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1-15T16:50:49.5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4251 13172 0,'-26'0'156,"52"0"-94,0 0-46,1 0-16,25 0 16,-26 0-16,0 0 15,27 0-15,-27 0 16,0-26-16,1 26 15,-1 0 1,0 0 0,0 0-1,1 0 1,-1 0-16,0 0 16,27 0-1,-27 0-15,0 0 16,27 0-16,-27 0 15,26 0-15,-25 0 16,25 0-16,0 0 0,-25 0 16,25 0-1,-26 0-15,1 0 16,-1 0-16,0 0 16,0 0-1,1 0-15,-1 0 31,0 0-31,0 0 16,1 0 0,-1 0-16,0 0 15,27 0-15,-27 0 16,0 0-16,0 0 16,0 0-16,27 0 15,-27 0 1,0 0-16,27 0 15,-1 0 1,1 26-16,-1-26 16,-25 0-1,-1 0-15,53 26 16,-27 1-16,-26-27 16,53 26-16,0 0 15,-27 0-15,27 1 16,0 25-16,-1-26 15,-25-26-15,26 27 16,-1 25-16,1-26 16,0 0-16,-27 1 15,53 25-15,-26-26 16,26 1-16,0-1 16,0 0-16,-53 0 15,27 1-15,-53-27 16,0 0-1,27 0-15,-27 0 32,0 0 15,1 0-47,-1 0 31,26 0-31,-25 0 15,25 0-15,1 0 16,25 0-16,1 0 16,-27 0-16,1 0 15,-1 0-15,-25 0 16,51 0-16,-51 0 16,-1 0-16,53 0 15,-53 0-15,0 0 16,27-27-16,-27 27 15,0 0-15,0 0 16,0-26-16,1 0 16,-1 26-1,26 0 1,1-26-16,26 26 31,-53 0-31,26-27 16,1 1-16,-1 0 15,-25 26-15,78-26 16,-53 26 0,0-27-1,-25 27-15,25-26 16,-26 26 0,1 0-16,-1 0 15,0-26-15,0 26 16,1 0-1,25 0 1,-26 0-16,1 0 16,-1 0-1,26 0-15,1 0 16,-27 0-16,0 0 16,1 0-16,-1 0 15,0 0-15,0 0 16,27 0-1,-27 0-15,0 0 16,27 0-16,-27 0 16,53 0-16,-1-26 15,-51 26-15,78-26 16,-53 26-16,1 0 16,-1 0-16,27 0 15,-27-27-15,1 27 16,25 0-1,-51 0-15,25 0 16,-26 0-16,27 0 16,-1 0-16,1 0 15,-27 0 1,27 0 0,-27 0-16,26 0 15,1 0-15,-27 0 16,26 0-16,-25 0 15,51 0-15,-25 0 16,-27 0-16,27 0 16,-27 0-16,26 0 15,1 0-15,-27 0 16,26 0-16,-25 0 16,-1 0-16,26 0 15,-25 0-15,-1 0 16,26 0-16,-25 0 15,-1 0-15,0 0 16,0 0-16,1 0 16,-1 0-16,26 0 15,-25 0-15,25 0 32,-26 0-32,1 0 15,25 0-15,-26 0 16,0 0-16,1 0 15,-1 0-15,0 0 16,0 0-16,1 0 16,-1 0-16,0 0 15,27 0 1,-27 0-16,0 0 16,27 0-16,-27 0 15,26 0-15,-25 0 16,51 0-16,1 0 15,-27 0-15,1 0 16,26 0-16,-27 0 16,27 0-16,0 0 15,-1 0-15,1 0 16,0 0-16,-1 0 16,1 0-16,0 0 15,-53 0-15,53 0 16,-27 0-16,1 0 15,-1 0-15,1 0 16,-27 0 0,27 0-16,-1 0 15,27 0-15,-1 0 16,-25 0-16,-1 0 16,1 0-16,-27 0 15,0 0-15,1 0 16,-1 0-1,0 0 1,0 0 0,1 0-16,-1 0 15,0 0 1,0 0-16,0 0 16,1 0-1,-1 0-15,0 0 16,27 0-16,-27 0 15,53 0-15,-27 0 16,-26 0-16,27 0 16,-27 0-1,27 0-15,-27 0 16,0 0 0,0 0-16,1 0 31,-1 0-16,0 0 1,0 0 0,0 0-1,1 0 1,-1 0-16,0 0 16,0 0-1,1 0 1,-1 0-1,0 0 1,0 0 0,27 0-16,-27 0 15,0 0 1,1 0-16,25 0 16,-26 0-16,1 0 15,25 0-15,-26 0 16,27 0-16,-27 0 15,26 0-15,1 0 16,-1 0 0,-25 0-16,25 0 31,-26 0-31,1 0 16,25 0-16,-26 0 15,27 0-15,-27 0 16,27 0-16,25 0 15,-51 0-15,51 0 16,-25 27-16,-1-27 16,-26 0-1,1 0 1,-1 0-16,0 0 31,0 0-15,1 0-1,-1 0 1,0 0-16,0 0 16,27 0-16,-1 0 15,-25 0-15,25 0 16,-26 0-16,27 0 16,-1 0-16,1 0 15,-27 0 1,26 0-16,1 0 15,-27 0-15,27 0 16,-27 0-16,26 0 16,1 0-1,-27 0-15,27 0 16,-27 0-16,26 0 16,1 0-16,-1 0 15,1 0-15,52 26 16,-79-26-16,53 26 15,-53-26-15,0 0 16,27 0-16,-27 0 16,0 0 15,0 0-15,1 0 15,-1 0-16,26 0 1,-26 0 0,1 0-1,-1 0-15,0 0 16,0 0-16,1 0 16,-1 0-16,26 0 15,-25 0 1,25 0-16,27 0 15,-53 0-15,0 0 16,27 0-16,-27 0 16,27 0-16,-27 0 15,26 0-15,1 0 16,-27 0-16,26 0 16,-25 0-16,25 0 15,1 0-15,-27 0 16,53 0-16,-53 0 15,0 0-15,0 0 16,1 0-16,-1 0 16,0 0-16,0 0 0,1 0 15,-1 0 1,0 0 0,26 0-16,1 0 15,-27 0 1,27 0-16,-27 0 15,0 0-15,0 0 16,27 0-16,-1 0 16,-25 0 15,-1 0-31,0 0 16,0 0 15,1 0-16,-1 0 32,0 0-31,0 0 62,1 0 63,-1 0-126,0 0 1,0 0 0,0 0-16,1 0 15,-1 0 1,0 0-16,27 0 47,-27 0-16,0 0-15,0 0 93,1 0-62,-1 0-16,0-26-15,0 26-1,1 0 48,-1 0-48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1-15T17:05:37.90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17108 9105 0,'53'0'203,"-27"0"-156,0 0-47,27 0 16,-1 0-16,-25 0 16,25 0-16,-26 0 15,27 0-15,-27 0 16,0 0-16,1 26 15,25 0-15,-26-26 16,27 0 0,-27 0-16,26 27 15,-25-27 1,-1 0 0,26 26-16,-25 0 15,-1-26 1,0 0-1,0 0-15,1 0 16,25 26-16,-26-26 31,1 0-31,-1 0 16,0 0-16,0 0 16,1 0-1,-1 0 16,0 0 1,0 0-17,0 0 1,27 0 0,-1 0-16,1 0 15,-27 0 1,0 0-16,27 0 15,-27 0 1,0 0-16,1 0 31,-1 0-15,0 0-16,0 0 47,1 0-47,-1 0 15,0 0 1,0 0-16,1 0 16,-1 0-16,52 0 15,-51 0-15,51 27 32,-51-27-17,25 0 1,-26 0-16,1 0 15,-1 0 1,0 0 0,0 0 15,1 0 16,-1 0 0,0 0-47,0 0 15,27 0-15,-27 0 16,0 0 0,1 0-1,-1 0-15,0 0 16,26-27-1,-25 27-15,-1 0 16,0 0-16,27 0 16,-27 0-16,26 0 15,-25 0-15,51-26 16,-51 26-16,-1 0 16,26 0-16,1 0 15,-27-26-15,0 26 16,1 0-16,-1 0 15,26 0-15,-26-26 16,27 26-16,-27 0 16,0 0-16,27-27 0,-27 27 15,0 0 1,1 0 0,-1 0 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1-15T16:50:53.3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4513 14379 0,'53'0'172,"-27"0"-156,27 0-16,-1-26 15,-26 26 1,1 0-16,25 0 15,-26 0 17,1 0-17,-1 0-15,26 0 16,-25 0-16,-1 0 31,0 0-31,26 0 16,-25 0-16,-1 0 15,26 0-15,-25 0 16,-1 0-16,0 0 16,0 0-16,27 0 15,-27 0 1,0 0 0,1 0-16,-1 0 15,0 0-15,27-26 16,-27 26-16,0 0 15,26 0 1,1 0-16,-27 0 16,0 0-1,27 0 1,-27 0 0,0 0-16,1 0 15,-1 0-15,26 0 16,-25 0-1,25 0 1,-26 0-16,1 0 16,25 0-16,-26 0 15,1 0-15,25 0 16,-26 0-16,27 0 16,-27 0-16,26 0 15,1 0-15,-27 0 16,0 0-16,1 0 15,-1 0-15,0 0 16,0 0-16,27 0 16,26 0-16,-53 0 15,53 0-15,-53 0 16,79 0-16,-79 0 0,26 0 16,1 26-1,-27-26-15,0 0 16,53 26-16,-53-26 15,1 0-15,25 0 16,-26 0-16,1 0 16,-1 0-16,0 0 15,27 0 1,-27 0 0,0 0-1,0 0 1,0 0-1,1 0-15,-1 0 16,0 0 0,27 0-16,-1 0 15,-26 0 1,1 0 0,25 0-16,1 0 15,-27 0 1,26 0-16,1 0 15,-27 0-15,79 26 16,-53-26-16,-25 0 16,51 0-16,1 0 15,-53 0-15,53 0 0,-53 0 16,53 0 0,-26 0-16,-27 0 15,26 0-15,27 0 16,-53 0-16,27 0 15,-27 0 1,26 0-16,1 0 0,-27 0 16,27 0-1,-27 0-15,26 0 16,1 0-16,-27 0 16,0 0-16,1 0 15,-1 0 16,0 0-31,0 0 63,0 0-47,1 0-1,-1 0 1,0 0-16,0 0 15,1 0-15,-1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1-15T16:50:57.3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4277 13461 0,'27'0'140,"25"0"-140,0 0 16,-25 0 0,51 0-16,-25 0 15,-27 0-15,27 0 16,-27 0-1,0 0-15,0 0 16,1 0 0,-1 0-1,0 0 17,0 0-32,1 0 15,-1 0 1,0 0-16,0 0 15,1 0 1,-1 0-16,26 0 16,1 0-1,-1-26-15,-26 26 16,27 0 0,-1-27-16,1 27 15,-1 0-15,1-26 16,-27 26-16,0 0 15,27-26-15,-1 0 16,-26 26 0,1 0-1,25 0-15,-26 0 32,1 0-17,-1 0 1,0 0-16,0-27 15,1 27 17,-1 0-17,0 0-15,53-26 16,-53 26 0,0 0-1,1 0 1,25 0-16,-26 0 15,1 0-15,-1 0 16,26 0 0,-26 0-16,1 0 15,-1 0 1,0 0 0,0 0-16,1 0 15,25 0-15,53 0 16,-26 26-16,-27 1 15,-25-27-15,25 0 16,1 26-16,-27-26 16,0 0-16,0 0 15,0 0-15,1 0 16,-1 26 0,0-26-1,0 0 1,1 0-1,-1 0 1,0 0 0,0 0-16,1 0 31,-1 0-31,0 0 16,0 0-16,27 0 15,-27 0 1,0 0-16,1 0 15,-1 0 1,0 0-16,0 0 16,1 0-16,-1 0 15,0 0-15,26 0 0,-25 0 16,25 0 0,-26 0-16,27 0 15,-1 0-15,-25 0 16,25 0-16,-26 0 15,1 0-15,25 0 16,-26 0-16,1 0 16,25 0-16,1 0 15,-27 0 1,0 0 0,0 0-1,0 0-15,27 0 16,-1 0-1,1 0-15,-27 0 16,27 0-16,-27 0 16,26 0-16,1 0 15,-27 0-15,27 0 16,-27 0-16,26 0 16,1 0-16,-1 0 15,-26 0-15,1 0 16,-1 0-1,0 0-15,27 0 16,-27 0-16,0 0 16,0 0-16,1 0 15,25 0 1,-26 0 0,1 0-16,-1 0 15,0 0 1,0 0-16,1 0 15,25 0-15,-26 0 16,27 0 0,-1 0-16,1 0 15,-27 0-15,0 0 32,27 0-32,-27 0 0,0 0 31,27 0-31,-27 0 15,26 0 1,1 0-16,-27 0 16,0 0 15,1 0-15,-1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1-15T17:00:00.54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3149 3805 0,'26'-27'203,"0"27"-172,53 0-31,26 0 16,26 0-16,-26 0 0,53 27 16,-1 51-1,27-51-15,-79-1 16,0 0-16,-79-26 16,0 0-16,0 0 15,1 0 141,25 0-140,27 0-16,52 26 16,53 0-16,-1 1 15,1-1-15,52 0 16,-131-26-16,0 0 16,-52 0-16,-1 0 15,-26 0-15,1 0 16,-1 0 15,0 0 0,0 0 1,1 0-32,25 0 15,1 0-15,52 26 16,-27 1-16,27-1 15,53 0-15,-27 27 16,26-27-16,-26 0 16,1 0-16,-27 1 15,-53-27-15,53 0 16,-79 0 0,53 0-16,-53 0 15,1 0-15,25 0 16,-26 0-16,0 0 15,1 0-15,-1 0 16,0 0-16,0 0 16,1 0-1,-1 0 1,0 0 0,27 0-16,-27 0 15,53 0-15,-1 0 16,-25 0-16,52 0 15,-27 0-15,-25 0 16,26 0-16,-1 0 16,-25 0-16,52 0 15,-26 0-15,-27 0 16,53 0-16,-26 0 16,26 0-16,-27 0 15,27 0-15,0 0 16,26 0-16,1 0 15,-27 0-15,-27 0 16,27 0-16,0 0 16,-26 0-1,-27 0-15,1 0 16,26 0-16,-53 0 16,0 0-16,0 0 15,1 0-15,-1 0 16,0 0 15,0 0-15,1 0-1,-1 0-15,53 0 16,-1 0-16,53 0 16,106 0-16,-54 0 15,80 0-15,-53 0 16,0 0-16,26 0 15,-53 0-15,-51 0 16,-1 0-16,-26 0 16,-53 0-16,1 0 15,-1 0-15,-26 0 16,1 0-16,-1 0 16,0 0-1,0 0 63,1 0-62,-1 0-16,0 0 16,27 0-16,25 0 15,-25 0-15,52 0 16,26 0-16,53 0 15,26 0-15,26 0 16,26 0-16,27 0 16,26 0-16,-1 0 0,-25 0 15,26 0 1,-53 0-16,-52 0 16,-26 0-16,0 0 15,-53 0-15,0 0 16,0 0-16,-26 0 15,-26 0-15,26 0 16,-53 0-16,27 0 16,0 0-16,-53 0 15,27 0-15,-1 0 16,53 0 0,-53 0-16,27 0 0,-26 0 15,52 0 1,0 0-16,-27 0 15,27 0-15,26 0 16,53 0-16,-53 0 16,53-27-16,-79 27 15,26-26-15,-78 26 0,-1-26 16,-26 26 0,1 0-1,-1 0 16,0 0 16,0 0-15,1 0-17,25 0 1,0 0-16,27 0 15,-53 0-15,27 0 16,-1 0-16,-25 0 16,25 0-1,-26 0-15,1 0 16,-1 0-16,0 0 16,0 0-16,1 0 15,-1 0-15,26 0 16,1 0-16,52 0 15,-27 0-15,27 0 16,-26 0-16,26 0 0,0 0 16,0 0-1,-26 0-15,-1 0 16,1 0-16,-26 0 16,25 0-16,-25 0 15,-27 0-15,27 0 16,-27 0-16,0 0 15,26 0-15,-25 0 16,25 0-16,1 0 16,-1 0-16,1 0 15,-27 0-15,0 0 16,0 0-16,27 0 16,-27 0-16,27 0 15,-1 0 1,-26 0-1,27 0-15,-27 0 16,26 0-16,-25 0 16,-1 0-1,26 0-15,1 0 16,-27 0 0,27 0-16,-1 0 15,-26 0 1,1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1-15T17:00:07.12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6508 3988 0,'26'0'63,"0"0"-48,0 0 1,1 0-16,25 26 16,-26-26-1,27 27 1,-27-27 0,53 26-1,-53 0-15,0-26 16,0 0-1,1 0-15,-1 26 16,0-26-16,0 0 16,1 0-1,-1 0 1,0 0 0,0 0-16,1 0 15,51 0 16,-25-26-15,-1 26-16,1-26 16,-27 26-16,27 0 15,25-26-15,-25-1 16,-1 1 0,1 0-16,25 0 15,-51 26 1,25-26-1,-26 26 17,1 0-17,-1 0-15,0 0 32,0 0-32,1-27 15,25 27 1,-26 0-16,27 0 15,25 0-15,-25 0 16,26 0-16,-1 0 16,1 0-1,26 0-15,26 0 0,-26 0 16,0 0 0,-26 0-16,0 0 15,-1 0-15,-51 0 16,25 0-16,-26 0 15,1 0 48,-1 0-63,0 0 16,0 0-1,0 0 1,1 0-16,25 0 0,-26 0 15,53 0 1,0 0-16,-27 0 16,27 0-16,0 0 15,-27 0-15,27 0 16,-27 0-16,-25 0 16,-1 0-16,0 0 15,0 0 48,1 0-48,-1 0 1,0 0-16,27 0 16,-1 0-16,27 0 15,26 0-15,26 0 16,0 0-16,-26 0 15,26 0-15,-52 0 16,0 0-16,-53 0 16,0 0-1,1 0 17,-1 0-17,0 0 16,0 0-31,0 0 16,27 0 0,-27 0-16,0 0 15,27 0-15,-27 0 32,0 0-17,1 0 32,-1 0-31,0 0-16,53 0 15,-27 0-15,1 0 16,25 0-16,1 0 16,-53 0-16,53 0 15,-26 0-15,-27 0 16,0 0-16,0 0 15,1 0 1,-1 0 31,0 0-47,0 0 16,1 0-16,25 0 15,27 0-15,-53 0 16,0 0-16,0 0 15,1 0-15,-1 0 16,0 0-16,0 0 47,1 0 0,-1 0-32,0 0-15,0 0 16,27 0-16,26 0 16,-1 0-16,27 0 15,-26 0-15,26 0 16,-26 0-16,-1 0 16,1 0-16,-53 0 15,53 0-15,-26 0 16,-1 0-16,27 0 15,-27 0-15,-26 0 63,1 0-16,-1 0-47,26 0 31,1 0-31,26 0 16,-1 0-16,27 0 15,-52 0-15,26 0 16,25 27-16,-77-27 16,51 0-16,-25 0 15,-1 0-15,27 26 16,-53-26-16,1 0 15,25 0-15,-26 0 16,1 26-16,-1-26 16,0 0-1,0 0 1,27 26-16,-27-26 16,53 26-16,-53-26 15,79 0-15,-26 0 16,-27 0-16,1 0 15,-27 0-15,0 0 16,0 0 47,1 0-32,-1 0-31,26 0 15,1 0 1,-1 0-16,27 0 0,26 27 16,-79-27-1,79 0-15,0 0 16,-26 0-16,-27 0 16,27 0-16,0 0 15,-53 0-15,0 0 16,0 0-16,1 0 15,-1 0 48,0 0-16,0 0-32,1 0-15,25 0 16,1 0 0,-1 0-16,53 0 0,-26 0 15,-53 0 1,26 0-16,-25 0 16,-1 0-1,0 0 1,0 0 15,1 0-31,-1 0 63,0 0-63,0 0 15,1 0 1,25 0-16,-26 0 15,1 0 1,-1 0 0,26 0-16,1 0 15,-27 0 1,0 0 0,0 0-16,1 0 31,-1 0-16,0 0-15,0 0 16,53 0-16,-26 0 16,25 0-16,-25 0 15,-27 0-15,27 0 16,-27 0-16,0 0 16,0 0-1,0 0 16,1 0-31,-1 0 16,0 0-16,53 0 16,-27-27-16,27 27 15,-53 0 1,53 0-16,-53 0 16,53 0-16,-26 0 15,-1 0-15,0 0 0,1 0 16,-27 0-1,27 0-15,25 0 16,-51 0-16,51 0 16,-51 0-16,51 0 15,-25 0-15,-1 0 16,27 0 0,0 0-16,-1 0 15,27 0-15,-26 0 16,-26 0-16,-1 0 15,27 0-15,-53 0 16,27 0-16,-27 0 16,0 0-1,0 0-15,0 0 16,1 0 0,-1 0-16,0 0 31,27 0-16,-27 0 1,26 0-16,1 0 16,-1 0-16,-25 0 15,25 0-15,-26 0 16,1 0-16,-1 0 16,0 0-16,0 0 31,1 0-16,-1 0 32,0 0-47,0 0 16,0 0-16,1 0 16,-1 0-1,0 0-15,0 0 16,1 0-16,-1 0 15,0 0 1,0 0-16,1 0 125,-1 0-94,0 0-15,0 0 0,1 0-1,-1 0-15,26 0 31,-25 0-31,-1 0 16,0 0-16,0 0 16,0 0-1,1 0 1,-1 0 0,26 0-16,1 0 31,-27 0-31,0 0 15,1 0 267,25 0-267,27 0-15,-53 27 16,27-27-16,-1 0 16,-26 0-16,27 0 15,-27 26-15,0-26 16,0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1-15T17:00:12.36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14537 3831 0,'0'-53'109,"0"27"-93,26 26-16,27-26 15,-1 26 1,-26 0-16,53-26 15,-26 26-15,-27 0 16,26 0-16,1 0 16,-1 0-1,-25 0-15,-1 0 16,0 0 0,0 0-16,0 0 15,1 0 1,-1 0-16,26 0 15,1 0 1,-27 26-16,0-26 0,1 0 16,-1 0-1,0 0 17,0 0-17,1 0 1,-1 0-1,0 0-15,27 26 16,-27-26 0,26 26-1,-25 1-15,-1-27 16,0 0 0,0 0-16,0 0 15,1 0-15,25 0 16,1 0-1,-27 0-15,26 0 16,1 0 0,-27 0-16,27 0 15,-27 0-15,26 0 16,1 0-16,-27 0 16,0 0-1,1 0 63,-1 0-62,0 0-16,0 0 47,0 0-47,27 0 0,-1 0 31,-25 0-31,25 0 16,-26 0-16,27 0 15,-1 0-15,1 0 16,-27 0 0,27 0-16,-1 0 15,-26 0 1,1 0-16,-1 0 15,0 0-15,0 0 16,0 0 0,27 0 15,26 26-31,-27-26 16,1 0-1,-1 0-15,27 0 16,-27 0-16,27 0 15,0 0-15,-27 26 16,-26-26-16,27 0 16,-1 26-16,-25-26 15,25 0-15,-26 0 16,27 0 0,-27 0-1,0 0-15,1 0 63,-1 0-63,0 0 31,0 0-15,1 0-1,25 0 1,-26 27-16,0-1 15,27-26-15,26 0 16,-27 0-16,79 26 16,-78-26-16,52 26 15,-79-26-15,27 0 16,-1 0-16,-26 0 16,0 0-1,1 0 1,-1 0-1,0 26-15,0-26 16,27 0 0,-1 27-16,-25-27 15,25 0-15,-26 0 16,27 0-16,-1 0 16,-25 0-1,-1 0 1,26 0-1,-25 0-15,25 0 16,-26 0 0,27 0-16,-27 0 15,0 0-15,0 0 16,1 0 0,-1 0-1,0 0-15,0 0 16,27 0-1,-27 0 1,0 0-16,1 0 16,-1 0-16,0 0 15,0 0-15,1 0 16,-1 0-16,0 0 16,0 0-1,1 0-15,-1 0 16,0 0-16,0 0 15,0 0 1,1 0 0,-1 0-16,0 0 15,0 0 1,1 0 0,-1 0-16,0 0 15,0 0-15,27 0 16,-27 0-16,53 0 15,-53 0-15,27 0 16,52-27-16,-27 1 16,1 0-16,-27 0 15,1 26-15,-1 0 16,1-26 0,-27-1 218,0 27-218,1-26 15,-54 0-16,-25 0 1,-27-27-16,0 27 16,1 0-16,51-1 15,-51 1-15,25 26 16,-52 0-16,79-26 16,0 26-16,0 0 15,-1 0 1,1 0-16,0 0 15,0 0 1,-1 0 0,1 0-16,0 0 15,0 0-15,-27 0 16,27 0 0,0 0-16,-27 0 15,27 0 1,0 0-16,0 0 15,-1 0-15,1 0 16,-26 0 0,25 0-1,1 0 1,-53 0-16,53 0 16,-26 0-1,25 0-15,1 0 16,0 0-1,0 0-15,-1 0 16,1 0 0,-26 0-1,25 0-15,-25 0 16,26 0 0,0 0-16,-27 0 15,27 0-15,-27 0 16,1 0-16,-1 0 15,1 0-15,26 0 0,-27 0 16,1 0 0,25 0-16,-25 0 15,26 0-15,-27 0 16,27 0 0,0 0-16,-27 0 15,27 0-15,0 0 16,-27 0-16,27 0 15,-26 0-15,25 0 16,-51 26-16,25 0 16,27-26-1,-27 0 1,27 0-16,0 0 281,0 0-265,-132 0-16,106 0 15,-53-26-15,79 26 16,-1 0-16,1 0 16,0 0-1,0 0 1,-1 0-16,1 0 16,0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1-15T17:00:19.42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3306 5143 0,'27'-26'266,"-1"26"-250,26 0-16,1 0 15,-27 0 1,0 0-16,1 0 31,-1 0-31,0 0 16,0 0-16,1 0 15,-1 0-15,0 0 16,0 0-16,0 0 31,1 0-15,-1 0-1,0 0-15,0 0 16,1 0-16,-1 0 16,0 0-1,0 0 17,1 0-32,-1 0 15,0 0 1,0 0-16,1 0 31,-1 0-31,0 0 16,0 0 31,27 0-32,-27 0-15,53 0 16,-1 0-16,1 0 15,0 0-15,26 0 16,-26 0-16,26 0 0,-27 0 16,-25 0-1,-1 0-15,1 0 16,-27 0-16,0 0 16,0 0-16,1 0 46,-1 0-14,0 0-32,0 0 31,1 0-31,25 0 16,27 0-16,-27 0 15,53 0-15,0 0 16,0 0-16,-26 0 15,26 0-15,-26 0 16,-27 0 0,27 0-16,-27 0 15,-26 0-15,1 0 0,25 26 16,-26-26 0,1 0-1,-1 0-15,0 0 16,27 0-16,-27 0 15,53 26-15,-1 0 16,-51-26-16,25 0 16,-26 0-16,1 0 15,-1 0-15,0 0 0,0 0 16,27 0 0,-27 0-16,26 0 15,-25 0-15,-1 0 16,26 0-16,-25 0 15,-1 0-15,0 0 16,0 0 250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1-15T17:00:38.4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5799 7740 0,'53'0'203,"52"27"-187,0-1-1,26 26-15,-53-52 16,1 0-16,0 0 16,0 0-16,-53 0 15,26 0-15,-25 0 16,-1 0-16,0 0 15,0 0-15,27 0 16,-1 0 0,1 0-1,-27 0-15,26 0 16,1 0-16,26 0 16,-27 0-16,1 0 15,-1 0-15,1 0 16,-27 0-16,0 0 15,0 0-15,1 0 32,25 0-32,-26 0 15,53 0-15,-27 0 16,1 0 0,26 0-16,-27 0 15,1 0-15,-1 0 16,1 0-16,25 0 15,1 0-15,-26 0 16,51 0-16,-25 0 0,-26 0 16,52 0-16,0 0 15,26 0 1,-26 0-16,-27 0 16,1 0-16,-26 0 15,-27 0-15,0 0 16,0 0-16,1 0 47,-1 0-32,53 0 1,-1 0-16,1 0 16,52 27-16,-26-1 15,-26-26-15,26 0 16,-26 0-16,-1 0 15,1 0-15,-53 0 16,27 0-16,-1 0 16,-26 0-1,1 0 1,-1 0 15,0 0-15,0 0-16,1 0 15,-1 0 1,0 0 0,27 0-16,-27 0 15,26 0-15,1 0 16,26 0-16,-1 0 16,-25 0-16,-1 0 15,27 0-15,-53 0 16,27 0-16,-1 0 15,1 0 1,-27 0-16,26 0 16,1 0-16,-27 0 15,53 0-15,-53 0 16,26 0-16,1 0 16,-27 0-1,0 0 1,1 0 15,-1 0-15,0 0-16,0 0 15,27 0-15,-27 0 16,27 0-16,-1 0 16,-26 0-16,27 0 15,-1 0-15,1 0 16,25 0-16,1 0 15,26 0-15,-26 0 16,26 0-16,-26 0 16,25 0-16,-25 0 15,-26 0-15,52 0 16,-53 0-16,-26 0 16,53 0-16,-26 0 15,-27 0-15,26 0 16,1 0-16,-1 0 15,1 0-15,-27 0 16,0 0-16,0 0 16,27 0-16,-27 0 15,0 0 1,27 0-16,-27 0 16,0 0-1,27 0-15,-27 0 16,0 0-16,1 0 15,-1 0 1,0 0-16,27 0 16,-1 0-1,-26 0-15,53 0 0,-27 0 16,1 0 0,26 0-16,-53 0 15,26 0-15,1 0 16,-27 0-16,27 0 15,-27 0-15,26 0 16,1 0-16,-27 0 16,0 0-1,0 0 32,1 0-47,-1 0 16,26 0-1,1 0 1,-1 0 0,1 0-16,-1 0 15,-25 0 1,25 0-16,1 0 0,-27 0 16,26 0-1,-26 0-15,27 0 16,-27 0-16,0 0 15,1 0 17,-1 0-17,0 0 1,0 0 0,1 0-1,-1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1-15T17:05:34.61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17108 9262 0,'105'-52'234,"0"26"-218,0-1-1,-26 1 1,-26 26-16,25 0 15,-25-26-15,25 0 16,-51 26 15,-1 0-31,0 0 16,27 0 78,52-27-79,-53 27-15,79 0 16,105 0-16,-78 0 16,26 0-16,52 0 15,-79 0-15,27 0 16,-79 0-16,0 0 15,-53 0-15,1 0 16,-1 0-16,1 0 31,-27 0-31,0 0 16,0 0 0,1 0-1,-1 0 1,0-26-1,0 26 32,1 0-47,25-26 32,-26 26-32,1 0 15,51 0 1,27-26-16,-52 26 15,52 0-15,26-26 16,-52 26-16,26 0 16,-79 0-16,26 0 15,-25 0-15,-1 0 63,0 0-48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" name="Google Shape;7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" name="Google Shape;8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ft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" name="Google Shape;10;n"/>
          <p:cNvSpPr txBox="1">
            <a:spLocks noGrp="1"/>
          </p:cNvSpPr>
          <p:nvPr>
            <p:ph type="sldNum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6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6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7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ayout with centered title and subtitle placeholders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 w="9525" cap="flat" cmpd="sng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6600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6633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 w="9525" cap="flat" cmpd="sng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66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6633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 w="9525" cap="flat" cmpd="sng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 w="9525" cap="flat" cmpd="sng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  <a:defRPr sz="28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  <a:defRPr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Char char="•"/>
              <a:defRPr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10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Pointers</a:t>
            </a: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endParaRPr sz="2800" b="1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762000" y="1600200"/>
            <a:ext cx="5562600" cy="2868612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1" i="0" u="sng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1" i="0" u="sng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is stored in location 3221224908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2.500000 is stored in location 3221224904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12.360000 is stored in location 3221224900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12345.660000 is stored in location 3221224892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is stored in location 3221224891 </a:t>
            </a:r>
            <a:endParaRPr/>
          </a:p>
        </p:txBody>
      </p:sp>
      <p:sp>
        <p:nvSpPr>
          <p:cNvPr id="138" name="Google Shape;138;p15"/>
          <p:cNvSpPr txBox="1"/>
          <p:nvPr/>
        </p:nvSpPr>
        <p:spPr>
          <a:xfrm>
            <a:off x="654050" y="4695825"/>
            <a:ext cx="6624637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Incidentally variables a,b,c,d and ch are allocated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contiguous memory locations.</a:t>
            </a:r>
            <a:endParaRPr/>
          </a:p>
        </p:txBody>
      </p:sp>
      <p:sp>
        <p:nvSpPr>
          <p:cNvPr id="139" name="Google Shape;139;p15"/>
          <p:cNvSpPr txBox="1"/>
          <p:nvPr/>
        </p:nvSpPr>
        <p:spPr>
          <a:xfrm>
            <a:off x="4840287" y="2584450"/>
            <a:ext cx="500062" cy="344487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5608637" y="2852737"/>
            <a:ext cx="500062" cy="344487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5570537" y="3255962"/>
            <a:ext cx="500062" cy="344487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42" name="Google Shape;142;p15"/>
          <p:cNvSpPr txBox="1"/>
          <p:nvPr/>
        </p:nvSpPr>
        <p:spPr>
          <a:xfrm>
            <a:off x="5992812" y="3697287"/>
            <a:ext cx="500062" cy="344487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4764087" y="4043362"/>
            <a:ext cx="500062" cy="344487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 Declarations</a:t>
            </a:r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685800" y="1143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 variables must be declared before we use them.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form: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data_type   *</a:t>
            </a: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pointer_name;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Three things are specified in the above declaration: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AutoNum type="arabicPeriod"/>
            </a:pP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asterisk (*) tells that the variable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pointer_name</a:t>
            </a: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pointer variable.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AutoNum type="arabicPeriod"/>
            </a:pP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pointer_name</a:t>
            </a: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needs a memory location.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AutoNum type="arabicPeriod"/>
            </a:pP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pointer_name</a:t>
            </a: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points to a variable of type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data_type</a:t>
            </a: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328CBF-7EEA-D0F4-61D7-711F1838B8AB}"/>
                  </a:ext>
                </a:extLst>
              </p14:cNvPr>
              <p14:cNvContentPartPr/>
              <p14:nvPr/>
            </p14:nvContentPartPr>
            <p14:xfrm>
              <a:off x="1133640" y="1360080"/>
              <a:ext cx="6962400" cy="208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328CBF-7EEA-D0F4-61D7-711F1838B8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7800" y="1296720"/>
                <a:ext cx="699372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6F3A151-D9B9-A13B-5DC8-58BD46167B5B}"/>
                  </a:ext>
                </a:extLst>
              </p14:cNvPr>
              <p14:cNvContentPartPr/>
              <p14:nvPr/>
            </p14:nvContentPartPr>
            <p14:xfrm>
              <a:off x="2342880" y="1397880"/>
              <a:ext cx="5630040" cy="85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6F3A151-D9B9-A13B-5DC8-58BD46167B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27040" y="1334520"/>
                <a:ext cx="56613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D14305-5CBC-34C6-EA5B-987B3FECE840}"/>
                  </a:ext>
                </a:extLst>
              </p14:cNvPr>
              <p14:cNvContentPartPr/>
              <p14:nvPr/>
            </p14:nvContentPartPr>
            <p14:xfrm>
              <a:off x="5233320" y="1303560"/>
              <a:ext cx="2428200" cy="15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D14305-5CBC-34C6-EA5B-987B3FECE8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17480" y="1240200"/>
                <a:ext cx="245952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BC8B4B9-BB0B-288F-2B6B-ED7C5A2C1F15}"/>
                  </a:ext>
                </a:extLst>
              </p14:cNvPr>
              <p14:cNvContentPartPr/>
              <p14:nvPr/>
            </p14:nvContentPartPr>
            <p14:xfrm>
              <a:off x="1190160" y="1842120"/>
              <a:ext cx="1417320" cy="28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BC8B4B9-BB0B-288F-2B6B-ED7C5A2C1F1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74320" y="1778760"/>
                <a:ext cx="14486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170354B-AF16-71D4-7988-1FE9EB09F466}"/>
                  </a:ext>
                </a:extLst>
              </p14:cNvPr>
              <p14:cNvContentPartPr/>
              <p14:nvPr/>
            </p14:nvContentPartPr>
            <p14:xfrm>
              <a:off x="2087640" y="2786400"/>
              <a:ext cx="3457800" cy="57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170354B-AF16-71D4-7988-1FE9EB09F46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71800" y="2723040"/>
                <a:ext cx="3489120" cy="183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24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    *count;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float  *speed;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a pointer variable has been declared, it can be made to point to a variable using an assignment statement like: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24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     *p,  xyz;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p = &amp;xyz;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called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 initialization</a:t>
            </a: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Things to Remember</a:t>
            </a:r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 variables  must always point to a data item of the </a:t>
            </a: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type</a:t>
            </a: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4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   x;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int    *p;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:                            </a:t>
            </a:r>
            <a:r>
              <a:rPr lang="en-US" sz="24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  will result in erroneous output</a:t>
            </a:r>
            <a:endParaRPr sz="2400" b="1" i="0" u="none" strike="noStrike" cap="none">
              <a:solidFill>
                <a:srgbClr val="9966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 = &amp;x;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Assigning an absolute address to a pointer variable is prohibited.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4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  *count;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count = 1268;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C6DDAC-1926-C5A9-04E3-5C3456F2F596}"/>
                  </a:ext>
                </a:extLst>
              </p14:cNvPr>
              <p14:cNvContentPartPr/>
              <p14:nvPr/>
            </p14:nvContentPartPr>
            <p14:xfrm>
              <a:off x="6158880" y="3221280"/>
              <a:ext cx="1360800" cy="113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C6DDAC-1926-C5A9-04E3-5C3456F2F5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43040" y="3157920"/>
                <a:ext cx="139212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EDC2FCC-3784-2ADC-8334-DA3A1A70CCE1}"/>
                  </a:ext>
                </a:extLst>
              </p14:cNvPr>
              <p14:cNvContentPartPr/>
              <p14:nvPr/>
            </p14:nvContentPartPr>
            <p14:xfrm>
              <a:off x="6158880" y="3277800"/>
              <a:ext cx="1238040" cy="66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EDC2FCC-3784-2ADC-8334-DA3A1A70CCE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43040" y="3214440"/>
                <a:ext cx="1269360" cy="193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Accessing a Variable Through its Pointer</a:t>
            </a:r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a pointer has been assigned the </a:t>
            </a:r>
            <a:r>
              <a:rPr lang="en-US" sz="2800" b="1" i="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 variable, the </a:t>
            </a:r>
            <a:r>
              <a:rPr lang="en-US" sz="2800" b="1" i="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variable can be accessed using the </a:t>
            </a: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indirection operator</a:t>
            </a: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(*).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4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  a, b;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int   *p;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 = &amp;a;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b = *p;</a:t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3429000" y="3505200"/>
            <a:ext cx="2590800" cy="76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3810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Equivalent to</a:t>
            </a:r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6096000" y="3657600"/>
            <a:ext cx="19812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= 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</a:t>
            </a:r>
            <a:endParaRPr/>
          </a:p>
        </p:txBody>
      </p:sp>
      <p:sp>
        <p:nvSpPr>
          <p:cNvPr id="190" name="Google Shape;190;p20"/>
          <p:cNvSpPr txBox="1"/>
          <p:nvPr/>
        </p:nvSpPr>
        <p:spPr>
          <a:xfrm>
            <a:off x="838200" y="1371600"/>
            <a:ext cx="4495800" cy="4092575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 &lt;stdio.h&gt;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int   a, b;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int   c = 5;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int   *p;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 i="0" u="none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  =  4  *  (c  +  5)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 i="0" u="none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  =  &amp;c;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b  =  4  *  (*p  +  5) 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printf  (“a=%d  b=%d \n”,  a, b)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grpSp>
        <p:nvGrpSpPr>
          <p:cNvPr id="191" name="Google Shape;191;p20"/>
          <p:cNvGrpSpPr/>
          <p:nvPr/>
        </p:nvGrpSpPr>
        <p:grpSpPr>
          <a:xfrm>
            <a:off x="3505200" y="2667000"/>
            <a:ext cx="5029200" cy="1828800"/>
            <a:chOff x="2208" y="1680"/>
            <a:chExt cx="3168" cy="1152"/>
          </a:xfrm>
        </p:grpSpPr>
        <p:sp>
          <p:nvSpPr>
            <p:cNvPr id="192" name="Google Shape;192;p20"/>
            <p:cNvSpPr txBox="1"/>
            <p:nvPr/>
          </p:nvSpPr>
          <p:spPr>
            <a:xfrm>
              <a:off x="4032" y="1680"/>
              <a:ext cx="1344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Equivalent</a:t>
              </a:r>
              <a:endParaRPr/>
            </a:p>
          </p:txBody>
        </p:sp>
        <p:cxnSp>
          <p:nvCxnSpPr>
            <p:cNvPr id="193" name="Google Shape;193;p20"/>
            <p:cNvCxnSpPr/>
            <p:nvPr/>
          </p:nvCxnSpPr>
          <p:spPr>
            <a:xfrm flipH="1">
              <a:off x="2208" y="1824"/>
              <a:ext cx="1920" cy="480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94" name="Google Shape;194;p20"/>
            <p:cNvCxnSpPr/>
            <p:nvPr/>
          </p:nvCxnSpPr>
          <p:spPr>
            <a:xfrm flipH="1">
              <a:off x="2208" y="1920"/>
              <a:ext cx="1968" cy="912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</a:t>
            </a:r>
            <a:endParaRPr/>
          </a:p>
        </p:txBody>
      </p:sp>
      <p:sp>
        <p:nvSpPr>
          <p:cNvPr id="203" name="Google Shape;203;p21"/>
          <p:cNvSpPr txBox="1"/>
          <p:nvPr/>
        </p:nvSpPr>
        <p:spPr>
          <a:xfrm>
            <a:off x="838200" y="838200"/>
            <a:ext cx="7543800" cy="5348287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 &lt;stdio.h&gt;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int  x, y;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int  *ptr;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x = 10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ptr = &amp;x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y = *ptr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printf  (“%d is stored in location %u \n”,  x,  &amp;x)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printf  (“%d is stored in location %u \n”,  *&amp;x,  &amp;x)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printf  (“%d is stored in location %u \n”,  *ptr,  ptr)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printf  (“%d is stored in location %u \n”,  y,  &amp;*ptr)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printf  (“%u is stored in location %u \n”,  ptr, &amp;ptr)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printf  (“%d is stored in location %u \n”,  y,  &amp;y)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*ptr = 25;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printf  (“\nNow x = %d \n”, x);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204" name="Google Shape;204;p21"/>
          <p:cNvSpPr txBox="1"/>
          <p:nvPr/>
        </p:nvSpPr>
        <p:spPr>
          <a:xfrm>
            <a:off x="4572000" y="1431925"/>
            <a:ext cx="1651000" cy="614362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*&amp;x⬄x</a:t>
            </a:r>
            <a:endParaRPr/>
          </a:p>
        </p:txBody>
      </p:sp>
      <p:sp>
        <p:nvSpPr>
          <p:cNvPr id="205" name="Google Shape;205;p21"/>
          <p:cNvSpPr txBox="1"/>
          <p:nvPr/>
        </p:nvSpPr>
        <p:spPr>
          <a:xfrm>
            <a:off x="4418012" y="2162175"/>
            <a:ext cx="2419350" cy="1074737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ptr=&amp;x;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&amp;x⬄&amp;*ptr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211" name="Google Shape;211;p2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212" name="Google Shape;212;p2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/>
          </a:p>
        </p:txBody>
      </p:sp>
      <p:sp>
        <p:nvSpPr>
          <p:cNvPr id="213" name="Google Shape;213;p22"/>
          <p:cNvSpPr txBox="1"/>
          <p:nvPr/>
        </p:nvSpPr>
        <p:spPr>
          <a:xfrm>
            <a:off x="762000" y="1600200"/>
            <a:ext cx="4572000" cy="3684587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1" i="0" u="sng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1" i="0" u="sng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is stored in location 3221224908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is stored in location 3221224908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is stored in location 3221224908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is stored in location 3221224908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3221224908 is stored in location 3221224900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is stored in location 3221224904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1" i="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x = 25 </a:t>
            </a:r>
            <a:endParaRPr/>
          </a:p>
        </p:txBody>
      </p:sp>
      <p:sp>
        <p:nvSpPr>
          <p:cNvPr id="214" name="Google Shape;214;p22"/>
          <p:cNvSpPr txBox="1"/>
          <p:nvPr/>
        </p:nvSpPr>
        <p:spPr>
          <a:xfrm>
            <a:off x="5486400" y="1524000"/>
            <a:ext cx="3429000" cy="1349375"/>
          </a:xfrm>
          <a:prstGeom prst="rect">
            <a:avLst/>
          </a:prstGeom>
          <a:solidFill>
            <a:srgbClr val="FFCC99"/>
          </a:solidFill>
          <a:ln w="38100" cap="flat" cmpd="sng">
            <a:solidFill>
              <a:srgbClr val="00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of x:</a:t>
            </a:r>
            <a:r>
              <a:rPr lang="en-US" sz="20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3221224908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of y:</a:t>
            </a:r>
            <a:r>
              <a:rPr lang="en-US" sz="20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3221224904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of ptr:</a:t>
            </a:r>
            <a:r>
              <a:rPr lang="en-US" sz="20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3221224900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/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 Expressions</a:t>
            </a:r>
            <a:endParaRPr/>
          </a:p>
        </p:txBody>
      </p:sp>
      <p:sp>
        <p:nvSpPr>
          <p:cNvPr id="223" name="Google Shape;223;p23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 other variables, pointer variables can be used in expressions.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p1 and p2 are two pointers, the following statements are valid: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4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  =  *p1  +  *p2 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prod  =  *p1  *  *p2 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prod  =   (*p1)  *  (*p2) 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*p1  =  *p1  +  2;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x  =  *p1  /  *p2  +  5 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230" name="Google Shape;230;p2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/>
          </a:p>
        </p:txBody>
      </p:sp>
      <p:sp>
        <p:nvSpPr>
          <p:cNvPr id="231" name="Google Shape;231;p24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/>
          </a:p>
        </p:txBody>
      </p:sp>
      <p:sp>
        <p:nvSpPr>
          <p:cNvPr id="232" name="Google Shape;232;p24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allowed in C?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an integer to a pointer.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Subtract an integer from a pointer.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Subtract one pointer from another (related).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Char char="•"/>
            </a:pP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</a:t>
            </a: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</a:t>
            </a: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both pointers to the same array, them   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p2–p1</a:t>
            </a: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gives the number of elements between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</a:t>
            </a: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</a:t>
            </a: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not allowed?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two pointers.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0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  =  p1 + p2 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Multiply / divide a pointer in an expression.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  =  p2 / 5 ;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p1  =  p1 – p2 * 10 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 dirty="0">
                <a:solidFill>
                  <a:schemeClr val="accent2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pointer is a variable that represents the location (rather than the value) of a data item.</a:t>
            </a:r>
            <a:endParaRPr dirty="0">
              <a:highlight>
                <a:srgbClr val="FFFF00"/>
              </a:highlight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have a number of useful applications.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 dirty="0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Enables us to access a variable that is defined outside the function.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 dirty="0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used to pass information back and forth between a function and its reference point.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 dirty="0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efficient in handling data tables.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 dirty="0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Reduces the length and complexity of a program.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 dirty="0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Sometimes also increases the execution speed.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238" name="Google Shape;238;p2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239" name="Google Shape;239;p2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/>
          </a:p>
        </p:txBody>
      </p:sp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 Factor</a:t>
            </a:r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seen that an integer value can be added to or subtracted from a pointer variable.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   *p1,  *p2 ;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   i,  j;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  =  p1  +  1 ;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  =  p1  +  j ;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p2++ ;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  =  p2  –  (i + j) 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reality, it is not the integer value which is added/subtracted, but rather the </a:t>
            </a: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 factor </a:t>
            </a:r>
            <a:r>
              <a:rPr lang="en-US" sz="2800" b="1" i="0" u="none">
                <a:solidFill>
                  <a:srgbClr val="CC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times</a:t>
            </a: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value</a:t>
            </a: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248" name="Google Shape;248;p2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/>
          </a:p>
        </p:txBody>
      </p:sp>
      <p:sp>
        <p:nvSpPr>
          <p:cNvPr id="249" name="Google Shape;249;p26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/>
          </a:p>
        </p:txBody>
      </p:sp>
      <p:sp>
        <p:nvSpPr>
          <p:cNvPr id="250" name="Google Shape;250;p26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400" b="1" i="0" u="sng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Type</a:t>
            </a: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2400" b="1" i="0" u="sng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 Factor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lang="en-US" sz="24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                     1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96633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int                        4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96633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float                     4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96633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double                 8</a:t>
            </a:r>
            <a:endParaRPr/>
          </a:p>
          <a:p>
            <a:pPr marL="742950" marR="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endParaRPr sz="2400" b="1" i="0" u="none" strike="noStrike" cap="none">
              <a:solidFill>
                <a:srgbClr val="9966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p1 is an integer pointer, then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</a:t>
            </a:r>
            <a:r>
              <a:rPr lang="en-US" sz="24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p1++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will increment the value of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 by 4</a:t>
            </a: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256" name="Google Shape;256;p2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257" name="Google Shape;257;p2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/>
          </a:p>
        </p:txBody>
      </p:sp>
      <p:sp>
        <p:nvSpPr>
          <p:cNvPr id="258" name="Google Shape;258;p27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to find the scale factors</a:t>
            </a:r>
            <a:endParaRPr/>
          </a:p>
        </p:txBody>
      </p:sp>
      <p:sp>
        <p:nvSpPr>
          <p:cNvPr id="259" name="Google Shape;259;p27"/>
          <p:cNvSpPr txBox="1"/>
          <p:nvPr/>
        </p:nvSpPr>
        <p:spPr>
          <a:xfrm>
            <a:off x="304800" y="1066800"/>
            <a:ext cx="8534400" cy="2568575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 &lt;stdio.h&gt;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printf (“Number of bytes occupied by int is %d \n”, </a:t>
            </a:r>
            <a:r>
              <a:rPr lang="en-US" sz="20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sizeof</a:t>
            </a: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(int));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printf (“Number of bytes occupied by float is %d \n”, </a:t>
            </a:r>
            <a:r>
              <a:rPr lang="en-US" sz="20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sizeof</a:t>
            </a: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(float));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printf (“Number of bytes occupied by double is %d \n”, </a:t>
            </a:r>
            <a:r>
              <a:rPr lang="en-US" sz="20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sizeof</a:t>
            </a: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(double));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printf (“Number of bytes occupied by char is %d \n”, </a:t>
            </a:r>
            <a:r>
              <a:rPr lang="en-US" sz="20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sizeof</a:t>
            </a: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(char));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260" name="Google Shape;260;p27"/>
          <p:cNvSpPr txBox="1"/>
          <p:nvPr/>
        </p:nvSpPr>
        <p:spPr>
          <a:xfrm>
            <a:off x="1447800" y="3810000"/>
            <a:ext cx="6400800" cy="2190750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1" i="0" u="sng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1" i="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bytes occupied by int is  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bytes occupied by float is  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bytes occupied by double is  8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bytes occupied by char is  1</a:t>
            </a:r>
            <a:endParaRPr/>
          </a:p>
        </p:txBody>
      </p:sp>
      <p:grpSp>
        <p:nvGrpSpPr>
          <p:cNvPr id="261" name="Google Shape;261;p27"/>
          <p:cNvGrpSpPr/>
          <p:nvPr/>
        </p:nvGrpSpPr>
        <p:grpSpPr>
          <a:xfrm>
            <a:off x="1076325" y="471487"/>
            <a:ext cx="7604125" cy="1690687"/>
            <a:chOff x="678" y="297"/>
            <a:chExt cx="4790" cy="1065"/>
          </a:xfrm>
        </p:grpSpPr>
        <p:sp>
          <p:nvSpPr>
            <p:cNvPr id="262" name="Google Shape;262;p27"/>
            <p:cNvSpPr txBox="1"/>
            <p:nvPr/>
          </p:nvSpPr>
          <p:spPr>
            <a:xfrm>
              <a:off x="678" y="297"/>
              <a:ext cx="4790" cy="363"/>
            </a:xfrm>
            <a:prstGeom prst="rect">
              <a:avLst/>
            </a:prstGeom>
            <a:solidFill>
              <a:srgbClr val="CCFFFF"/>
            </a:solidFill>
            <a:ln w="38100" cap="flat" cmpd="sng">
              <a:solidFill>
                <a:srgbClr val="CC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Returns no. of bytes required for data type representation</a:t>
              </a:r>
              <a:endParaRPr/>
            </a:p>
          </p:txBody>
        </p:sp>
        <p:cxnSp>
          <p:nvCxnSpPr>
            <p:cNvPr id="263" name="Google Shape;263;p27"/>
            <p:cNvCxnSpPr/>
            <p:nvPr/>
          </p:nvCxnSpPr>
          <p:spPr>
            <a:xfrm>
              <a:off x="3098" y="708"/>
              <a:ext cx="1088" cy="654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269" name="Google Shape;269;p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270" name="Google Shape;270;p2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/>
          </a:p>
        </p:txBody>
      </p:sp>
      <p:sp>
        <p:nvSpPr>
          <p:cNvPr id="271" name="Google Shape;271;p28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Passing Pointers to a Function</a:t>
            </a:r>
            <a:endParaRPr/>
          </a:p>
        </p:txBody>
      </p:sp>
      <p:sp>
        <p:nvSpPr>
          <p:cNvPr id="272" name="Google Shape;272;p28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Pointers are often passed to a function as arguments.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 dirty="0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data items within the calling program to be accessed by the function, altered, and then returned to the calling program in altered form.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 dirty="0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Called </a:t>
            </a:r>
            <a:r>
              <a:rPr lang="en-US" sz="2400" b="1" i="0" u="none" strike="noStrike" cap="none" dirty="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call-by-reference</a:t>
            </a:r>
            <a:r>
              <a:rPr lang="en-US" sz="2400" b="1" i="0" u="none" strike="noStrike" cap="none" dirty="0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(or by </a:t>
            </a:r>
            <a:r>
              <a:rPr lang="en-US" sz="2400" b="1" i="0" u="none" strike="noStrike" cap="none" dirty="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  <a:r>
              <a:rPr lang="en-US" sz="2400" b="1" i="0" u="none" strike="noStrike" cap="none" dirty="0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by </a:t>
            </a:r>
            <a:r>
              <a:rPr lang="en-US" sz="2400" b="1" i="0" u="none" strike="noStrike" cap="none" dirty="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</a:t>
            </a:r>
            <a:r>
              <a:rPr lang="en-US" sz="2400" b="1" i="0" u="none" strike="noStrike" cap="none" dirty="0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Normally, arguments are passed to a function </a:t>
            </a:r>
            <a:r>
              <a:rPr lang="en-US" sz="2800" b="1" i="0" u="none" dirty="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value</a:t>
            </a:r>
            <a:r>
              <a:rPr lang="en-US" sz="2800" b="1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 dirty="0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items are copied to the function.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 dirty="0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Changes are not reflected in the calling program.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278" name="Google Shape;278;p2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279" name="Google Shape;279;p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/>
          </a:p>
        </p:txBody>
      </p:sp>
      <p:sp>
        <p:nvSpPr>
          <p:cNvPr id="280" name="Google Shape;280;p29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passing arguments by value</a:t>
            </a:r>
            <a:endParaRPr/>
          </a:p>
        </p:txBody>
      </p:sp>
      <p:sp>
        <p:nvSpPr>
          <p:cNvPr id="281" name="Google Shape;281;p29"/>
          <p:cNvSpPr txBox="1"/>
          <p:nvPr/>
        </p:nvSpPr>
        <p:spPr>
          <a:xfrm>
            <a:off x="609600" y="1143000"/>
            <a:ext cx="4953000" cy="5006975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 &lt;stdio.h&gt;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int  a, b;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 = 5 ;   b = 20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swap (a, b)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printf  (“\n a = %d,  b = %d”, a, b);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 i="0" u="none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  swap  (int  x, int  y)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int  t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t = x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x = y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y = t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282" name="Google Shape;282;p29"/>
          <p:cNvSpPr txBox="1"/>
          <p:nvPr/>
        </p:nvSpPr>
        <p:spPr>
          <a:xfrm>
            <a:off x="6400800" y="2667000"/>
            <a:ext cx="2286000" cy="1004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5, b = 20</a:t>
            </a:r>
            <a:endParaRPr/>
          </a:p>
        </p:txBody>
      </p:sp>
      <p:sp>
        <p:nvSpPr>
          <p:cNvPr id="283" name="Google Shape;283;p29"/>
          <p:cNvSpPr txBox="1"/>
          <p:nvPr/>
        </p:nvSpPr>
        <p:spPr>
          <a:xfrm>
            <a:off x="2574925" y="5041900"/>
            <a:ext cx="1997075" cy="692150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and y swap</a:t>
            </a:r>
            <a:endParaRPr/>
          </a:p>
        </p:txBody>
      </p:sp>
      <p:sp>
        <p:nvSpPr>
          <p:cNvPr id="284" name="Google Shape;284;p29"/>
          <p:cNvSpPr txBox="1"/>
          <p:nvPr/>
        </p:nvSpPr>
        <p:spPr>
          <a:xfrm>
            <a:off x="3189287" y="1624012"/>
            <a:ext cx="2112962" cy="1266825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and b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not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290" name="Google Shape;290;p3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291" name="Google Shape;291;p3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/>
          </a:p>
        </p:txBody>
      </p:sp>
      <p:sp>
        <p:nvSpPr>
          <p:cNvPr id="292" name="Google Shape;292;p30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passing arguments by reference</a:t>
            </a:r>
            <a:endParaRPr/>
          </a:p>
        </p:txBody>
      </p:sp>
      <p:sp>
        <p:nvSpPr>
          <p:cNvPr id="293" name="Google Shape;293;p30"/>
          <p:cNvSpPr txBox="1"/>
          <p:nvPr/>
        </p:nvSpPr>
        <p:spPr>
          <a:xfrm>
            <a:off x="609600" y="1143000"/>
            <a:ext cx="4953000" cy="5006975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 &lt;stdio.h&gt;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int  a, b;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 = 5 ;   b = 20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2000" b="1" i="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swap (&amp;a, &amp;b)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printf  (“\n a = %d,  b = %d”, a, b);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 i="0" u="none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  swap  (int  *x, int  *y)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int  t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t = *x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*x = *y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*y = t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294" name="Google Shape;294;p30"/>
          <p:cNvSpPr txBox="1"/>
          <p:nvPr/>
        </p:nvSpPr>
        <p:spPr>
          <a:xfrm>
            <a:off x="6400800" y="2667000"/>
            <a:ext cx="2286000" cy="1004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20, b = 5</a:t>
            </a:r>
            <a:endParaRPr/>
          </a:p>
        </p:txBody>
      </p:sp>
      <p:sp>
        <p:nvSpPr>
          <p:cNvPr id="295" name="Google Shape;295;p30"/>
          <p:cNvSpPr txBox="1"/>
          <p:nvPr/>
        </p:nvSpPr>
        <p:spPr>
          <a:xfrm>
            <a:off x="2306637" y="4657725"/>
            <a:ext cx="2265362" cy="1036637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*x and *y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swap</a:t>
            </a:r>
            <a:endParaRPr/>
          </a:p>
        </p:txBody>
      </p:sp>
      <p:sp>
        <p:nvSpPr>
          <p:cNvPr id="296" name="Google Shape;296;p30"/>
          <p:cNvSpPr txBox="1"/>
          <p:nvPr/>
        </p:nvSpPr>
        <p:spPr>
          <a:xfrm>
            <a:off x="2843212" y="1662112"/>
            <a:ext cx="2419350" cy="960437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*(&amp;a) and *(&amp;b)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302" name="Google Shape;302;p3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303" name="Google Shape;303;p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/>
          </a:p>
        </p:txBody>
      </p:sp>
      <p:sp>
        <p:nvSpPr>
          <p:cNvPr id="304" name="Google Shape;304;p31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scanf Revisited</a:t>
            </a:r>
            <a:endParaRPr/>
          </a:p>
        </p:txBody>
      </p:sp>
      <p:sp>
        <p:nvSpPr>
          <p:cNvPr id="305" name="Google Shape;305;p31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int   x,  y 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printf  (“%d %d %d”,  x, y, x+y) 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endParaRPr sz="2400" b="1" i="0" u="none" strike="noStrike" cap="none">
              <a:solidFill>
                <a:srgbClr val="33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about scanf ?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scanf   (“%d %d %d”, x, y, x+y) 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endParaRPr sz="2400" b="1" i="0" u="none" strike="noStrike" cap="none">
              <a:solidFill>
                <a:srgbClr val="33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scanf   (“%d %d”, &amp;x, &amp;y) ;</a:t>
            </a:r>
            <a:endParaRPr/>
          </a:p>
        </p:txBody>
      </p:sp>
      <p:sp>
        <p:nvSpPr>
          <p:cNvPr id="306" name="Google Shape;306;p31"/>
          <p:cNvSpPr txBox="1"/>
          <p:nvPr/>
        </p:nvSpPr>
        <p:spPr>
          <a:xfrm>
            <a:off x="6400800" y="36576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31"/>
          <p:cNvSpPr txBox="1"/>
          <p:nvPr/>
        </p:nvSpPr>
        <p:spPr>
          <a:xfrm>
            <a:off x="6172200" y="3657600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/>
          </a:p>
        </p:txBody>
      </p:sp>
      <p:sp>
        <p:nvSpPr>
          <p:cNvPr id="308" name="Google Shape;308;p31"/>
          <p:cNvSpPr txBox="1"/>
          <p:nvPr/>
        </p:nvSpPr>
        <p:spPr>
          <a:xfrm>
            <a:off x="6172200" y="44958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314" name="Google Shape;314;p3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315" name="Google Shape;315;p3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/>
          </a:p>
        </p:txBody>
      </p:sp>
      <p:sp>
        <p:nvSpPr>
          <p:cNvPr id="316" name="Google Shape;316;p32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Sort 3 integers</a:t>
            </a:r>
            <a:endParaRPr/>
          </a:p>
        </p:txBody>
      </p:sp>
      <p:sp>
        <p:nvSpPr>
          <p:cNvPr id="317" name="Google Shape;317;p32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Three-step algorithm: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AutoNum type="arabicPeriod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in three integers x, y and z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AutoNum type="arabicPeriod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Put smallest in x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Char char="•"/>
            </a:pP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Swap x, y if necessary; then swap x, z if necessary.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AutoNum type="arabicPeriod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Put second smallest in y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Char char="•"/>
            </a:pP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Swap y, z if necessary.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323" name="Google Shape;323;p3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324" name="Google Shape;324;p3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/>
          </a:p>
        </p:txBody>
      </p:sp>
      <p:sp>
        <p:nvSpPr>
          <p:cNvPr id="325" name="Google Shape;325;p33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/>
          </a:p>
        </p:txBody>
      </p:sp>
      <p:sp>
        <p:nvSpPr>
          <p:cNvPr id="326" name="Google Shape;326;p33"/>
          <p:cNvSpPr txBox="1"/>
          <p:nvPr/>
        </p:nvSpPr>
        <p:spPr>
          <a:xfrm>
            <a:off x="1905000" y="1524000"/>
            <a:ext cx="5638800" cy="4146550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 &lt;stdio.h&gt;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int  x, y, z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………..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scanf  (“%d %d %d”, &amp;x, &amp;y, &amp;z)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if  (x &gt; y)   swap (&amp;x, &amp;y);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if  (x &gt; z)   swap (&amp;x, &amp;z);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if  (y &gt; z)   swap (&amp;y, &amp;z)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………..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332" name="Google Shape;332;p3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333" name="Google Shape;333;p3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/>
          </a:p>
        </p:txBody>
      </p:sp>
      <p:sp>
        <p:nvSpPr>
          <p:cNvPr id="334" name="Google Shape;334;p34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sort3 as a function</a:t>
            </a:r>
            <a:endParaRPr/>
          </a:p>
        </p:txBody>
      </p:sp>
      <p:sp>
        <p:nvSpPr>
          <p:cNvPr id="335" name="Google Shape;335;p34"/>
          <p:cNvSpPr txBox="1"/>
          <p:nvPr/>
        </p:nvSpPr>
        <p:spPr>
          <a:xfrm>
            <a:off x="1447800" y="1143000"/>
            <a:ext cx="5638800" cy="5006975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 &lt;stdio.h&gt;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int  x, y, z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………..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scanf  (“%d %d %d”, &amp;x, &amp;y, &amp;z)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2000" b="1" i="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sort3  (&amp;x, &amp;y, &amp;z)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………..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 i="0" u="none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  sort3  (int *xp,  int *yp,  int *zp)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if  (*xp &gt; *yp)   swap (xp, yp);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if  (*xp &gt; *zp)   swap (xp, zp);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if  (*yp &gt; *zp)   swap (yp, zp);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336" name="Google Shape;336;p34"/>
          <p:cNvSpPr txBox="1"/>
          <p:nvPr/>
        </p:nvSpPr>
        <p:spPr>
          <a:xfrm>
            <a:off x="7451725" y="4081462"/>
            <a:ext cx="1458912" cy="1728787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xp/yp/zp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Concept</a:t>
            </a: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8001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Within the computer memory, every stored data item occupies one or more contiguous memory cells.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memory cells required to store a data item depends on its type (char, int, double, etc.).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Whenever we declare a variable, the system allocates memory location(s) to hold the value of the variable.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every byte in memory has a unique address, this location will also have its own (unique) address.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342" name="Google Shape;342;p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343" name="Google Shape;343;p3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/>
          </a:p>
        </p:txBody>
      </p:sp>
      <p:sp>
        <p:nvSpPr>
          <p:cNvPr id="344" name="Google Shape;344;p35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/>
          </a:p>
        </p:txBody>
      </p:sp>
      <p:sp>
        <p:nvSpPr>
          <p:cNvPr id="345" name="Google Shape;345;p35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no ‘&amp;’ in swap call?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xp, yp and zp are already pointers that point to the variables that we want to swap.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/>
          </a:p>
        </p:txBody>
      </p:sp>
      <p:sp>
        <p:nvSpPr>
          <p:cNvPr id="353" name="Google Shape;353;p36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Pointers and Arrays</a:t>
            </a:r>
            <a:endParaRPr/>
          </a:p>
        </p:txBody>
      </p:sp>
      <p:sp>
        <p:nvSpPr>
          <p:cNvPr id="354" name="Google Shape;354;p36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an array is declared,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compiler allocates a </a:t>
            </a:r>
            <a:r>
              <a:rPr lang="en-US" sz="24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address</a:t>
            </a: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sufficient amount of storage to contain all the elements of the array in contiguous memory locations.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4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address</a:t>
            </a: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location of the first element (index 0) of the array.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compiler also defines the array name as a </a:t>
            </a:r>
            <a:r>
              <a:rPr lang="en-US" sz="24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 pointer</a:t>
            </a: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the first element.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360" name="Google Shape;360;p3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361" name="Google Shape;361;p3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/>
          </a:p>
        </p:txBody>
      </p:sp>
      <p:sp>
        <p:nvSpPr>
          <p:cNvPr id="362" name="Google Shape;362;p37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363" name="Google Shape;363;p37"/>
          <p:cNvSpPr txBox="1">
            <a:spLocks noGrp="1"/>
          </p:cNvSpPr>
          <p:nvPr>
            <p:ph type="body" idx="1"/>
          </p:nvPr>
        </p:nvSpPr>
        <p:spPr>
          <a:xfrm>
            <a:off x="685800" y="1143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declaration: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int  x[5]  =  {1, 2, 3, 4, 5} 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that the base address of x is 2500, and each integer requires 4 bytes.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2000" b="1" i="0" u="sng" strike="noStrike" cap="none">
                <a:solidFill>
                  <a:srgbClr val="CC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</a:t>
            </a:r>
            <a:r>
              <a:rPr lang="en-US" sz="2000" b="1" i="0" u="none" strike="noStrike" cap="none">
                <a:solidFill>
                  <a:srgbClr val="CC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000" b="1" i="0" u="sng" strike="noStrike" cap="none">
                <a:solidFill>
                  <a:srgbClr val="CC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lang="en-US" sz="2000" b="1" i="0" u="none" strike="noStrike" cap="none">
                <a:solidFill>
                  <a:srgbClr val="CC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000" b="1" i="0" u="sng" strike="noStrike" cap="none">
                <a:solidFill>
                  <a:srgbClr val="CC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C9900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rgbClr val="CC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x[0]             1           2500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C9900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rgbClr val="CC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x[1]             2           2504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C9900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rgbClr val="CC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x[2]             3           2508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C9900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rgbClr val="CC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x[3]             4           2512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C9900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rgbClr val="CC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x[4]             5           2516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369" name="Google Shape;369;p3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370" name="Google Shape;370;p3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/>
          </a:p>
        </p:txBody>
      </p:sp>
      <p:sp>
        <p:nvSpPr>
          <p:cNvPr id="371" name="Google Shape;371;p38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/>
          </a:p>
        </p:txBody>
      </p:sp>
      <p:sp>
        <p:nvSpPr>
          <p:cNvPr id="372" name="Google Shape;372;p38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x   ⬄   &amp;x[0]   ⬄   2500 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endParaRPr sz="2400" b="1" i="0" u="none" strike="noStrike" cap="none">
              <a:solidFill>
                <a:srgbClr val="33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= x;</a:t>
            </a: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and    </a:t>
            </a:r>
            <a:r>
              <a:rPr lang="en-US" sz="24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= &amp;x[0];</a:t>
            </a: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are equivalent.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access successive values of x by using p++ or p- - to move from one element to another.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 between p and x: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     =   &amp;x[0]   =   2500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p+1  =   &amp;x[1]   =   2504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p+2  =   &amp;x[2]   =   2508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p+3  =   &amp;x[3]   =   2512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p+4  =   &amp;x[4]   =   2516</a:t>
            </a:r>
            <a:endParaRPr/>
          </a:p>
        </p:txBody>
      </p:sp>
      <p:sp>
        <p:nvSpPr>
          <p:cNvPr id="373" name="Google Shape;373;p38"/>
          <p:cNvSpPr txBox="1"/>
          <p:nvPr/>
        </p:nvSpPr>
        <p:spPr>
          <a:xfrm>
            <a:off x="5715000" y="4648200"/>
            <a:ext cx="24384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*(p+i) gives the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value of x[i]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379" name="Google Shape;379;p3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380" name="Google Shape;380;p3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/>
          </a:p>
        </p:txBody>
      </p:sp>
      <p:sp>
        <p:nvSpPr>
          <p:cNvPr id="381" name="Google Shape;381;p39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function to find average</a:t>
            </a:r>
            <a:endParaRPr/>
          </a:p>
        </p:txBody>
      </p:sp>
      <p:sp>
        <p:nvSpPr>
          <p:cNvPr id="382" name="Google Shape;382;p39"/>
          <p:cNvSpPr txBox="1"/>
          <p:nvPr/>
        </p:nvSpPr>
        <p:spPr>
          <a:xfrm>
            <a:off x="457200" y="1600200"/>
            <a:ext cx="4038600" cy="4092575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 &lt;stdio.h&gt;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int  x[100], k, n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 i="0" u="none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scanf  (“%d”, &amp;n)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 i="0" u="none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for  (k=0; k&lt;n; k++)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scanf  (“%d”, &amp;x[k])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 i="0" u="none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printf  (“\nAverage is %f”,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avg (x, n));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383" name="Google Shape;383;p39"/>
          <p:cNvSpPr txBox="1"/>
          <p:nvPr/>
        </p:nvSpPr>
        <p:spPr>
          <a:xfrm>
            <a:off x="4800600" y="1600200"/>
            <a:ext cx="4038600" cy="3482975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  avg  (int array[ ],int  size)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int  *p, i , sum =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 i="0" u="none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p = array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 i="0" u="none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for  (i=0; i&lt;size; i++)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sum = sum + *(p+i);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return  ((float) sum / size);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384" name="Google Shape;384;p39"/>
          <p:cNvSpPr txBox="1"/>
          <p:nvPr/>
        </p:nvSpPr>
        <p:spPr>
          <a:xfrm>
            <a:off x="5838825" y="971550"/>
            <a:ext cx="1804987" cy="652462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*array</a:t>
            </a:r>
            <a:endParaRPr/>
          </a:p>
        </p:txBody>
      </p:sp>
      <p:grpSp>
        <p:nvGrpSpPr>
          <p:cNvPr id="385" name="Google Shape;385;p39"/>
          <p:cNvGrpSpPr/>
          <p:nvPr/>
        </p:nvGrpSpPr>
        <p:grpSpPr>
          <a:xfrm>
            <a:off x="7451725" y="2736850"/>
            <a:ext cx="1306512" cy="1152525"/>
            <a:chOff x="4694" y="1724"/>
            <a:chExt cx="823" cy="726"/>
          </a:xfrm>
        </p:grpSpPr>
        <p:sp>
          <p:nvSpPr>
            <p:cNvPr id="386" name="Google Shape;386;p39"/>
            <p:cNvSpPr txBox="1"/>
            <p:nvPr/>
          </p:nvSpPr>
          <p:spPr>
            <a:xfrm>
              <a:off x="4791" y="1724"/>
              <a:ext cx="726" cy="436"/>
            </a:xfrm>
            <a:prstGeom prst="rect">
              <a:avLst/>
            </a:prstGeom>
            <a:solidFill>
              <a:srgbClr val="CCFFFF"/>
            </a:solidFill>
            <a:ln w="38100" cap="flat" cmpd="sng">
              <a:solidFill>
                <a:srgbClr val="CC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p[i]</a:t>
              </a:r>
              <a:endParaRPr/>
            </a:p>
          </p:txBody>
        </p:sp>
        <p:cxnSp>
          <p:nvCxnSpPr>
            <p:cNvPr id="387" name="Google Shape;387;p39"/>
            <p:cNvCxnSpPr/>
            <p:nvPr/>
          </p:nvCxnSpPr>
          <p:spPr>
            <a:xfrm flipH="1">
              <a:off x="4694" y="2160"/>
              <a:ext cx="460" cy="290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393" name="Google Shape;393;p4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394" name="Google Shape;394;p4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/>
          </a:p>
        </p:txBody>
      </p:sp>
      <p:sp>
        <p:nvSpPr>
          <p:cNvPr id="395" name="Google Shape;395;p40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Structures Revisited</a:t>
            </a:r>
            <a:endParaRPr/>
          </a:p>
        </p:txBody>
      </p:sp>
      <p:sp>
        <p:nvSpPr>
          <p:cNvPr id="396" name="Google Shape;396;p40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 that a structure can be declared as: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  stud   {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int    roll;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char  dept_code[25];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float  cgpa;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};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 stud  a, b, c;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individual structure elements can be accessed as: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a.roll ,  b.roll ,  c.cgpa , etc.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402" name="Google Shape;402;p4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403" name="Google Shape;403;p4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fld>
            <a:endParaRPr/>
          </a:p>
        </p:txBody>
      </p:sp>
      <p:sp>
        <p:nvSpPr>
          <p:cNvPr id="404" name="Google Shape;404;p41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 of Structures</a:t>
            </a:r>
            <a:endParaRPr/>
          </a:p>
        </p:txBody>
      </p:sp>
      <p:sp>
        <p:nvSpPr>
          <p:cNvPr id="405" name="Google Shape;405;p41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define an array of structure records as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struct   stud   class[100] 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endParaRPr sz="2400" b="1" i="0" u="none" strike="noStrike" cap="none">
              <a:solidFill>
                <a:srgbClr val="33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structure elements of the individual records can be accessed as: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class[i].roll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class[20].dept_code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class[k++].cgpa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411" name="Google Shape;411;p4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412" name="Google Shape;412;p4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fld>
            <a:endParaRPr/>
          </a:p>
        </p:txBody>
      </p:sp>
      <p:sp>
        <p:nvSpPr>
          <p:cNvPr id="413" name="Google Shape;413;p42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Sorting by Roll Numbers </a:t>
            </a:r>
            <a:endParaRPr/>
          </a:p>
        </p:txBody>
      </p:sp>
      <p:sp>
        <p:nvSpPr>
          <p:cNvPr id="414" name="Google Shape;414;p42"/>
          <p:cNvSpPr txBox="1"/>
          <p:nvPr/>
        </p:nvSpPr>
        <p:spPr>
          <a:xfrm>
            <a:off x="457200" y="1066800"/>
            <a:ext cx="3886200" cy="5027612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&lt;stdio.h&gt;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6633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  stud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6633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6633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int    roll;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6633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char  dept_code[25];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6633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float  cgpa;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6633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1" i="0" u="none">
              <a:solidFill>
                <a:srgbClr val="9966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6633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6633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6633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struc  stud  class[100], 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6633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int  j, k, n;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scanf  (“%d”, &amp;n);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/* no. of students */</a:t>
            </a:r>
            <a:endParaRPr/>
          </a:p>
        </p:txBody>
      </p:sp>
      <p:sp>
        <p:nvSpPr>
          <p:cNvPr id="415" name="Google Shape;415;p42"/>
          <p:cNvSpPr txBox="1"/>
          <p:nvPr/>
        </p:nvSpPr>
        <p:spPr>
          <a:xfrm>
            <a:off x="4419600" y="1066800"/>
            <a:ext cx="4724400" cy="5027612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 (k=0; k&lt;n; k++)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scanf (“%d %s %f”, &amp;class[k].roll,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class[k].dept_code, &amp;class[k].cgpa);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for  (j=0; j&lt;n-1; j++)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for  (k=j+1; k&lt;n; k++)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if  (class[j].roll &gt; class[k].roll)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t = class[j]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class[j] = class[k]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class[k] = 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&lt;&lt;&lt;&lt; PRINT THE RECORDS &gt;&gt;&gt;&gt;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421" name="Google Shape;421;p4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422" name="Google Shape;422;p4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fld>
            <a:endParaRPr/>
          </a:p>
        </p:txBody>
      </p:sp>
      <p:sp>
        <p:nvSpPr>
          <p:cNvPr id="423" name="Google Shape;423;p43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Pointers and Structures</a:t>
            </a:r>
            <a:endParaRPr/>
          </a:p>
        </p:txBody>
      </p:sp>
      <p:sp>
        <p:nvSpPr>
          <p:cNvPr id="424" name="Google Shape;424;p43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may recall that the name of an array stands for the address of its zero-th element.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true for the names of arrays of structure variables.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declaration: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  stud   {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int    roll;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char  dept_code[25];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float  cgpa;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}    </a:t>
            </a:r>
            <a:r>
              <a:rPr lang="en-US" sz="20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class[100],  *ptr</a:t>
            </a: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;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endParaRPr sz="2000" b="1" i="0" u="none" strike="noStrike" cap="none">
              <a:solidFill>
                <a:srgbClr val="9966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430" name="Google Shape;430;p4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431" name="Google Shape;431;p4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</a:t>
            </a:fld>
            <a:endParaRPr/>
          </a:p>
        </p:txBody>
      </p:sp>
      <p:sp>
        <p:nvSpPr>
          <p:cNvPr id="432" name="Google Shape;432;p44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8001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name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represents the address of the zero-th element of the structure array.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ptr</a:t>
            </a: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pointer to data objects of the type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stud</a:t>
            </a: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assignment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6633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ptr  =  class 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will assign the address of </a:t>
            </a: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class[0]</a:t>
            </a: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ptr</a:t>
            </a: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pointer </a:t>
            </a: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ptr</a:t>
            </a: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incremented by one (ptr++) 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value of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ptr</a:t>
            </a: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actually increased by </a:t>
            </a:r>
            <a:r>
              <a:rPr lang="en-US" sz="2400" b="1" i="0" u="none" strike="noStrike" cap="none">
                <a:solidFill>
                  <a:srgbClr val="CC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sizeof(stud).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made to point to the next record.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statement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28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  xyz = 50;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statement instructs the compiler to allocate a location for the integer variable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xyz</a:t>
            </a: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put the value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that location.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that the address location chosen is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1380</a:t>
            </a: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4" name="Google Shape;74;p9"/>
          <p:cNvSpPr txBox="1"/>
          <p:nvPr/>
        </p:nvSpPr>
        <p:spPr>
          <a:xfrm>
            <a:off x="2209800" y="4343400"/>
            <a:ext cx="4038600" cy="1590675"/>
          </a:xfrm>
          <a:prstGeom prst="rect">
            <a:avLst/>
          </a:prstGeom>
          <a:solidFill>
            <a:srgbClr val="99CCFF"/>
          </a:solidFill>
          <a:ln w="38100" cap="flat" cmpd="sng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xyz          🡺       variable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50           🡺       value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1380        🡺       address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438" name="Google Shape;438;p4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439" name="Google Shape;439;p4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fld>
            <a:endParaRPr/>
          </a:p>
        </p:txBody>
      </p:sp>
      <p:sp>
        <p:nvSpPr>
          <p:cNvPr id="440" name="Google Shape;440;p45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</a:t>
            </a: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ptr</a:t>
            </a: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points to a structure variable, the members can be accessed as: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4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ptr  –&gt;  roll 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ptr  –&gt;  dept_code 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ptr  –&gt;  cgpa ;</a:t>
            </a:r>
            <a:endParaRPr/>
          </a:p>
          <a:p>
            <a:pPr marL="742950" marR="0" lvl="1" indent="-13335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endParaRPr sz="2400" b="1" i="0" u="none" strike="noStrike" cap="none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symbol “–&gt;” is called the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arrow</a:t>
            </a: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operator.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446" name="Google Shape;446;p4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447" name="Google Shape;447;p4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</a:t>
            </a:fld>
            <a:endParaRPr/>
          </a:p>
        </p:txBody>
      </p:sp>
      <p:sp>
        <p:nvSpPr>
          <p:cNvPr id="448" name="Google Shape;448;p46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449" name="Google Shape;449;p46"/>
          <p:cNvSpPr txBox="1"/>
          <p:nvPr/>
        </p:nvSpPr>
        <p:spPr>
          <a:xfrm>
            <a:off x="269875" y="1085850"/>
            <a:ext cx="3571875" cy="2587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&lt;stdio.h&gt;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 i="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typedef struct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float real;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float imag;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} _COMPLEX;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p46"/>
          <p:cNvSpPr txBox="1"/>
          <p:nvPr/>
        </p:nvSpPr>
        <p:spPr>
          <a:xfrm>
            <a:off x="3803650" y="1085850"/>
            <a:ext cx="4970462" cy="3317875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swap_ref(_COMPLEX *a, _COMPLEX *b)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_COMPLEX tmp;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tmp=*a;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*a=*b;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*b=tmp;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 i="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" name="Google Shape;451;p46"/>
          <p:cNvSpPr txBox="1"/>
          <p:nvPr/>
        </p:nvSpPr>
        <p:spPr>
          <a:xfrm>
            <a:off x="1254125" y="4637087"/>
            <a:ext cx="18415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2" name="Google Shape;452;p46"/>
          <p:cNvSpPr txBox="1"/>
          <p:nvPr/>
        </p:nvSpPr>
        <p:spPr>
          <a:xfrm>
            <a:off x="153987" y="3697287"/>
            <a:ext cx="4418012" cy="1857375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print(_COMPLEX *a)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printf("(%f,%f)\n",a-&gt;real,a-&gt;imag);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p46"/>
          <p:cNvSpPr txBox="1"/>
          <p:nvPr/>
        </p:nvSpPr>
        <p:spPr>
          <a:xfrm>
            <a:off x="4572000" y="3540125"/>
            <a:ext cx="4627562" cy="331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_COMPLEX x={10.0,3.0}, y={-20.0,4.0};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 i="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print(&amp;x); print(&amp;y);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swap_ref(&amp;x,&amp;y);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print(&amp;x); print(&amp;y);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454" name="Google Shape;454;p46"/>
          <p:cNvSpPr txBox="1"/>
          <p:nvPr/>
        </p:nvSpPr>
        <p:spPr>
          <a:xfrm>
            <a:off x="769937" y="5000625"/>
            <a:ext cx="2532062" cy="185737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(10.000000,3.000000)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(-20.000000,4.000000)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(-20.000000,4.000000)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(10.000000,3.000000)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460" name="Google Shape;460;p4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461" name="Google Shape;461;p4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</a:t>
            </a:fld>
            <a:endParaRPr/>
          </a:p>
        </p:txBody>
      </p:sp>
      <p:sp>
        <p:nvSpPr>
          <p:cNvPr id="462" name="Google Shape;462;p47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Warning</a:t>
            </a:r>
            <a:endParaRPr/>
          </a:p>
        </p:txBody>
      </p:sp>
      <p:sp>
        <p:nvSpPr>
          <p:cNvPr id="463" name="Google Shape;463;p47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3058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using structure pointers, we should take care of operator precedence.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 operator “.” has higher precedence than “*”.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 New Roman"/>
              <a:buChar char="•"/>
            </a:pPr>
            <a:r>
              <a:rPr lang="en-US" sz="20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ptr –&gt; roll</a:t>
            </a: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and    </a:t>
            </a:r>
            <a:r>
              <a:rPr lang="en-US" sz="20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(*ptr).roll</a:t>
            </a: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mean the same thing.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 New Roman"/>
              <a:buChar char="•"/>
            </a:pPr>
            <a:r>
              <a:rPr lang="en-US" sz="20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*ptr.roll</a:t>
            </a: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will lead to error.</a:t>
            </a:r>
            <a:endParaRPr/>
          </a:p>
          <a:p>
            <a:pPr marL="1143000" marR="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endParaRPr sz="2000" b="1" i="0" u="none" strike="noStrike" cap="none">
              <a:solidFill>
                <a:srgbClr val="9966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operator  “–&gt;”  enjoys the highest priority among operators.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 New Roman"/>
              <a:buChar char="•"/>
            </a:pPr>
            <a:r>
              <a:rPr lang="en-US" sz="20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++ptr –&gt; roll</a:t>
            </a: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will increment roll, not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ptr</a:t>
            </a: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 New Roman"/>
              <a:buChar char="•"/>
            </a:pPr>
            <a:r>
              <a:rPr lang="en-US" sz="20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(++ptr) –&gt; roll</a:t>
            </a: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will do the intended thing.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469" name="Google Shape;469;p4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470" name="Google Shape;470;p4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fld>
            <a:endParaRPr/>
          </a:p>
        </p:txBody>
      </p:sp>
      <p:sp>
        <p:nvSpPr>
          <p:cNvPr id="471" name="Google Shape;471;p48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Structures and Functions</a:t>
            </a:r>
            <a:endParaRPr/>
          </a:p>
        </p:txBody>
      </p:sp>
      <p:sp>
        <p:nvSpPr>
          <p:cNvPr id="472" name="Google Shape;472;p48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structure can be passed as argument to a function.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function can also return a structure.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 shall be illustrated with the help of an example.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function to add two complex numbers.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478" name="Google Shape;478;p4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479" name="Google Shape;479;p4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</a:t>
            </a:fld>
            <a:endParaRPr/>
          </a:p>
        </p:txBody>
      </p:sp>
      <p:sp>
        <p:nvSpPr>
          <p:cNvPr id="480" name="Google Shape;480;p49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complex number addition</a:t>
            </a:r>
            <a:endParaRPr/>
          </a:p>
        </p:txBody>
      </p:sp>
      <p:sp>
        <p:nvSpPr>
          <p:cNvPr id="481" name="Google Shape;481;p49"/>
          <p:cNvSpPr txBox="1"/>
          <p:nvPr/>
        </p:nvSpPr>
        <p:spPr>
          <a:xfrm>
            <a:off x="838200" y="1219200"/>
            <a:ext cx="3886200" cy="4697412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 &lt;stdio.h&gt;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 complex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float  re;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float  im;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1" i="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struct  complex  a, b, c;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scanf  (“%f %f”, &amp;a.re, &amp;a.im);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scanf  (“%f %f”, &amp;b.re, &amp;b.im);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1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 =  add (a, b)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printf  (“\n %f %f”, c.re, c.im);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482" name="Google Shape;482;p49"/>
          <p:cNvSpPr txBox="1"/>
          <p:nvPr/>
        </p:nvSpPr>
        <p:spPr>
          <a:xfrm>
            <a:off x="5334000" y="1295400"/>
            <a:ext cx="3048000" cy="3046412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 complex  add  (x, y)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complex  x, y;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struct  complex  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1" i="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t.re = x.re + y.re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t.im = x.im + y.im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1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(t)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488" name="Google Shape;488;p5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489" name="Google Shape;489;p5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</a:t>
            </a:fld>
            <a:endParaRPr/>
          </a:p>
        </p:txBody>
      </p:sp>
      <p:sp>
        <p:nvSpPr>
          <p:cNvPr id="490" name="Google Shape;490;p50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Alternative way using pointers</a:t>
            </a:r>
            <a:endParaRPr/>
          </a:p>
        </p:txBody>
      </p:sp>
      <p:sp>
        <p:nvSpPr>
          <p:cNvPr id="491" name="Google Shape;491;p50"/>
          <p:cNvSpPr txBox="1"/>
          <p:nvPr/>
        </p:nvSpPr>
        <p:spPr>
          <a:xfrm>
            <a:off x="838200" y="1219200"/>
            <a:ext cx="3886200" cy="4697412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 &lt;stdio.h&gt;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 complex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float  re;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float  im;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1" i="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struct  complex  a, b, c;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scanf  (“%f %f”, &amp;a.re, &amp;a.im);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scanf  (“%f %f”, &amp;b.re, &amp;b.im);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1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(&amp;a, &amp;b, &amp;c)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printf  (“\n %f %f”, c,re, c.im);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492" name="Google Shape;492;p50"/>
          <p:cNvSpPr txBox="1"/>
          <p:nvPr/>
        </p:nvSpPr>
        <p:spPr>
          <a:xfrm>
            <a:off x="5334000" y="1295400"/>
            <a:ext cx="3048000" cy="2055812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 add  (x, y, t)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complex  *x, *y, *t;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t-&gt;re = x-&gt;re + y-&gt;re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t-&gt;im = x-&gt;im + y-&gt;im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498" name="Google Shape;498;p5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499" name="Google Shape;499;p5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</a:t>
            </a:fld>
            <a:endParaRPr/>
          </a:p>
        </p:txBody>
      </p:sp>
      <p:sp>
        <p:nvSpPr>
          <p:cNvPr id="500" name="Google Shape;500;p51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Memory Allocation</a:t>
            </a:r>
            <a:endParaRPr/>
          </a:p>
        </p:txBody>
      </p:sp>
      <p:sp>
        <p:nvSpPr>
          <p:cNvPr id="501" name="Google Shape;501;p5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endParaRPr sz="2800" b="1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507" name="Google Shape;507;p5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508" name="Google Shape;508;p5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47</a:t>
            </a:fld>
            <a:endParaRPr/>
          </a:p>
        </p:txBody>
      </p:sp>
      <p:sp>
        <p:nvSpPr>
          <p:cNvPr id="509" name="Google Shape;509;p52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Idea</a:t>
            </a:r>
            <a:endParaRPr/>
          </a:p>
        </p:txBody>
      </p:sp>
      <p:sp>
        <p:nvSpPr>
          <p:cNvPr id="510" name="Google Shape;510;p52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a time we face situations where data is dynamic in nature.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Amount of data cannot be predicted beforehand.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data item keeps changing during program execution.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situations can be handled more easily and effectively using </a:t>
            </a: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memory management</a:t>
            </a: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techniques.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516" name="Google Shape;516;p5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517" name="Google Shape;517;p5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48</a:t>
            </a:fld>
            <a:endParaRPr/>
          </a:p>
        </p:txBody>
      </p:sp>
      <p:sp>
        <p:nvSpPr>
          <p:cNvPr id="518" name="Google Shape;518;p53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/>
          </a:p>
        </p:txBody>
      </p:sp>
      <p:sp>
        <p:nvSpPr>
          <p:cNvPr id="519" name="Google Shape;519;p53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language requires the number of elements in an array to be specified at compile time.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Often leads to wastage or memory space or program failure.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Memory Allocation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space required can be specified at the time of execution.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supports allocating and freeing memory dynamically using library routines.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525" name="Google Shape;525;p5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526" name="Google Shape;526;p5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49</a:t>
            </a:fld>
            <a:endParaRPr/>
          </a:p>
        </p:txBody>
      </p:sp>
      <p:sp>
        <p:nvSpPr>
          <p:cNvPr id="527" name="Google Shape;527;p54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Allocation Process  in C</a:t>
            </a:r>
            <a:endParaRPr/>
          </a:p>
        </p:txBody>
      </p:sp>
      <p:sp>
        <p:nvSpPr>
          <p:cNvPr id="528" name="Google Shape;528;p54"/>
          <p:cNvSpPr txBox="1"/>
          <p:nvPr/>
        </p:nvSpPr>
        <p:spPr>
          <a:xfrm>
            <a:off x="2819400" y="1752600"/>
            <a:ext cx="2895600" cy="609600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variables</a:t>
            </a:r>
            <a:endParaRPr/>
          </a:p>
        </p:txBody>
      </p:sp>
      <p:sp>
        <p:nvSpPr>
          <p:cNvPr id="529" name="Google Shape;529;p54"/>
          <p:cNvSpPr txBox="1"/>
          <p:nvPr/>
        </p:nvSpPr>
        <p:spPr>
          <a:xfrm>
            <a:off x="2819400" y="2362200"/>
            <a:ext cx="2895600" cy="609600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memory</a:t>
            </a:r>
            <a:endParaRPr/>
          </a:p>
        </p:txBody>
      </p:sp>
      <p:sp>
        <p:nvSpPr>
          <p:cNvPr id="530" name="Google Shape;530;p54"/>
          <p:cNvSpPr txBox="1"/>
          <p:nvPr/>
        </p:nvSpPr>
        <p:spPr>
          <a:xfrm>
            <a:off x="2819400" y="2971800"/>
            <a:ext cx="2895600" cy="609600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variables</a:t>
            </a:r>
            <a:endParaRPr/>
          </a:p>
        </p:txBody>
      </p:sp>
      <p:sp>
        <p:nvSpPr>
          <p:cNvPr id="531" name="Google Shape;531;p54"/>
          <p:cNvSpPr txBox="1"/>
          <p:nvPr/>
        </p:nvSpPr>
        <p:spPr>
          <a:xfrm>
            <a:off x="2819400" y="3581400"/>
            <a:ext cx="2895600" cy="609600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Instructions</a:t>
            </a:r>
            <a:endParaRPr/>
          </a:p>
        </p:txBody>
      </p:sp>
      <p:sp>
        <p:nvSpPr>
          <p:cNvPr id="532" name="Google Shape;532;p54"/>
          <p:cNvSpPr/>
          <p:nvPr/>
        </p:nvSpPr>
        <p:spPr>
          <a:xfrm>
            <a:off x="5943600" y="2971800"/>
            <a:ext cx="457200" cy="12192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3" name="Google Shape;533;p54"/>
          <p:cNvSpPr txBox="1"/>
          <p:nvPr/>
        </p:nvSpPr>
        <p:spPr>
          <a:xfrm>
            <a:off x="6477000" y="3200400"/>
            <a:ext cx="24384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Permanent storage area</a:t>
            </a:r>
            <a:endParaRPr/>
          </a:p>
        </p:txBody>
      </p:sp>
      <p:sp>
        <p:nvSpPr>
          <p:cNvPr id="534" name="Google Shape;534;p54"/>
          <p:cNvSpPr txBox="1"/>
          <p:nvPr/>
        </p:nvSpPr>
        <p:spPr>
          <a:xfrm>
            <a:off x="6477000" y="1828800"/>
            <a:ext cx="2438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/>
          </a:p>
        </p:txBody>
      </p:sp>
      <p:sp>
        <p:nvSpPr>
          <p:cNvPr id="535" name="Google Shape;535;p54"/>
          <p:cNvSpPr txBox="1"/>
          <p:nvPr/>
        </p:nvSpPr>
        <p:spPr>
          <a:xfrm>
            <a:off x="6477000" y="2514600"/>
            <a:ext cx="2438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execution of the program, the system always associates the name </a:t>
            </a: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xyz</a:t>
            </a: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the address </a:t>
            </a: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1380</a:t>
            </a: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value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accessed by using either the name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xyz</a:t>
            </a: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the address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1380</a:t>
            </a: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memory </a:t>
            </a:r>
            <a:r>
              <a:rPr lang="en-US" sz="2800" b="1" i="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addresses</a:t>
            </a: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simply numbers, they can be </a:t>
            </a:r>
            <a:r>
              <a:rPr lang="en-US" sz="2800" b="1" i="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assigned to some variables</a:t>
            </a: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which can be stored in memory.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variables that hold memory addresses are called </a:t>
            </a:r>
            <a:r>
              <a:rPr lang="en-US" sz="24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pointers</a:t>
            </a: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a pointer is a variable, its value is also stored in some memory location.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EDA4795-C5A4-8F8B-1CEA-2BCA16344CB9}"/>
                  </a:ext>
                </a:extLst>
              </p14:cNvPr>
              <p14:cNvContentPartPr/>
              <p14:nvPr/>
            </p14:nvContentPartPr>
            <p14:xfrm>
              <a:off x="1521000" y="4732560"/>
              <a:ext cx="6149880" cy="227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EDA4795-C5A4-8F8B-1CEA-2BCA16344C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5160" y="4669200"/>
                <a:ext cx="618120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94CA4AF-3946-A2C1-D89A-E9FC671AF934}"/>
                  </a:ext>
                </a:extLst>
              </p14:cNvPr>
              <p14:cNvContentPartPr/>
              <p14:nvPr/>
            </p14:nvContentPartPr>
            <p14:xfrm>
              <a:off x="1624680" y="5157720"/>
              <a:ext cx="1833120" cy="28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94CA4AF-3946-A2C1-D89A-E9FC671AF93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08840" y="5094360"/>
                <a:ext cx="18644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B4516F-9F59-38C8-076B-A09177E2A887}"/>
                  </a:ext>
                </a:extLst>
              </p14:cNvPr>
              <p14:cNvContentPartPr/>
              <p14:nvPr/>
            </p14:nvContentPartPr>
            <p14:xfrm>
              <a:off x="1539720" y="4779720"/>
              <a:ext cx="2069280" cy="6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B4516F-9F59-38C8-076B-A09177E2A88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23880" y="4716360"/>
                <a:ext cx="2100600" cy="193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541" name="Google Shape;541;p5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542" name="Google Shape;542;p5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fld>
            <a:endParaRPr/>
          </a:p>
        </p:txBody>
      </p:sp>
      <p:sp>
        <p:nvSpPr>
          <p:cNvPr id="543" name="Google Shape;543;p55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/>
          </a:p>
        </p:txBody>
      </p:sp>
      <p:sp>
        <p:nvSpPr>
          <p:cNvPr id="544" name="Google Shape;544;p55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program instructions and the global variables are stored in a region known as permanent storage area.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local variables are stored in another area called stack.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memory space between these two areas is available for dynamic allocation during execution of the program.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free region is called the heap.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size of the heap keeps changing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550" name="Google Shape;550;p5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551" name="Google Shape;551;p5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51</a:t>
            </a:fld>
            <a:endParaRPr/>
          </a:p>
        </p:txBody>
      </p:sp>
      <p:sp>
        <p:nvSpPr>
          <p:cNvPr id="552" name="Google Shape;552;p56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Allocation Functions</a:t>
            </a:r>
            <a:endParaRPr/>
          </a:p>
        </p:txBody>
      </p:sp>
      <p:sp>
        <p:nvSpPr>
          <p:cNvPr id="553" name="Google Shape;553;p56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malloc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Allocates requested number of bytes and returns a pointer to the first byte of the allocated space.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calloc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Allocates space for an array of elements, initializes them to zero and then returns a pointer to the memory.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Frees previously allocated space.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realloc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Modifies the size of previously allocated space.</a:t>
            </a: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endParaRPr sz="2400" b="1" i="0" u="none" strike="noStrike" cap="none">
              <a:solidFill>
                <a:srgbClr val="33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559" name="Google Shape;559;p5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560" name="Google Shape;560;p5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52</a:t>
            </a:fld>
            <a:endParaRPr/>
          </a:p>
        </p:txBody>
      </p:sp>
      <p:sp>
        <p:nvSpPr>
          <p:cNvPr id="561" name="Google Shape;561;p57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Allocating a Block of Memory</a:t>
            </a:r>
            <a:endParaRPr/>
          </a:p>
        </p:txBody>
      </p:sp>
      <p:sp>
        <p:nvSpPr>
          <p:cNvPr id="562" name="Google Shape;562;p57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block of memory can be allocated using the function </a:t>
            </a:r>
            <a:r>
              <a:rPr lang="en-US" sz="2800" b="1" i="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malloc</a:t>
            </a: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Reserves a block of memory of specified size and returns a pointer of type </a:t>
            </a:r>
            <a:r>
              <a:rPr lang="en-US" sz="24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return pointer can be assigned to any pointer type.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format: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ptr  =  (type *)  malloc (byte_size) ;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568" name="Google Shape;568;p5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569" name="Google Shape;569;p5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53</a:t>
            </a:fld>
            <a:endParaRPr/>
          </a:p>
        </p:txBody>
      </p:sp>
      <p:sp>
        <p:nvSpPr>
          <p:cNvPr id="570" name="Google Shape;570;p58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/>
          </a:p>
        </p:txBody>
      </p:sp>
      <p:sp>
        <p:nvSpPr>
          <p:cNvPr id="571" name="Google Shape;571;p58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8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 =  (int *)  malloc (100 * sizeof (int)) ;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Char char="•"/>
            </a:pP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memory space equivalent to “100 times the size of an int” bytes is reserved.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Char char="•"/>
            </a:pP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address of the first byte of the allocated memory is assigned to the pointer p of type int.</a:t>
            </a:r>
            <a:endParaRPr/>
          </a:p>
        </p:txBody>
      </p:sp>
      <p:grpSp>
        <p:nvGrpSpPr>
          <p:cNvPr id="572" name="Google Shape;572;p58"/>
          <p:cNvGrpSpPr/>
          <p:nvPr/>
        </p:nvGrpSpPr>
        <p:grpSpPr>
          <a:xfrm>
            <a:off x="3733800" y="4876800"/>
            <a:ext cx="4191000" cy="533400"/>
            <a:chOff x="2352" y="3072"/>
            <a:chExt cx="2640" cy="336"/>
          </a:xfrm>
        </p:grpSpPr>
        <p:sp>
          <p:nvSpPr>
            <p:cNvPr id="573" name="Google Shape;573;p58"/>
            <p:cNvSpPr/>
            <p:nvPr/>
          </p:nvSpPr>
          <p:spPr>
            <a:xfrm>
              <a:off x="2352" y="3072"/>
              <a:ext cx="2640" cy="336"/>
            </a:xfrm>
            <a:prstGeom prst="rect">
              <a:avLst/>
            </a:prstGeom>
            <a:solidFill>
              <a:srgbClr val="CCFFFF"/>
            </a:solidFill>
            <a:ln w="38100" cap="flat" cmpd="sng">
              <a:solidFill>
                <a:srgbClr val="CC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74" name="Google Shape;574;p58"/>
            <p:cNvCxnSpPr/>
            <p:nvPr/>
          </p:nvCxnSpPr>
          <p:spPr>
            <a:xfrm>
              <a:off x="2640" y="3072"/>
              <a:ext cx="0" cy="336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75" name="Google Shape;575;p58"/>
            <p:cNvCxnSpPr/>
            <p:nvPr/>
          </p:nvCxnSpPr>
          <p:spPr>
            <a:xfrm>
              <a:off x="2928" y="3072"/>
              <a:ext cx="0" cy="336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76" name="Google Shape;576;p58"/>
            <p:cNvCxnSpPr/>
            <p:nvPr/>
          </p:nvCxnSpPr>
          <p:spPr>
            <a:xfrm>
              <a:off x="3216" y="3072"/>
              <a:ext cx="0" cy="336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77" name="Google Shape;577;p58"/>
            <p:cNvCxnSpPr/>
            <p:nvPr/>
          </p:nvCxnSpPr>
          <p:spPr>
            <a:xfrm>
              <a:off x="3504" y="3072"/>
              <a:ext cx="0" cy="336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78" name="Google Shape;578;p58"/>
            <p:cNvCxnSpPr/>
            <p:nvPr/>
          </p:nvCxnSpPr>
          <p:spPr>
            <a:xfrm>
              <a:off x="4704" y="3072"/>
              <a:ext cx="0" cy="336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579" name="Google Shape;579;p58"/>
          <p:cNvGrpSpPr/>
          <p:nvPr/>
        </p:nvGrpSpPr>
        <p:grpSpPr>
          <a:xfrm>
            <a:off x="1143000" y="4038600"/>
            <a:ext cx="2514600" cy="838200"/>
            <a:chOff x="720" y="2544"/>
            <a:chExt cx="1584" cy="528"/>
          </a:xfrm>
        </p:grpSpPr>
        <p:sp>
          <p:nvSpPr>
            <p:cNvPr id="580" name="Google Shape;580;p58"/>
            <p:cNvSpPr/>
            <p:nvPr/>
          </p:nvSpPr>
          <p:spPr>
            <a:xfrm>
              <a:off x="720" y="2544"/>
              <a:ext cx="384" cy="336"/>
            </a:xfrm>
            <a:prstGeom prst="rect">
              <a:avLst/>
            </a:prstGeom>
            <a:solidFill>
              <a:srgbClr val="FF99CC"/>
            </a:solidFill>
            <a:ln w="38100" cap="flat" cmpd="sng">
              <a:solidFill>
                <a:srgbClr val="0033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81" name="Google Shape;581;p58"/>
            <p:cNvCxnSpPr/>
            <p:nvPr/>
          </p:nvCxnSpPr>
          <p:spPr>
            <a:xfrm>
              <a:off x="960" y="2688"/>
              <a:ext cx="1344" cy="384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sp>
        <p:nvSpPr>
          <p:cNvPr id="582" name="Google Shape;582;p58"/>
          <p:cNvSpPr txBox="1"/>
          <p:nvPr/>
        </p:nvSpPr>
        <p:spPr>
          <a:xfrm>
            <a:off x="1143000" y="35814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/>
          </a:p>
        </p:txBody>
      </p:sp>
      <p:sp>
        <p:nvSpPr>
          <p:cNvPr id="583" name="Google Shape;583;p58"/>
          <p:cNvSpPr txBox="1"/>
          <p:nvPr/>
        </p:nvSpPr>
        <p:spPr>
          <a:xfrm>
            <a:off x="3962400" y="5486400"/>
            <a:ext cx="373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400 bytes of space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589" name="Google Shape;589;p5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590" name="Google Shape;590;p5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54</a:t>
            </a:fld>
            <a:endParaRPr/>
          </a:p>
        </p:txBody>
      </p:sp>
      <p:sp>
        <p:nvSpPr>
          <p:cNvPr id="591" name="Google Shape;591;p59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/>
          </a:p>
        </p:txBody>
      </p:sp>
      <p:sp>
        <p:nvSpPr>
          <p:cNvPr id="592" name="Google Shape;592;p59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382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8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cptr  =  (char *)  malloc (20) ;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Char char="•"/>
            </a:pP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Allocates 10 bytes of space for the pointer cptr of type char.</a:t>
            </a:r>
            <a:endParaRPr/>
          </a:p>
          <a:p>
            <a:pPr marL="1143000" marR="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endParaRPr sz="2000" b="1" i="0" u="none" strike="noStrike" cap="none">
              <a:solidFill>
                <a:srgbClr val="9966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8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sptr  =  (struct stud *)  malloc (10 *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imes New Roman"/>
              <a:buNone/>
            </a:pPr>
            <a:r>
              <a:rPr lang="en-US" sz="28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sizeof (struct stud));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598" name="Google Shape;598;p6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599" name="Google Shape;599;p6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55</a:t>
            </a:fld>
            <a:endParaRPr/>
          </a:p>
        </p:txBody>
      </p:sp>
      <p:sp>
        <p:nvSpPr>
          <p:cNvPr id="600" name="Google Shape;600;p60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Points to Note</a:t>
            </a:r>
            <a:endParaRPr/>
          </a:p>
        </p:txBody>
      </p:sp>
      <p:sp>
        <p:nvSpPr>
          <p:cNvPr id="601" name="Google Shape;601;p60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malloc</a:t>
            </a: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always allocates a block of contiguous bytes.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allocation can fail if sufficient contiguous memory space is not available.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it fails, </a:t>
            </a:r>
            <a:r>
              <a:rPr lang="en-US" sz="24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malloc</a:t>
            </a: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returns </a:t>
            </a:r>
            <a:r>
              <a:rPr lang="en-US" sz="24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607" name="Google Shape;607;p6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608" name="Google Shape;608;p6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56</a:t>
            </a:fld>
            <a:endParaRPr/>
          </a:p>
        </p:txBody>
      </p:sp>
      <p:sp>
        <p:nvSpPr>
          <p:cNvPr id="609" name="Google Shape;609;p61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610" name="Google Shape;610;p61"/>
          <p:cNvSpPr txBox="1"/>
          <p:nvPr/>
        </p:nvSpPr>
        <p:spPr>
          <a:xfrm>
            <a:off x="5110162" y="1239837"/>
            <a:ext cx="3775075" cy="477837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printf("Input heights for %d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\n",N);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for(i=0;i&lt;N;i++)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scanf("%f",&amp;height[i]);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 i="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for(i=0;i&lt;N;i++)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sum+=height[i];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 i="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avg=sum/(float) N;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 i="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printf("Average height= %f \n",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avg);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611" name="Google Shape;611;p61"/>
          <p:cNvSpPr txBox="1"/>
          <p:nvPr/>
        </p:nvSpPr>
        <p:spPr>
          <a:xfrm>
            <a:off x="0" y="1123950"/>
            <a:ext cx="4989512" cy="51435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&lt;stdio.h&gt;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 i="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i,N;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float *height;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float sum=0,avg;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 i="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printf("Input the number of students. \n");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scanf("%d",&amp;N);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 i="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height=(float *) malloc(N * sizeof(float));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 i="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2" name="Google Shape;612;p61"/>
          <p:cNvSpPr txBox="1"/>
          <p:nvPr/>
        </p:nvSpPr>
        <p:spPr>
          <a:xfrm>
            <a:off x="1844675" y="1700212"/>
            <a:ext cx="3532187" cy="22225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the number of students.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heights for 5 students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23 24 25 26 27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height= 25.000000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618" name="Google Shape;618;p6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619" name="Google Shape;619;p6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57</a:t>
            </a:fld>
            <a:endParaRPr/>
          </a:p>
        </p:txBody>
      </p:sp>
      <p:sp>
        <p:nvSpPr>
          <p:cNvPr id="620" name="Google Shape;620;p62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Releasing the Used Space</a:t>
            </a:r>
            <a:endParaRPr/>
          </a:p>
        </p:txBody>
      </p:sp>
      <p:sp>
        <p:nvSpPr>
          <p:cNvPr id="621" name="Google Shape;621;p62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we no longer need the data stored in a block of memory, we may release the block for future use.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How?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using the </a:t>
            </a:r>
            <a:r>
              <a:rPr lang="en-US" sz="24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</a:t>
            </a: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format: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28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(ptr) 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where ptr is a pointer to a memory block which has been already created using </a:t>
            </a:r>
            <a:r>
              <a:rPr lang="en-US" sz="2800" b="1" i="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malloc</a:t>
            </a: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627" name="Google Shape;627;p6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628" name="Google Shape;628;p6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58</a:t>
            </a:fld>
            <a:endParaRPr/>
          </a:p>
        </p:txBody>
      </p:sp>
      <p:sp>
        <p:nvSpPr>
          <p:cNvPr id="629" name="Google Shape;629;p63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Altering the Size of a Block</a:t>
            </a:r>
            <a:endParaRPr/>
          </a:p>
        </p:txBody>
      </p:sp>
      <p:sp>
        <p:nvSpPr>
          <p:cNvPr id="630" name="Google Shape;630;p6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80772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Sometimes we need to alter the size of some previously allocated memory block.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memory needed.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allocated is larger than necessary.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How?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using the </a:t>
            </a:r>
            <a:r>
              <a:rPr lang="en-US" sz="24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realloc</a:t>
            </a: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original allocation is done by the statement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ptr  =  malloc (size) 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then reallocation of space may be done as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ptr  =  realloc (ptr, newsize) ;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636" name="Google Shape;636;p6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637" name="Google Shape;637;p6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59</a:t>
            </a:fld>
            <a:endParaRPr/>
          </a:p>
        </p:txBody>
      </p:sp>
      <p:sp>
        <p:nvSpPr>
          <p:cNvPr id="638" name="Google Shape;638;p64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/>
          </a:p>
        </p:txBody>
      </p:sp>
      <p:sp>
        <p:nvSpPr>
          <p:cNvPr id="639" name="Google Shape;639;p64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new memory block may or may not begin at the same place as the old one.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Char char="•"/>
            </a:pP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it does not find space, it will create it in an entirely different region and move the contents of the old block into the new block.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function guarantees that the old data remains intact.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it is unable to allocate, it returns NULL and frees the original block.</a:t>
            </a: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endParaRPr sz="2400" b="1" i="0" u="none" strike="noStrike" cap="none">
              <a:solidFill>
                <a:srgbClr val="33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we assign the </a:t>
            </a:r>
            <a:r>
              <a:rPr lang="en-US" sz="2800" b="1" i="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of xyz</a:t>
            </a: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a variable </a:t>
            </a: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said to point to the variable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xyz</a:t>
            </a: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93" name="Google Shape;93;p11"/>
          <p:cNvSpPr txBox="1"/>
          <p:nvPr/>
        </p:nvSpPr>
        <p:spPr>
          <a:xfrm>
            <a:off x="1295400" y="3352800"/>
            <a:ext cx="4267200" cy="1590675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lang="en-US" sz="2400" b="1" i="0" u="sng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</a:t>
            </a:r>
            <a:r>
              <a:rPr lang="en-US" sz="24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400" b="1" i="0" u="sng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lang="en-US" sz="24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400" b="1" i="0" u="sng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xyz                50             1380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p                1380           2545</a:t>
            </a:r>
            <a:endParaRPr/>
          </a:p>
        </p:txBody>
      </p:sp>
      <p:sp>
        <p:nvSpPr>
          <p:cNvPr id="94" name="Google Shape;94;p11"/>
          <p:cNvSpPr txBox="1"/>
          <p:nvPr/>
        </p:nvSpPr>
        <p:spPr>
          <a:xfrm>
            <a:off x="6629400" y="3810000"/>
            <a:ext cx="18288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= &amp;xyz;</a:t>
            </a:r>
            <a:endParaRPr/>
          </a:p>
        </p:txBody>
      </p:sp>
      <p:grpSp>
        <p:nvGrpSpPr>
          <p:cNvPr id="95" name="Google Shape;95;p11"/>
          <p:cNvGrpSpPr/>
          <p:nvPr/>
        </p:nvGrpSpPr>
        <p:grpSpPr>
          <a:xfrm>
            <a:off x="4341812" y="5310187"/>
            <a:ext cx="2573337" cy="957262"/>
            <a:chOff x="2735" y="3345"/>
            <a:chExt cx="1621" cy="603"/>
          </a:xfrm>
        </p:grpSpPr>
        <p:sp>
          <p:nvSpPr>
            <p:cNvPr id="96" name="Google Shape;96;p11"/>
            <p:cNvSpPr txBox="1"/>
            <p:nvPr/>
          </p:nvSpPr>
          <p:spPr>
            <a:xfrm>
              <a:off x="3315" y="3370"/>
              <a:ext cx="1041" cy="217"/>
            </a:xfrm>
            <a:prstGeom prst="rect">
              <a:avLst/>
            </a:prstGeom>
            <a:solidFill>
              <a:srgbClr val="CCFFFF"/>
            </a:solidFill>
            <a:ln w="38100" cap="flat" cmpd="sng">
              <a:solidFill>
                <a:srgbClr val="CC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50</a:t>
              </a:r>
              <a:endParaRPr/>
            </a:p>
          </p:txBody>
        </p:sp>
        <p:sp>
          <p:nvSpPr>
            <p:cNvPr id="97" name="Google Shape;97;p11"/>
            <p:cNvSpPr txBox="1"/>
            <p:nvPr/>
          </p:nvSpPr>
          <p:spPr>
            <a:xfrm>
              <a:off x="2735" y="3345"/>
              <a:ext cx="50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1380</a:t>
              </a:r>
              <a:endParaRPr/>
            </a:p>
          </p:txBody>
        </p:sp>
        <p:sp>
          <p:nvSpPr>
            <p:cNvPr id="98" name="Google Shape;98;p11"/>
            <p:cNvSpPr txBox="1"/>
            <p:nvPr/>
          </p:nvSpPr>
          <p:spPr>
            <a:xfrm>
              <a:off x="3630" y="3660"/>
              <a:ext cx="393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xyz</a:t>
              </a:r>
              <a:endParaRPr/>
            </a:p>
          </p:txBody>
        </p:sp>
      </p:grpSp>
      <p:grpSp>
        <p:nvGrpSpPr>
          <p:cNvPr id="99" name="Google Shape;99;p11"/>
          <p:cNvGrpSpPr/>
          <p:nvPr/>
        </p:nvGrpSpPr>
        <p:grpSpPr>
          <a:xfrm>
            <a:off x="962025" y="5233987"/>
            <a:ext cx="2573337" cy="957262"/>
            <a:chOff x="2735" y="3345"/>
            <a:chExt cx="1621" cy="603"/>
          </a:xfrm>
        </p:grpSpPr>
        <p:sp>
          <p:nvSpPr>
            <p:cNvPr id="100" name="Google Shape;100;p11"/>
            <p:cNvSpPr txBox="1"/>
            <p:nvPr/>
          </p:nvSpPr>
          <p:spPr>
            <a:xfrm>
              <a:off x="3315" y="3370"/>
              <a:ext cx="1041" cy="217"/>
            </a:xfrm>
            <a:prstGeom prst="rect">
              <a:avLst/>
            </a:prstGeom>
            <a:solidFill>
              <a:srgbClr val="CCFFFF"/>
            </a:solidFill>
            <a:ln w="38100" cap="flat" cmpd="sng">
              <a:solidFill>
                <a:srgbClr val="CC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1380</a:t>
              </a:r>
              <a:endParaRPr/>
            </a:p>
          </p:txBody>
        </p:sp>
        <p:sp>
          <p:nvSpPr>
            <p:cNvPr id="101" name="Google Shape;101;p11"/>
            <p:cNvSpPr txBox="1"/>
            <p:nvPr/>
          </p:nvSpPr>
          <p:spPr>
            <a:xfrm>
              <a:off x="2735" y="3345"/>
              <a:ext cx="50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2545</a:t>
              </a:r>
              <a:endParaRPr/>
            </a:p>
          </p:txBody>
        </p:sp>
        <p:sp>
          <p:nvSpPr>
            <p:cNvPr id="102" name="Google Shape;102;p11"/>
            <p:cNvSpPr txBox="1"/>
            <p:nvPr/>
          </p:nvSpPr>
          <p:spPr>
            <a:xfrm>
              <a:off x="3715" y="3660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6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645" name="Google Shape;645;p6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646" name="Google Shape;646;p6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</a:t>
            </a:fld>
            <a:endParaRPr/>
          </a:p>
        </p:txBody>
      </p:sp>
      <p:sp>
        <p:nvSpPr>
          <p:cNvPr id="647" name="Google Shape;647;p65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 to Pointer</a:t>
            </a:r>
            <a:endParaRPr/>
          </a:p>
        </p:txBody>
      </p:sp>
      <p:sp>
        <p:nvSpPr>
          <p:cNvPr id="648" name="Google Shape;648;p65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int **p;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p=(int **) malloc(3 * sizeof(int *)); </a:t>
            </a:r>
            <a:endParaRPr/>
          </a:p>
        </p:txBody>
      </p:sp>
      <p:grpSp>
        <p:nvGrpSpPr>
          <p:cNvPr id="649" name="Google Shape;649;p65"/>
          <p:cNvGrpSpPr/>
          <p:nvPr/>
        </p:nvGrpSpPr>
        <p:grpSpPr>
          <a:xfrm>
            <a:off x="1806575" y="3775075"/>
            <a:ext cx="1306512" cy="384175"/>
            <a:chOff x="1138" y="2378"/>
            <a:chExt cx="823" cy="242"/>
          </a:xfrm>
        </p:grpSpPr>
        <p:sp>
          <p:nvSpPr>
            <p:cNvPr id="650" name="Google Shape;650;p65"/>
            <p:cNvSpPr/>
            <p:nvPr/>
          </p:nvSpPr>
          <p:spPr>
            <a:xfrm>
              <a:off x="1138" y="2378"/>
              <a:ext cx="508" cy="242"/>
            </a:xfrm>
            <a:prstGeom prst="rect">
              <a:avLst/>
            </a:prstGeom>
            <a:solidFill>
              <a:srgbClr val="CCFFFF"/>
            </a:solidFill>
            <a:ln w="38100" cap="flat" cmpd="sng">
              <a:solidFill>
                <a:srgbClr val="CC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51" name="Google Shape;651;p65"/>
            <p:cNvCxnSpPr/>
            <p:nvPr/>
          </p:nvCxnSpPr>
          <p:spPr>
            <a:xfrm>
              <a:off x="1429" y="2523"/>
              <a:ext cx="532" cy="0"/>
            </a:xfrm>
            <a:prstGeom prst="straightConnector1">
              <a:avLst/>
            </a:prstGeom>
            <a:noFill/>
            <a:ln w="50800" cap="flat" cmpd="sng">
              <a:solidFill>
                <a:srgbClr val="FF6600"/>
              </a:solidFill>
              <a:prstDash val="solid"/>
              <a:miter lim="800000"/>
              <a:headEnd type="oval" w="med" len="med"/>
              <a:tailEnd type="triangle" w="med" len="med"/>
            </a:ln>
          </p:spPr>
        </p:cxnSp>
      </p:grpSp>
      <p:grpSp>
        <p:nvGrpSpPr>
          <p:cNvPr id="652" name="Google Shape;652;p65"/>
          <p:cNvGrpSpPr/>
          <p:nvPr/>
        </p:nvGrpSpPr>
        <p:grpSpPr>
          <a:xfrm>
            <a:off x="3113087" y="3775075"/>
            <a:ext cx="1192212" cy="1190625"/>
            <a:chOff x="1960" y="2378"/>
            <a:chExt cx="751" cy="750"/>
          </a:xfrm>
        </p:grpSpPr>
        <p:grpSp>
          <p:nvGrpSpPr>
            <p:cNvPr id="653" name="Google Shape;653;p65"/>
            <p:cNvGrpSpPr/>
            <p:nvPr/>
          </p:nvGrpSpPr>
          <p:grpSpPr>
            <a:xfrm>
              <a:off x="1960" y="2378"/>
              <a:ext cx="509" cy="750"/>
              <a:chOff x="3919" y="2160"/>
              <a:chExt cx="509" cy="750"/>
            </a:xfrm>
          </p:grpSpPr>
          <p:sp>
            <p:nvSpPr>
              <p:cNvPr id="654" name="Google Shape;654;p65"/>
              <p:cNvSpPr/>
              <p:nvPr/>
            </p:nvSpPr>
            <p:spPr>
              <a:xfrm>
                <a:off x="3919" y="2160"/>
                <a:ext cx="508" cy="242"/>
              </a:xfrm>
              <a:prstGeom prst="rect">
                <a:avLst/>
              </a:prstGeom>
              <a:solidFill>
                <a:srgbClr val="CCFFFF"/>
              </a:solidFill>
              <a:ln w="38100" cap="flat" cmpd="sng">
                <a:solidFill>
                  <a:srgbClr val="CC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55" name="Google Shape;655;p65"/>
              <p:cNvSpPr/>
              <p:nvPr/>
            </p:nvSpPr>
            <p:spPr>
              <a:xfrm>
                <a:off x="3919" y="2402"/>
                <a:ext cx="508" cy="242"/>
              </a:xfrm>
              <a:prstGeom prst="rect">
                <a:avLst/>
              </a:prstGeom>
              <a:solidFill>
                <a:srgbClr val="CCFFFF"/>
              </a:solidFill>
              <a:ln w="38100" cap="flat" cmpd="sng">
                <a:solidFill>
                  <a:srgbClr val="CC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56" name="Google Shape;656;p65"/>
              <p:cNvSpPr/>
              <p:nvPr/>
            </p:nvSpPr>
            <p:spPr>
              <a:xfrm>
                <a:off x="3920" y="2668"/>
                <a:ext cx="508" cy="242"/>
              </a:xfrm>
              <a:prstGeom prst="rect">
                <a:avLst/>
              </a:prstGeom>
              <a:solidFill>
                <a:srgbClr val="CCFFFF"/>
              </a:solidFill>
              <a:ln w="38100" cap="flat" cmpd="sng">
                <a:solidFill>
                  <a:srgbClr val="CC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657" name="Google Shape;657;p65"/>
            <p:cNvCxnSpPr/>
            <p:nvPr/>
          </p:nvCxnSpPr>
          <p:spPr>
            <a:xfrm>
              <a:off x="2155" y="2523"/>
              <a:ext cx="532" cy="0"/>
            </a:xfrm>
            <a:prstGeom prst="straightConnector1">
              <a:avLst/>
            </a:prstGeom>
            <a:noFill/>
            <a:ln w="50800" cap="flat" cmpd="sng">
              <a:solidFill>
                <a:srgbClr val="FF6600"/>
              </a:solidFill>
              <a:prstDash val="solid"/>
              <a:miter lim="800000"/>
              <a:headEnd type="oval" w="med" len="med"/>
              <a:tailEnd type="triangle" w="med" len="med"/>
            </a:ln>
          </p:spPr>
        </p:cxnSp>
        <p:cxnSp>
          <p:nvCxnSpPr>
            <p:cNvPr id="658" name="Google Shape;658;p65"/>
            <p:cNvCxnSpPr/>
            <p:nvPr/>
          </p:nvCxnSpPr>
          <p:spPr>
            <a:xfrm>
              <a:off x="2179" y="2741"/>
              <a:ext cx="532" cy="0"/>
            </a:xfrm>
            <a:prstGeom prst="straightConnector1">
              <a:avLst/>
            </a:prstGeom>
            <a:noFill/>
            <a:ln w="50800" cap="flat" cmpd="sng">
              <a:solidFill>
                <a:srgbClr val="FF6600"/>
              </a:solidFill>
              <a:prstDash val="solid"/>
              <a:miter lim="800000"/>
              <a:headEnd type="oval" w="med" len="med"/>
              <a:tailEnd type="triangle" w="med" len="med"/>
            </a:ln>
          </p:spPr>
        </p:cxnSp>
        <p:cxnSp>
          <p:nvCxnSpPr>
            <p:cNvPr id="659" name="Google Shape;659;p65"/>
            <p:cNvCxnSpPr/>
            <p:nvPr/>
          </p:nvCxnSpPr>
          <p:spPr>
            <a:xfrm>
              <a:off x="2155" y="3007"/>
              <a:ext cx="532" cy="0"/>
            </a:xfrm>
            <a:prstGeom prst="straightConnector1">
              <a:avLst/>
            </a:prstGeom>
            <a:noFill/>
            <a:ln w="50800" cap="flat" cmpd="sng">
              <a:solidFill>
                <a:srgbClr val="FF6600"/>
              </a:solidFill>
              <a:prstDash val="solid"/>
              <a:miter lim="800000"/>
              <a:headEnd type="oval" w="med" len="med"/>
              <a:tailEnd type="triangle" w="med" len="med"/>
            </a:ln>
          </p:spPr>
        </p:cxnSp>
      </p:grpSp>
      <p:sp>
        <p:nvSpPr>
          <p:cNvPr id="660" name="Google Shape;660;p65"/>
          <p:cNvSpPr txBox="1"/>
          <p:nvPr/>
        </p:nvSpPr>
        <p:spPr>
          <a:xfrm>
            <a:off x="1308100" y="3736975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/>
          </a:p>
        </p:txBody>
      </p:sp>
      <p:sp>
        <p:nvSpPr>
          <p:cNvPr id="661" name="Google Shape;661;p65"/>
          <p:cNvSpPr txBox="1"/>
          <p:nvPr/>
        </p:nvSpPr>
        <p:spPr>
          <a:xfrm>
            <a:off x="3189287" y="5041900"/>
            <a:ext cx="7096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p[2]</a:t>
            </a:r>
            <a:endParaRPr/>
          </a:p>
        </p:txBody>
      </p:sp>
      <p:sp>
        <p:nvSpPr>
          <p:cNvPr id="662" name="Google Shape;662;p65"/>
          <p:cNvSpPr txBox="1"/>
          <p:nvPr/>
        </p:nvSpPr>
        <p:spPr>
          <a:xfrm>
            <a:off x="2382837" y="4119562"/>
            <a:ext cx="7096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p[1]</a:t>
            </a:r>
            <a:endParaRPr/>
          </a:p>
        </p:txBody>
      </p:sp>
      <p:sp>
        <p:nvSpPr>
          <p:cNvPr id="663" name="Google Shape;663;p65"/>
          <p:cNvSpPr txBox="1"/>
          <p:nvPr/>
        </p:nvSpPr>
        <p:spPr>
          <a:xfrm>
            <a:off x="3113087" y="3200400"/>
            <a:ext cx="7096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p[0]</a:t>
            </a:r>
            <a:endParaRPr/>
          </a:p>
        </p:txBody>
      </p:sp>
      <p:sp>
        <p:nvSpPr>
          <p:cNvPr id="664" name="Google Shape;664;p65"/>
          <p:cNvSpPr txBox="1"/>
          <p:nvPr/>
        </p:nvSpPr>
        <p:spPr>
          <a:xfrm>
            <a:off x="3189287" y="4197350"/>
            <a:ext cx="66992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*</a:t>
            </a:r>
            <a:endParaRPr/>
          </a:p>
        </p:txBody>
      </p:sp>
      <p:sp>
        <p:nvSpPr>
          <p:cNvPr id="665" name="Google Shape;665;p65"/>
          <p:cNvSpPr txBox="1"/>
          <p:nvPr/>
        </p:nvSpPr>
        <p:spPr>
          <a:xfrm>
            <a:off x="1806575" y="3775075"/>
            <a:ext cx="79692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**</a:t>
            </a:r>
            <a:endParaRPr/>
          </a:p>
        </p:txBody>
      </p:sp>
      <p:sp>
        <p:nvSpPr>
          <p:cNvPr id="666" name="Google Shape;666;p65"/>
          <p:cNvSpPr txBox="1"/>
          <p:nvPr/>
        </p:nvSpPr>
        <p:spPr>
          <a:xfrm>
            <a:off x="3227387" y="4543425"/>
            <a:ext cx="66992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*</a:t>
            </a:r>
            <a:endParaRPr/>
          </a:p>
        </p:txBody>
      </p:sp>
      <p:sp>
        <p:nvSpPr>
          <p:cNvPr id="667" name="Google Shape;667;p65"/>
          <p:cNvSpPr txBox="1"/>
          <p:nvPr/>
        </p:nvSpPr>
        <p:spPr>
          <a:xfrm>
            <a:off x="3189287" y="3736975"/>
            <a:ext cx="66992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*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673" name="Google Shape;673;p6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674" name="Google Shape;674;p6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61</a:t>
            </a:fld>
            <a:endParaRPr/>
          </a:p>
        </p:txBody>
      </p:sp>
      <p:sp>
        <p:nvSpPr>
          <p:cNvPr id="675" name="Google Shape;675;p66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2-D Array Allocation</a:t>
            </a:r>
            <a:endParaRPr/>
          </a:p>
        </p:txBody>
      </p:sp>
      <p:sp>
        <p:nvSpPr>
          <p:cNvPr id="676" name="Google Shape;676;p66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endParaRPr sz="2800" b="1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7" name="Google Shape;677;p66"/>
          <p:cNvSpPr txBox="1"/>
          <p:nvPr/>
        </p:nvSpPr>
        <p:spPr>
          <a:xfrm>
            <a:off x="514350" y="1316037"/>
            <a:ext cx="4121150" cy="51435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&lt;stdio.h&gt;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&lt;stdlib.h&gt;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 i="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**allocate(int h, int w)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int **p;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int i,j;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p=(int **) calloc(h, sizeof (int *) 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for(i=0;i&lt;h;i++)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p[i]=(int *) calloc(w,sizeof (int));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return(p);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8" name="Google Shape;678;p66"/>
          <p:cNvSpPr txBox="1"/>
          <p:nvPr/>
        </p:nvSpPr>
        <p:spPr>
          <a:xfrm>
            <a:off x="4572000" y="1316037"/>
            <a:ext cx="4572000" cy="331787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read_data(int **p,int h,int w)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int i,j;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for(i=0;i&lt;h;i++)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for(j=0;j&lt;w;j++)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scanf ("%d",&amp;p[i][j]);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 i="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79" name="Google Shape;679;p66"/>
          <p:cNvGrpSpPr/>
          <p:nvPr/>
        </p:nvGrpSpPr>
        <p:grpSpPr>
          <a:xfrm>
            <a:off x="2398712" y="3067050"/>
            <a:ext cx="1779587" cy="1244600"/>
            <a:chOff x="1511" y="1932"/>
            <a:chExt cx="1121" cy="784"/>
          </a:xfrm>
        </p:grpSpPr>
        <p:sp>
          <p:nvSpPr>
            <p:cNvPr id="680" name="Google Shape;680;p66"/>
            <p:cNvSpPr txBox="1"/>
            <p:nvPr/>
          </p:nvSpPr>
          <p:spPr>
            <a:xfrm>
              <a:off x="1511" y="1932"/>
              <a:ext cx="1121" cy="504"/>
            </a:xfrm>
            <a:prstGeom prst="rect">
              <a:avLst/>
            </a:prstGeom>
            <a:solidFill>
              <a:srgbClr val="CCFFFF"/>
            </a:solidFill>
            <a:ln w="38100" cap="flat" cmpd="sng">
              <a:solidFill>
                <a:srgbClr val="9933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3300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rgbClr val="99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Allocate array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993300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rgbClr val="99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of pointers</a:t>
              </a:r>
              <a:endParaRPr/>
            </a:p>
          </p:txBody>
        </p:sp>
        <p:cxnSp>
          <p:nvCxnSpPr>
            <p:cNvPr id="681" name="Google Shape;681;p66"/>
            <p:cNvCxnSpPr/>
            <p:nvPr/>
          </p:nvCxnSpPr>
          <p:spPr>
            <a:xfrm>
              <a:off x="2082" y="2475"/>
              <a:ext cx="0" cy="241"/>
            </a:xfrm>
            <a:prstGeom prst="straightConnector1">
              <a:avLst/>
            </a:prstGeom>
            <a:noFill/>
            <a:ln w="38100" cap="flat" cmpd="sng">
              <a:solidFill>
                <a:srgbClr val="9933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682" name="Google Shape;682;p66"/>
          <p:cNvGrpSpPr/>
          <p:nvPr/>
        </p:nvGrpSpPr>
        <p:grpSpPr>
          <a:xfrm>
            <a:off x="2473325" y="5233987"/>
            <a:ext cx="2054225" cy="1543050"/>
            <a:chOff x="1558" y="3297"/>
            <a:chExt cx="1294" cy="972"/>
          </a:xfrm>
        </p:grpSpPr>
        <p:sp>
          <p:nvSpPr>
            <p:cNvPr id="683" name="Google Shape;683;p66"/>
            <p:cNvSpPr txBox="1"/>
            <p:nvPr/>
          </p:nvSpPr>
          <p:spPr>
            <a:xfrm>
              <a:off x="1558" y="3535"/>
              <a:ext cx="1294" cy="734"/>
            </a:xfrm>
            <a:prstGeom prst="rect">
              <a:avLst/>
            </a:prstGeom>
            <a:solidFill>
              <a:srgbClr val="CCFFFF"/>
            </a:solidFill>
            <a:ln w="38100" cap="flat" cmpd="sng">
              <a:solidFill>
                <a:srgbClr val="9933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3300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rgbClr val="99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Allocate array of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993300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rgbClr val="99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integers for each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993300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rgbClr val="99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row</a:t>
              </a:r>
              <a:endParaRPr/>
            </a:p>
          </p:txBody>
        </p:sp>
        <p:cxnSp>
          <p:nvCxnSpPr>
            <p:cNvPr id="684" name="Google Shape;684;p66"/>
            <p:cNvCxnSpPr/>
            <p:nvPr/>
          </p:nvCxnSpPr>
          <p:spPr>
            <a:xfrm rot="10800000">
              <a:off x="2203" y="3297"/>
              <a:ext cx="0" cy="194"/>
            </a:xfrm>
            <a:prstGeom prst="straightConnector1">
              <a:avLst/>
            </a:prstGeom>
            <a:noFill/>
            <a:ln w="38100" cap="flat" cmpd="sng">
              <a:solidFill>
                <a:srgbClr val="9933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685" name="Google Shape;685;p66"/>
          <p:cNvGrpSpPr/>
          <p:nvPr/>
        </p:nvGrpSpPr>
        <p:grpSpPr>
          <a:xfrm>
            <a:off x="5380037" y="3429000"/>
            <a:ext cx="2878137" cy="1452562"/>
            <a:chOff x="3389" y="2160"/>
            <a:chExt cx="1813" cy="915"/>
          </a:xfrm>
        </p:grpSpPr>
        <p:sp>
          <p:nvSpPr>
            <p:cNvPr id="686" name="Google Shape;686;p66"/>
            <p:cNvSpPr txBox="1"/>
            <p:nvPr/>
          </p:nvSpPr>
          <p:spPr>
            <a:xfrm>
              <a:off x="3389" y="2571"/>
              <a:ext cx="1813" cy="504"/>
            </a:xfrm>
            <a:prstGeom prst="rect">
              <a:avLst/>
            </a:prstGeom>
            <a:solidFill>
              <a:srgbClr val="CCFFFF"/>
            </a:solidFill>
            <a:ln w="38100" cap="flat" cmpd="sng">
              <a:solidFill>
                <a:srgbClr val="9933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3300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rgbClr val="99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Elements accessed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993300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rgbClr val="99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like 2-D array elements. </a:t>
              </a:r>
              <a:endParaRPr/>
            </a:p>
          </p:txBody>
        </p:sp>
        <p:cxnSp>
          <p:nvCxnSpPr>
            <p:cNvPr id="687" name="Google Shape;687;p66"/>
            <p:cNvCxnSpPr/>
            <p:nvPr/>
          </p:nvCxnSpPr>
          <p:spPr>
            <a:xfrm rot="10800000">
              <a:off x="4283" y="2160"/>
              <a:ext cx="0" cy="387"/>
            </a:xfrm>
            <a:prstGeom prst="straightConnector1">
              <a:avLst/>
            </a:prstGeom>
            <a:noFill/>
            <a:ln w="38100" cap="flat" cmpd="sng">
              <a:solidFill>
                <a:srgbClr val="9933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693" name="Google Shape;693;p6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694" name="Google Shape;694;p6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62</a:t>
            </a:fld>
            <a:endParaRPr/>
          </a:p>
        </p:txBody>
      </p:sp>
      <p:sp>
        <p:nvSpPr>
          <p:cNvPr id="695" name="Google Shape;695;p67"/>
          <p:cNvSpPr txBox="1"/>
          <p:nvPr/>
        </p:nvSpPr>
        <p:spPr>
          <a:xfrm>
            <a:off x="0" y="1085850"/>
            <a:ext cx="3960812" cy="4048125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print_data(int **p,int h,int w)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int i,j;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for(i=0;i&lt;h;i++)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for(j=0;j&lt;w;j++)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printf("%5d ",p[i][j]);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printf("\n");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6" name="Google Shape;696;p67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2-D Array: Contd.</a:t>
            </a:r>
            <a:endParaRPr/>
          </a:p>
        </p:txBody>
      </p:sp>
      <p:sp>
        <p:nvSpPr>
          <p:cNvPr id="697" name="Google Shape;697;p67"/>
          <p:cNvSpPr txBox="1"/>
          <p:nvPr/>
        </p:nvSpPr>
        <p:spPr>
          <a:xfrm>
            <a:off x="4840287" y="1039812"/>
            <a:ext cx="3968750" cy="477837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**p;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M,N;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 i="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printf("Give M and N \n");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scanf("%d%d",&amp;M,&amp;N);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p=allocate(M,N);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read_data(p,M,N);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printf("\n The array read as \n");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print_data(p,M,N);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8" name="Google Shape;698;p67"/>
          <p:cNvSpPr txBox="1"/>
          <p:nvPr/>
        </p:nvSpPr>
        <p:spPr>
          <a:xfrm>
            <a:off x="2767012" y="2584450"/>
            <a:ext cx="2251075" cy="4048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 M and 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1 2 3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4 5 6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7 8 9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 i="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array read as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1     2     3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4     5     6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7     8     9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704" name="Google Shape;704;p6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705" name="Google Shape;705;p6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63</a:t>
            </a:fld>
            <a:endParaRPr/>
          </a:p>
        </p:txBody>
      </p:sp>
      <p:sp>
        <p:nvSpPr>
          <p:cNvPr id="706" name="Google Shape;706;p68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 List :: Basic Concepts</a:t>
            </a:r>
            <a:endParaRPr/>
          </a:p>
        </p:txBody>
      </p:sp>
      <p:sp>
        <p:nvSpPr>
          <p:cNvPr id="707" name="Google Shape;707;p68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list refers to a set of items organized sequentially.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array is an example of a list.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Char char="•"/>
            </a:pP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array index is used for accessing and manipulation of array elements.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 with array: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Char char="•"/>
            </a:pP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array size has to be specified at the beginning.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Char char="•"/>
            </a:pP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Deleting an element or inserting an element may require shifting of elements.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6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713" name="Google Shape;713;p6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714" name="Google Shape;714;p6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64</a:t>
            </a:fld>
            <a:endParaRPr/>
          </a:p>
        </p:txBody>
      </p:sp>
      <p:sp>
        <p:nvSpPr>
          <p:cNvPr id="715" name="Google Shape;715;p69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/>
          </a:p>
        </p:txBody>
      </p:sp>
      <p:sp>
        <p:nvSpPr>
          <p:cNvPr id="716" name="Google Shape;716;p69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completely different way to represent a list: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each item in the list part of a structure.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structure also contains a pointer or link to the structure containing the next item.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type of list is called a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 list</a:t>
            </a: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grpSp>
        <p:nvGrpSpPr>
          <p:cNvPr id="717" name="Google Shape;717;p69"/>
          <p:cNvGrpSpPr/>
          <p:nvPr/>
        </p:nvGrpSpPr>
        <p:grpSpPr>
          <a:xfrm>
            <a:off x="990600" y="4114800"/>
            <a:ext cx="2743200" cy="990600"/>
            <a:chOff x="624" y="2592"/>
            <a:chExt cx="1728" cy="624"/>
          </a:xfrm>
        </p:grpSpPr>
        <p:grpSp>
          <p:nvGrpSpPr>
            <p:cNvPr id="718" name="Google Shape;718;p69"/>
            <p:cNvGrpSpPr/>
            <p:nvPr/>
          </p:nvGrpSpPr>
          <p:grpSpPr>
            <a:xfrm>
              <a:off x="624" y="2592"/>
              <a:ext cx="1728" cy="624"/>
              <a:chOff x="624" y="2592"/>
              <a:chExt cx="1728" cy="624"/>
            </a:xfrm>
          </p:grpSpPr>
          <p:sp>
            <p:nvSpPr>
              <p:cNvPr id="719" name="Google Shape;719;p69"/>
              <p:cNvSpPr/>
              <p:nvPr/>
            </p:nvSpPr>
            <p:spPr>
              <a:xfrm>
                <a:off x="720" y="2880"/>
                <a:ext cx="960" cy="336"/>
              </a:xfrm>
              <a:prstGeom prst="rect">
                <a:avLst/>
              </a:prstGeom>
              <a:solidFill>
                <a:srgbClr val="CCFFFF"/>
              </a:solidFill>
              <a:ln w="38100" cap="flat" cmpd="sng">
                <a:solidFill>
                  <a:srgbClr val="CC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720" name="Google Shape;720;p69"/>
              <p:cNvCxnSpPr/>
              <p:nvPr/>
            </p:nvCxnSpPr>
            <p:spPr>
              <a:xfrm>
                <a:off x="1536" y="3072"/>
                <a:ext cx="816" cy="0"/>
              </a:xfrm>
              <a:prstGeom prst="straightConnector1">
                <a:avLst/>
              </a:prstGeom>
              <a:noFill/>
              <a:ln w="50800" cap="flat" cmpd="sng">
                <a:solidFill>
                  <a:srgbClr val="FF6600"/>
                </a:solidFill>
                <a:prstDash val="solid"/>
                <a:miter lim="800000"/>
                <a:headEnd type="oval" w="med" len="med"/>
                <a:tailEnd type="triangle" w="med" len="med"/>
              </a:ln>
            </p:spPr>
          </p:cxnSp>
          <p:sp>
            <p:nvSpPr>
              <p:cNvPr id="721" name="Google Shape;721;p69"/>
              <p:cNvSpPr txBox="1"/>
              <p:nvPr/>
            </p:nvSpPr>
            <p:spPr>
              <a:xfrm>
                <a:off x="624" y="2592"/>
                <a:ext cx="1200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96633"/>
                  </a:buClr>
                  <a:buSzPts val="2000"/>
                  <a:buFont typeface="Times New Roman"/>
                  <a:buNone/>
                </a:pPr>
                <a:r>
                  <a:rPr lang="en-US" sz="2000" b="1" i="0" u="none">
                    <a:solidFill>
                      <a:srgbClr val="996633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Structure 1</a:t>
                </a:r>
                <a:endParaRPr/>
              </a:p>
            </p:txBody>
          </p:sp>
          <p:sp>
            <p:nvSpPr>
              <p:cNvPr id="722" name="Google Shape;722;p69"/>
              <p:cNvSpPr txBox="1"/>
              <p:nvPr/>
            </p:nvSpPr>
            <p:spPr>
              <a:xfrm>
                <a:off x="720" y="2928"/>
                <a:ext cx="624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50021"/>
                  </a:buClr>
                  <a:buSzPts val="2000"/>
                  <a:buFont typeface="Times New Roman"/>
                  <a:buNone/>
                </a:pPr>
                <a:r>
                  <a:rPr lang="en-US" sz="2000" b="1" i="0" u="none">
                    <a:solidFill>
                      <a:srgbClr val="A5002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item</a:t>
                </a:r>
                <a:endParaRPr/>
              </a:p>
            </p:txBody>
          </p:sp>
        </p:grpSp>
        <p:cxnSp>
          <p:nvCxnSpPr>
            <p:cNvPr id="723" name="Google Shape;723;p69"/>
            <p:cNvCxnSpPr/>
            <p:nvPr/>
          </p:nvCxnSpPr>
          <p:spPr>
            <a:xfrm>
              <a:off x="1392" y="2880"/>
              <a:ext cx="0" cy="336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724" name="Google Shape;724;p69"/>
          <p:cNvGrpSpPr/>
          <p:nvPr/>
        </p:nvGrpSpPr>
        <p:grpSpPr>
          <a:xfrm>
            <a:off x="3581400" y="4114800"/>
            <a:ext cx="2743200" cy="990600"/>
            <a:chOff x="2256" y="2592"/>
            <a:chExt cx="1728" cy="624"/>
          </a:xfrm>
        </p:grpSpPr>
        <p:grpSp>
          <p:nvGrpSpPr>
            <p:cNvPr id="725" name="Google Shape;725;p69"/>
            <p:cNvGrpSpPr/>
            <p:nvPr/>
          </p:nvGrpSpPr>
          <p:grpSpPr>
            <a:xfrm>
              <a:off x="2256" y="2592"/>
              <a:ext cx="1728" cy="624"/>
              <a:chOff x="2256" y="2592"/>
              <a:chExt cx="1728" cy="624"/>
            </a:xfrm>
          </p:grpSpPr>
          <p:sp>
            <p:nvSpPr>
              <p:cNvPr id="726" name="Google Shape;726;p69"/>
              <p:cNvSpPr/>
              <p:nvPr/>
            </p:nvSpPr>
            <p:spPr>
              <a:xfrm>
                <a:off x="2352" y="2880"/>
                <a:ext cx="960" cy="336"/>
              </a:xfrm>
              <a:prstGeom prst="rect">
                <a:avLst/>
              </a:prstGeom>
              <a:solidFill>
                <a:srgbClr val="CCFFFF"/>
              </a:solidFill>
              <a:ln w="38100" cap="flat" cmpd="sng">
                <a:solidFill>
                  <a:srgbClr val="CC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727" name="Google Shape;727;p69"/>
              <p:cNvCxnSpPr/>
              <p:nvPr/>
            </p:nvCxnSpPr>
            <p:spPr>
              <a:xfrm>
                <a:off x="3168" y="3072"/>
                <a:ext cx="816" cy="0"/>
              </a:xfrm>
              <a:prstGeom prst="straightConnector1">
                <a:avLst/>
              </a:prstGeom>
              <a:noFill/>
              <a:ln w="50800" cap="flat" cmpd="sng">
                <a:solidFill>
                  <a:srgbClr val="FF6600"/>
                </a:solidFill>
                <a:prstDash val="solid"/>
                <a:miter lim="800000"/>
                <a:headEnd type="oval" w="med" len="med"/>
                <a:tailEnd type="triangle" w="med" len="med"/>
              </a:ln>
            </p:spPr>
          </p:cxnSp>
          <p:sp>
            <p:nvSpPr>
              <p:cNvPr id="728" name="Google Shape;728;p69"/>
              <p:cNvSpPr txBox="1"/>
              <p:nvPr/>
            </p:nvSpPr>
            <p:spPr>
              <a:xfrm>
                <a:off x="2256" y="2592"/>
                <a:ext cx="1200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96633"/>
                  </a:buClr>
                  <a:buSzPts val="2000"/>
                  <a:buFont typeface="Times New Roman"/>
                  <a:buNone/>
                </a:pPr>
                <a:r>
                  <a:rPr lang="en-US" sz="2000" b="1" i="0" u="none">
                    <a:solidFill>
                      <a:srgbClr val="996633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Structure 2</a:t>
                </a:r>
                <a:endParaRPr/>
              </a:p>
            </p:txBody>
          </p:sp>
          <p:sp>
            <p:nvSpPr>
              <p:cNvPr id="729" name="Google Shape;729;p69"/>
              <p:cNvSpPr txBox="1"/>
              <p:nvPr/>
            </p:nvSpPr>
            <p:spPr>
              <a:xfrm>
                <a:off x="2352" y="2928"/>
                <a:ext cx="624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50021"/>
                  </a:buClr>
                  <a:buSzPts val="2000"/>
                  <a:buFont typeface="Times New Roman"/>
                  <a:buNone/>
                </a:pPr>
                <a:r>
                  <a:rPr lang="en-US" sz="2000" b="1" i="0" u="none">
                    <a:solidFill>
                      <a:srgbClr val="A5002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item</a:t>
                </a:r>
                <a:endParaRPr/>
              </a:p>
            </p:txBody>
          </p:sp>
        </p:grpSp>
        <p:cxnSp>
          <p:nvCxnSpPr>
            <p:cNvPr id="730" name="Google Shape;730;p69"/>
            <p:cNvCxnSpPr/>
            <p:nvPr/>
          </p:nvCxnSpPr>
          <p:spPr>
            <a:xfrm>
              <a:off x="3024" y="2880"/>
              <a:ext cx="0" cy="336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731" name="Google Shape;731;p69"/>
          <p:cNvGrpSpPr/>
          <p:nvPr/>
        </p:nvGrpSpPr>
        <p:grpSpPr>
          <a:xfrm>
            <a:off x="6096000" y="4114800"/>
            <a:ext cx="2819400" cy="990600"/>
            <a:chOff x="3840" y="2592"/>
            <a:chExt cx="1776" cy="624"/>
          </a:xfrm>
        </p:grpSpPr>
        <p:grpSp>
          <p:nvGrpSpPr>
            <p:cNvPr id="732" name="Google Shape;732;p69"/>
            <p:cNvGrpSpPr/>
            <p:nvPr/>
          </p:nvGrpSpPr>
          <p:grpSpPr>
            <a:xfrm>
              <a:off x="3840" y="2592"/>
              <a:ext cx="1776" cy="624"/>
              <a:chOff x="3840" y="2592"/>
              <a:chExt cx="1776" cy="624"/>
            </a:xfrm>
          </p:grpSpPr>
          <p:sp>
            <p:nvSpPr>
              <p:cNvPr id="733" name="Google Shape;733;p69"/>
              <p:cNvSpPr/>
              <p:nvPr/>
            </p:nvSpPr>
            <p:spPr>
              <a:xfrm>
                <a:off x="3984" y="2880"/>
                <a:ext cx="960" cy="336"/>
              </a:xfrm>
              <a:prstGeom prst="rect">
                <a:avLst/>
              </a:prstGeom>
              <a:solidFill>
                <a:srgbClr val="CCFFFF"/>
              </a:solidFill>
              <a:ln w="38100" cap="flat" cmpd="sng">
                <a:solidFill>
                  <a:srgbClr val="CC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734" name="Google Shape;734;p69"/>
              <p:cNvCxnSpPr/>
              <p:nvPr/>
            </p:nvCxnSpPr>
            <p:spPr>
              <a:xfrm>
                <a:off x="4800" y="3072"/>
                <a:ext cx="816" cy="0"/>
              </a:xfrm>
              <a:prstGeom prst="straightConnector1">
                <a:avLst/>
              </a:prstGeom>
              <a:noFill/>
              <a:ln w="50800" cap="flat" cmpd="sng">
                <a:solidFill>
                  <a:srgbClr val="FF6600"/>
                </a:solidFill>
                <a:prstDash val="solid"/>
                <a:miter lim="800000"/>
                <a:headEnd type="oval" w="med" len="med"/>
                <a:tailEnd type="triangle" w="med" len="med"/>
              </a:ln>
            </p:spPr>
          </p:cxnSp>
          <p:sp>
            <p:nvSpPr>
              <p:cNvPr id="735" name="Google Shape;735;p69"/>
              <p:cNvSpPr txBox="1"/>
              <p:nvPr/>
            </p:nvSpPr>
            <p:spPr>
              <a:xfrm>
                <a:off x="3840" y="2592"/>
                <a:ext cx="1200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96633"/>
                  </a:buClr>
                  <a:buSzPts val="2000"/>
                  <a:buFont typeface="Times New Roman"/>
                  <a:buNone/>
                </a:pPr>
                <a:r>
                  <a:rPr lang="en-US" sz="2000" b="1" i="0" u="none">
                    <a:solidFill>
                      <a:srgbClr val="996633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Structure 3</a:t>
                </a:r>
                <a:endParaRPr/>
              </a:p>
            </p:txBody>
          </p:sp>
          <p:sp>
            <p:nvSpPr>
              <p:cNvPr id="736" name="Google Shape;736;p69"/>
              <p:cNvSpPr txBox="1"/>
              <p:nvPr/>
            </p:nvSpPr>
            <p:spPr>
              <a:xfrm>
                <a:off x="4032" y="2928"/>
                <a:ext cx="624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50021"/>
                  </a:buClr>
                  <a:buSzPts val="2000"/>
                  <a:buFont typeface="Times New Roman"/>
                  <a:buNone/>
                </a:pPr>
                <a:r>
                  <a:rPr lang="en-US" sz="2000" b="1" i="0" u="none">
                    <a:solidFill>
                      <a:srgbClr val="A5002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item</a:t>
                </a:r>
                <a:endParaRPr/>
              </a:p>
            </p:txBody>
          </p:sp>
        </p:grpSp>
        <p:cxnSp>
          <p:nvCxnSpPr>
            <p:cNvPr id="737" name="Google Shape;737;p69"/>
            <p:cNvCxnSpPr/>
            <p:nvPr/>
          </p:nvCxnSpPr>
          <p:spPr>
            <a:xfrm>
              <a:off x="4704" y="2880"/>
              <a:ext cx="0" cy="336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743" name="Google Shape;743;p7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744" name="Google Shape;744;p7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65</a:t>
            </a:fld>
            <a:endParaRPr/>
          </a:p>
        </p:txBody>
      </p:sp>
      <p:sp>
        <p:nvSpPr>
          <p:cNvPr id="745" name="Google Shape;745;p70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/>
          </a:p>
        </p:txBody>
      </p:sp>
      <p:sp>
        <p:nvSpPr>
          <p:cNvPr id="746" name="Google Shape;746;p70"/>
          <p:cNvSpPr txBox="1">
            <a:spLocks noGrp="1"/>
          </p:cNvSpPr>
          <p:nvPr>
            <p:ph type="body" idx="1"/>
          </p:nvPr>
        </p:nvSpPr>
        <p:spPr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structure of the list is called a node, and consists of two fields: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containing the item.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other containing the address of the next item in the list.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items comprising a linked list need not be contiguous in memory.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ordered by logical links that are stored as part of the data in the structure itself.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link is a pointer to another structure of the same type.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7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752" name="Google Shape;752;p7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753" name="Google Shape;753;p7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66</a:t>
            </a:fld>
            <a:endParaRPr/>
          </a:p>
        </p:txBody>
      </p:sp>
      <p:sp>
        <p:nvSpPr>
          <p:cNvPr id="754" name="Google Shape;754;p71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/>
          </a:p>
        </p:txBody>
      </p:sp>
      <p:sp>
        <p:nvSpPr>
          <p:cNvPr id="755" name="Google Shape;755;p71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a structure can be represented as: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struct  node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{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int    item;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struct node  *next;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} 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endParaRPr sz="2400" b="1" i="0" u="none" strike="noStrike" cap="none">
              <a:solidFill>
                <a:srgbClr val="33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endParaRPr sz="2400" b="1" i="0" u="none" strike="noStrike" cap="none">
              <a:solidFill>
                <a:srgbClr val="33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endParaRPr sz="2400" b="1" i="0" u="none" strike="noStrike" cap="none">
              <a:solidFill>
                <a:srgbClr val="33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structures which contain a member field pointing to the same structure type are called </a:t>
            </a: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self-referential structures</a:t>
            </a: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56" name="Google Shape;756;p71"/>
          <p:cNvSpPr/>
          <p:nvPr/>
        </p:nvSpPr>
        <p:spPr>
          <a:xfrm>
            <a:off x="2667000" y="3962400"/>
            <a:ext cx="2133600" cy="609600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57" name="Google Shape;757;p71"/>
          <p:cNvCxnSpPr/>
          <p:nvPr/>
        </p:nvCxnSpPr>
        <p:spPr>
          <a:xfrm>
            <a:off x="4191000" y="3962400"/>
            <a:ext cx="0" cy="6096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58" name="Google Shape;758;p71"/>
          <p:cNvCxnSpPr/>
          <p:nvPr/>
        </p:nvCxnSpPr>
        <p:spPr>
          <a:xfrm>
            <a:off x="4419600" y="4267200"/>
            <a:ext cx="1295400" cy="0"/>
          </a:xfrm>
          <a:prstGeom prst="straightConnector1">
            <a:avLst/>
          </a:prstGeom>
          <a:noFill/>
          <a:ln w="50800" cap="flat" cmpd="sng">
            <a:solidFill>
              <a:srgbClr val="FF6600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sp>
        <p:nvSpPr>
          <p:cNvPr id="759" name="Google Shape;759;p71"/>
          <p:cNvSpPr txBox="1"/>
          <p:nvPr/>
        </p:nvSpPr>
        <p:spPr>
          <a:xfrm>
            <a:off x="2514600" y="4572000"/>
            <a:ext cx="2057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</a:t>
            </a:r>
            <a:endParaRPr/>
          </a:p>
        </p:txBody>
      </p:sp>
      <p:sp>
        <p:nvSpPr>
          <p:cNvPr id="760" name="Google Shape;760;p71"/>
          <p:cNvSpPr txBox="1"/>
          <p:nvPr/>
        </p:nvSpPr>
        <p:spPr>
          <a:xfrm>
            <a:off x="2971800" y="3505200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</a:t>
            </a:r>
            <a:endParaRPr/>
          </a:p>
        </p:txBody>
      </p:sp>
      <p:sp>
        <p:nvSpPr>
          <p:cNvPr id="761" name="Google Shape;761;p71"/>
          <p:cNvSpPr txBox="1"/>
          <p:nvPr/>
        </p:nvSpPr>
        <p:spPr>
          <a:xfrm>
            <a:off x="3505200" y="4572000"/>
            <a:ext cx="2057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7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767" name="Google Shape;767;p7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768" name="Google Shape;768;p7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67</a:t>
            </a:fld>
            <a:endParaRPr/>
          </a:p>
        </p:txBody>
      </p:sp>
      <p:sp>
        <p:nvSpPr>
          <p:cNvPr id="769" name="Google Shape;769;p72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/>
          </a:p>
        </p:txBody>
      </p:sp>
      <p:sp>
        <p:nvSpPr>
          <p:cNvPr id="770" name="Google Shape;770;p72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general, a node may be represented as follows: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endParaRPr sz="2400" b="1" i="0" u="none" strike="noStrike" cap="none">
              <a:solidFill>
                <a:srgbClr val="33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struct  node_name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{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type  member1;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type member2;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………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 node_name  *next;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};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7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776" name="Google Shape;776;p7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777" name="Google Shape;777;p7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68</a:t>
            </a:fld>
            <a:endParaRPr/>
          </a:p>
        </p:txBody>
      </p:sp>
      <p:sp>
        <p:nvSpPr>
          <p:cNvPr id="778" name="Google Shape;778;p73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Illustration</a:t>
            </a:r>
            <a:endParaRPr/>
          </a:p>
        </p:txBody>
      </p:sp>
      <p:sp>
        <p:nvSpPr>
          <p:cNvPr id="779" name="Google Shape;779;p73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structure: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struct  stud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{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int  roll;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char  name[30];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int  age;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struct  stud  *next;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};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assume that the list consists of three nodes n1, n2 and n3.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struct  stud  n1, n2, n3;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7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785" name="Google Shape;785;p7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786" name="Google Shape;786;p7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69</a:t>
            </a:fld>
            <a:endParaRPr/>
          </a:p>
        </p:txBody>
      </p:sp>
      <p:sp>
        <p:nvSpPr>
          <p:cNvPr id="787" name="Google Shape;787;p74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/>
          </a:p>
        </p:txBody>
      </p:sp>
      <p:sp>
        <p:nvSpPr>
          <p:cNvPr id="788" name="Google Shape;788;p74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the links between nodes, we can write: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n1.next  =  &amp;n2 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n2.next  =  &amp;n3 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n3.next  =  NULL ;   /* No more nodes follow */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the list looks like:</a:t>
            </a:r>
            <a:endParaRPr/>
          </a:p>
        </p:txBody>
      </p:sp>
      <p:sp>
        <p:nvSpPr>
          <p:cNvPr id="789" name="Google Shape;789;p74"/>
          <p:cNvSpPr/>
          <p:nvPr/>
        </p:nvSpPr>
        <p:spPr>
          <a:xfrm>
            <a:off x="1905000" y="4267200"/>
            <a:ext cx="1066800" cy="304800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0" name="Google Shape;790;p74"/>
          <p:cNvSpPr/>
          <p:nvPr/>
        </p:nvSpPr>
        <p:spPr>
          <a:xfrm>
            <a:off x="6934200" y="5105400"/>
            <a:ext cx="1066800" cy="304800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1" name="Google Shape;791;p74"/>
          <p:cNvSpPr/>
          <p:nvPr/>
        </p:nvSpPr>
        <p:spPr>
          <a:xfrm>
            <a:off x="6934200" y="4495800"/>
            <a:ext cx="1066800" cy="304800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2" name="Google Shape;792;p74"/>
          <p:cNvSpPr/>
          <p:nvPr/>
        </p:nvSpPr>
        <p:spPr>
          <a:xfrm>
            <a:off x="1905000" y="5181600"/>
            <a:ext cx="1066800" cy="304800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3" name="Google Shape;793;p74"/>
          <p:cNvSpPr/>
          <p:nvPr/>
        </p:nvSpPr>
        <p:spPr>
          <a:xfrm>
            <a:off x="1905000" y="4876800"/>
            <a:ext cx="1066800" cy="304800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4" name="Google Shape;794;p74"/>
          <p:cNvSpPr/>
          <p:nvPr/>
        </p:nvSpPr>
        <p:spPr>
          <a:xfrm>
            <a:off x="1905000" y="4572000"/>
            <a:ext cx="1066800" cy="304800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5" name="Google Shape;795;p74"/>
          <p:cNvSpPr/>
          <p:nvPr/>
        </p:nvSpPr>
        <p:spPr>
          <a:xfrm>
            <a:off x="6934200" y="4191000"/>
            <a:ext cx="1066800" cy="304800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6" name="Google Shape;796;p74"/>
          <p:cNvSpPr/>
          <p:nvPr/>
        </p:nvSpPr>
        <p:spPr>
          <a:xfrm>
            <a:off x="4495800" y="5181600"/>
            <a:ext cx="1066800" cy="304800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7" name="Google Shape;797;p74"/>
          <p:cNvSpPr/>
          <p:nvPr/>
        </p:nvSpPr>
        <p:spPr>
          <a:xfrm>
            <a:off x="4495800" y="4876800"/>
            <a:ext cx="1066800" cy="304800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8" name="Google Shape;798;p74"/>
          <p:cNvSpPr/>
          <p:nvPr/>
        </p:nvSpPr>
        <p:spPr>
          <a:xfrm>
            <a:off x="4495800" y="4572000"/>
            <a:ext cx="1066800" cy="304800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9" name="Google Shape;799;p74"/>
          <p:cNvSpPr/>
          <p:nvPr/>
        </p:nvSpPr>
        <p:spPr>
          <a:xfrm>
            <a:off x="4495800" y="4267200"/>
            <a:ext cx="1066800" cy="304800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0" name="Google Shape;800;p74"/>
          <p:cNvSpPr/>
          <p:nvPr/>
        </p:nvSpPr>
        <p:spPr>
          <a:xfrm>
            <a:off x="6934200" y="4800600"/>
            <a:ext cx="1066800" cy="304800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01" name="Google Shape;801;p74"/>
          <p:cNvGrpSpPr/>
          <p:nvPr/>
        </p:nvGrpSpPr>
        <p:grpSpPr>
          <a:xfrm>
            <a:off x="2438400" y="4419600"/>
            <a:ext cx="2057400" cy="914400"/>
            <a:chOff x="1536" y="2784"/>
            <a:chExt cx="1296" cy="576"/>
          </a:xfrm>
        </p:grpSpPr>
        <p:cxnSp>
          <p:nvCxnSpPr>
            <p:cNvPr id="802" name="Google Shape;802;p74"/>
            <p:cNvCxnSpPr/>
            <p:nvPr/>
          </p:nvCxnSpPr>
          <p:spPr>
            <a:xfrm>
              <a:off x="1536" y="3360"/>
              <a:ext cx="720" cy="0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miter lim="800000"/>
              <a:headEnd type="oval" w="med" len="med"/>
              <a:tailEnd type="none" w="med" len="med"/>
            </a:ln>
          </p:spPr>
        </p:cxnSp>
        <p:cxnSp>
          <p:nvCxnSpPr>
            <p:cNvPr id="803" name="Google Shape;803;p74"/>
            <p:cNvCxnSpPr/>
            <p:nvPr/>
          </p:nvCxnSpPr>
          <p:spPr>
            <a:xfrm rot="10800000">
              <a:off x="2256" y="2784"/>
              <a:ext cx="0" cy="576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04" name="Google Shape;804;p74"/>
            <p:cNvCxnSpPr/>
            <p:nvPr/>
          </p:nvCxnSpPr>
          <p:spPr>
            <a:xfrm>
              <a:off x="2256" y="2784"/>
              <a:ext cx="576" cy="0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805" name="Google Shape;805;p74"/>
          <p:cNvGrpSpPr/>
          <p:nvPr/>
        </p:nvGrpSpPr>
        <p:grpSpPr>
          <a:xfrm>
            <a:off x="5029200" y="4419600"/>
            <a:ext cx="1905000" cy="914400"/>
            <a:chOff x="3168" y="2784"/>
            <a:chExt cx="1200" cy="576"/>
          </a:xfrm>
        </p:grpSpPr>
        <p:cxnSp>
          <p:nvCxnSpPr>
            <p:cNvPr id="806" name="Google Shape;806;p74"/>
            <p:cNvCxnSpPr/>
            <p:nvPr/>
          </p:nvCxnSpPr>
          <p:spPr>
            <a:xfrm>
              <a:off x="3792" y="2784"/>
              <a:ext cx="576" cy="0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807" name="Google Shape;807;p74"/>
            <p:cNvCxnSpPr/>
            <p:nvPr/>
          </p:nvCxnSpPr>
          <p:spPr>
            <a:xfrm rot="10800000">
              <a:off x="3792" y="2784"/>
              <a:ext cx="0" cy="576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08" name="Google Shape;808;p74"/>
            <p:cNvCxnSpPr/>
            <p:nvPr/>
          </p:nvCxnSpPr>
          <p:spPr>
            <a:xfrm>
              <a:off x="3168" y="3360"/>
              <a:ext cx="624" cy="0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miter lim="800000"/>
              <a:headEnd type="oval" w="med" len="med"/>
              <a:tailEnd type="none" w="med" len="med"/>
            </a:ln>
          </p:spPr>
        </p:cxnSp>
      </p:grpSp>
      <p:grpSp>
        <p:nvGrpSpPr>
          <p:cNvPr id="809" name="Google Shape;809;p74"/>
          <p:cNvGrpSpPr/>
          <p:nvPr/>
        </p:nvGrpSpPr>
        <p:grpSpPr>
          <a:xfrm>
            <a:off x="7467600" y="5257800"/>
            <a:ext cx="1143000" cy="304800"/>
            <a:chOff x="4704" y="3312"/>
            <a:chExt cx="720" cy="192"/>
          </a:xfrm>
        </p:grpSpPr>
        <p:cxnSp>
          <p:nvCxnSpPr>
            <p:cNvPr id="810" name="Google Shape;810;p74"/>
            <p:cNvCxnSpPr/>
            <p:nvPr/>
          </p:nvCxnSpPr>
          <p:spPr>
            <a:xfrm>
              <a:off x="4704" y="3312"/>
              <a:ext cx="624" cy="0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miter lim="800000"/>
              <a:headEnd type="oval" w="med" len="med"/>
              <a:tailEnd type="none" w="med" len="med"/>
            </a:ln>
          </p:spPr>
        </p:cxnSp>
        <p:cxnSp>
          <p:nvCxnSpPr>
            <p:cNvPr id="811" name="Google Shape;811;p74"/>
            <p:cNvCxnSpPr/>
            <p:nvPr/>
          </p:nvCxnSpPr>
          <p:spPr>
            <a:xfrm>
              <a:off x="5328" y="3312"/>
              <a:ext cx="0" cy="192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12" name="Google Shape;812;p74"/>
            <p:cNvCxnSpPr/>
            <p:nvPr/>
          </p:nvCxnSpPr>
          <p:spPr>
            <a:xfrm>
              <a:off x="5232" y="3504"/>
              <a:ext cx="192" cy="0"/>
            </a:xfrm>
            <a:prstGeom prst="straightConnector1">
              <a:avLst/>
            </a:prstGeom>
            <a:noFill/>
            <a:ln w="38100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813" name="Google Shape;813;p74"/>
          <p:cNvSpPr txBox="1"/>
          <p:nvPr/>
        </p:nvSpPr>
        <p:spPr>
          <a:xfrm>
            <a:off x="1981200" y="5562600"/>
            <a:ext cx="1143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n1</a:t>
            </a:r>
            <a:endParaRPr/>
          </a:p>
        </p:txBody>
      </p:sp>
      <p:sp>
        <p:nvSpPr>
          <p:cNvPr id="814" name="Google Shape;814;p74"/>
          <p:cNvSpPr txBox="1"/>
          <p:nvPr/>
        </p:nvSpPr>
        <p:spPr>
          <a:xfrm>
            <a:off x="4495800" y="5486400"/>
            <a:ext cx="1143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n2</a:t>
            </a:r>
            <a:endParaRPr/>
          </a:p>
        </p:txBody>
      </p:sp>
      <p:sp>
        <p:nvSpPr>
          <p:cNvPr id="815" name="Google Shape;815;p74"/>
          <p:cNvSpPr txBox="1"/>
          <p:nvPr/>
        </p:nvSpPr>
        <p:spPr>
          <a:xfrm>
            <a:off x="6934200" y="5410200"/>
            <a:ext cx="1143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n3</a:t>
            </a:r>
            <a:endParaRPr/>
          </a:p>
        </p:txBody>
      </p:sp>
      <p:sp>
        <p:nvSpPr>
          <p:cNvPr id="816" name="Google Shape;816;p74"/>
          <p:cNvSpPr txBox="1"/>
          <p:nvPr/>
        </p:nvSpPr>
        <p:spPr>
          <a:xfrm>
            <a:off x="762000" y="4191000"/>
            <a:ext cx="1371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roll</a:t>
            </a:r>
            <a:endParaRPr/>
          </a:p>
        </p:txBody>
      </p:sp>
      <p:sp>
        <p:nvSpPr>
          <p:cNvPr id="817" name="Google Shape;817;p74"/>
          <p:cNvSpPr txBox="1"/>
          <p:nvPr/>
        </p:nvSpPr>
        <p:spPr>
          <a:xfrm>
            <a:off x="685800" y="4495800"/>
            <a:ext cx="1371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endParaRPr/>
          </a:p>
        </p:txBody>
      </p:sp>
      <p:sp>
        <p:nvSpPr>
          <p:cNvPr id="818" name="Google Shape;818;p74"/>
          <p:cNvSpPr txBox="1"/>
          <p:nvPr/>
        </p:nvSpPr>
        <p:spPr>
          <a:xfrm>
            <a:off x="762000" y="4800600"/>
            <a:ext cx="1371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</a:t>
            </a:r>
            <a:endParaRPr/>
          </a:p>
        </p:txBody>
      </p:sp>
      <p:sp>
        <p:nvSpPr>
          <p:cNvPr id="819" name="Google Shape;819;p74"/>
          <p:cNvSpPr txBox="1"/>
          <p:nvPr/>
        </p:nvSpPr>
        <p:spPr>
          <a:xfrm>
            <a:off x="762000" y="5105400"/>
            <a:ext cx="1371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/>
          </a:p>
        </p:txBody>
      </p:sp>
      <p:sp>
        <p:nvSpPr>
          <p:cNvPr id="110" name="Google Shape;110;p12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Accessing the Address of a Variable</a:t>
            </a:r>
            <a:endParaRPr/>
          </a:p>
        </p:txBody>
      </p:sp>
      <p:sp>
        <p:nvSpPr>
          <p:cNvPr id="111" name="Google Shape;111;p12"/>
          <p:cNvSpPr txBox="1">
            <a:spLocks noGrp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address of a variable can be determined using the ‘</a:t>
            </a: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operator.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operator ‘&amp;’ immediately preceding a variable returns the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variable.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imes New Roman"/>
              <a:buNone/>
            </a:pPr>
            <a:r>
              <a:rPr lang="en-US" sz="2800" b="1" i="0" u="none" strike="noStrike" cap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p = &amp;xyz;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Char char="–"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xyz (1380) is assigned to p.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‘&amp;’ operator can be used only with a </a:t>
            </a:r>
            <a:r>
              <a:rPr lang="en-US" sz="2800" b="1" i="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variable</a:t>
            </a: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an </a:t>
            </a:r>
            <a:r>
              <a:rPr lang="en-US" sz="2800" b="1" i="0" u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element</a:t>
            </a: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&amp;distance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&amp;x[0]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&amp;x[i-2]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7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825" name="Google Shape;825;p7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826" name="Google Shape;826;p7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70</a:t>
            </a:fld>
            <a:endParaRPr/>
          </a:p>
        </p:txBody>
      </p:sp>
      <p:sp>
        <p:nvSpPr>
          <p:cNvPr id="827" name="Google Shape;827;p75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828" name="Google Shape;828;p75"/>
          <p:cNvSpPr txBox="1"/>
          <p:nvPr/>
        </p:nvSpPr>
        <p:spPr>
          <a:xfrm>
            <a:off x="609600" y="609600"/>
            <a:ext cx="3810000" cy="5622925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 &lt;stdio.h&gt;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 stud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int  roll;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char  name[30];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int  age;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struct  stud  *next;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1" i="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struct  stud  n1, n2, n3;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struct  stud  *p;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1" i="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scanf (“%d %s %d”, &amp;n1.roll,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n1.name, &amp;n1.age);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scanf (“%d %s %d”, &amp;n2.roll,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n2.name, &amp;n2.age);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scanf (“%d %s %d”, &amp;n3.roll,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n3.name, &amp;n3.age);</a:t>
            </a:r>
            <a:endParaRPr/>
          </a:p>
        </p:txBody>
      </p:sp>
      <p:sp>
        <p:nvSpPr>
          <p:cNvPr id="829" name="Google Shape;829;p75"/>
          <p:cNvSpPr txBox="1"/>
          <p:nvPr/>
        </p:nvSpPr>
        <p:spPr>
          <a:xfrm>
            <a:off x="4800600" y="609600"/>
            <a:ext cx="3810000" cy="4249737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n1.next  =  &amp;n2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n2.next  =  &amp;n3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n3.next  =  NULL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1" i="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Now traverse the list and print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the elements */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1" i="0" u="none">
              <a:solidFill>
                <a:srgbClr val="99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  =  n1 ;   /* point to 1</a:t>
            </a:r>
            <a:r>
              <a:rPr lang="en-US" sz="1800" b="1" i="0" u="none" baseline="30000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element */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while  (p != NULL)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printf (“\n %d %s %d”,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p-&gt;roll, p-&gt;name, p-&gt;age);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p  =  p-&gt;next;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usages are illegal: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&amp;235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Char char="•"/>
            </a:pP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Pointing at constant.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  arr[20];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&amp;arr;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Char char="•"/>
            </a:pP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Pointing at array name.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None/>
            </a:pPr>
            <a:endParaRPr sz="2000" b="1" i="0" u="none" strike="noStrike" cap="none">
              <a:solidFill>
                <a:srgbClr val="9966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66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&amp;(a+b)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ts val="2000"/>
              <a:buFont typeface="Times New Roman"/>
              <a:buChar char="•"/>
            </a:pPr>
            <a:r>
              <a:rPr lang="en-US" sz="2000" b="1" i="0" u="none" strike="noStrike" cap="none">
                <a:solidFill>
                  <a:srgbClr val="99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Pointing at expression.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100000">
              <a:srgbClr val="CCFFFF"/>
            </a:gs>
          </a:gsLst>
          <a:lin ang="13500000" scaled="0"/>
        </a:gra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November 2022</a:t>
            </a:r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and Data Structure</a:t>
            </a:r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129" name="Google Shape;129;p14"/>
          <p:cNvSpPr txBox="1"/>
          <p:nvPr/>
        </p:nvSpPr>
        <p:spPr>
          <a:xfrm>
            <a:off x="838200" y="1371600"/>
            <a:ext cx="7543800" cy="4702175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 &lt;stdio.h&gt;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int   a;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float  b, c;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double  d;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char  ch;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 i="0" u="none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 = 10;   b = 2.5;  c = 12.36;  d = 12345.66;  ch = ‘A’;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printf  (“%d is stored in location %u \n”,  a,  &amp;a)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printf  (“%f is stored in location %u \n”,  b,  &amp;b)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printf  (“%f is stored in location %u \n”,  c,  &amp;c)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printf  (“%ld is stored in location %u \n”,  d,  &amp;d)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printf  (“%c is stored in location %u \n”,  ch,  &amp;ch)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6220</Words>
  <Application>Microsoft Office PowerPoint</Application>
  <PresentationFormat>On-screen Show (4:3)</PresentationFormat>
  <Paragraphs>1062</Paragraphs>
  <Slides>70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3" baseType="lpstr">
      <vt:lpstr>Arial</vt:lpstr>
      <vt:lpstr>Times New Roman</vt:lpstr>
      <vt:lpstr>Default Design</vt:lpstr>
      <vt:lpstr>Pointers</vt:lpstr>
      <vt:lpstr>Introduction</vt:lpstr>
      <vt:lpstr>Basic Concept</vt:lpstr>
      <vt:lpstr>Contd.</vt:lpstr>
      <vt:lpstr>Contd.</vt:lpstr>
      <vt:lpstr>Contd.</vt:lpstr>
      <vt:lpstr>Accessing the Address of a Variable</vt:lpstr>
      <vt:lpstr>Contd.</vt:lpstr>
      <vt:lpstr>Example</vt:lpstr>
      <vt:lpstr>PowerPoint Presentation</vt:lpstr>
      <vt:lpstr>Pointer Declarations</vt:lpstr>
      <vt:lpstr>Contd.</vt:lpstr>
      <vt:lpstr>Things to Remember</vt:lpstr>
      <vt:lpstr>Accessing a Variable Through its Pointer</vt:lpstr>
      <vt:lpstr>Example 1</vt:lpstr>
      <vt:lpstr>Example 2</vt:lpstr>
      <vt:lpstr>PowerPoint Presentation</vt:lpstr>
      <vt:lpstr>Pointer Expressions</vt:lpstr>
      <vt:lpstr>Contd.</vt:lpstr>
      <vt:lpstr>Scale Factor</vt:lpstr>
      <vt:lpstr>Contd.</vt:lpstr>
      <vt:lpstr>Example: to find the scale factors</vt:lpstr>
      <vt:lpstr>Passing Pointers to a Function</vt:lpstr>
      <vt:lpstr>Example: passing arguments by value</vt:lpstr>
      <vt:lpstr>Example: passing arguments by reference</vt:lpstr>
      <vt:lpstr>scanf Revisited</vt:lpstr>
      <vt:lpstr>Example: Sort 3 integers</vt:lpstr>
      <vt:lpstr>Contd.</vt:lpstr>
      <vt:lpstr>sort3 as a function</vt:lpstr>
      <vt:lpstr>Contd.</vt:lpstr>
      <vt:lpstr>Pointers and Arrays</vt:lpstr>
      <vt:lpstr>Example</vt:lpstr>
      <vt:lpstr>Contd.</vt:lpstr>
      <vt:lpstr>Example: function to find average</vt:lpstr>
      <vt:lpstr>Structures Revisited</vt:lpstr>
      <vt:lpstr>Arrays of Structures</vt:lpstr>
      <vt:lpstr>Example: Sorting by Roll Numbers </vt:lpstr>
      <vt:lpstr>Pointers and Structures</vt:lpstr>
      <vt:lpstr>PowerPoint Presentation</vt:lpstr>
      <vt:lpstr>PowerPoint Presentation</vt:lpstr>
      <vt:lpstr>Example</vt:lpstr>
      <vt:lpstr>A Warning</vt:lpstr>
      <vt:lpstr>Structures and Functions</vt:lpstr>
      <vt:lpstr>Example: complex number addition</vt:lpstr>
      <vt:lpstr>Example: Alternative way using pointers</vt:lpstr>
      <vt:lpstr>Dynamic Memory Allocation</vt:lpstr>
      <vt:lpstr>Basic Idea</vt:lpstr>
      <vt:lpstr>Contd.</vt:lpstr>
      <vt:lpstr>Memory Allocation Process  in C</vt:lpstr>
      <vt:lpstr>Contd.</vt:lpstr>
      <vt:lpstr>Memory Allocation Functions</vt:lpstr>
      <vt:lpstr>Allocating a Block of Memory</vt:lpstr>
      <vt:lpstr>Contd.</vt:lpstr>
      <vt:lpstr>Contd.</vt:lpstr>
      <vt:lpstr>Points to Note</vt:lpstr>
      <vt:lpstr>Example</vt:lpstr>
      <vt:lpstr>Releasing the Used Space</vt:lpstr>
      <vt:lpstr>Altering the Size of a Block</vt:lpstr>
      <vt:lpstr>Contd.</vt:lpstr>
      <vt:lpstr>Pointer to Pointer</vt:lpstr>
      <vt:lpstr>2-D Array Allocation</vt:lpstr>
      <vt:lpstr>2-D Array: Contd.</vt:lpstr>
      <vt:lpstr>Linked List :: Basic Concepts</vt:lpstr>
      <vt:lpstr>Contd.</vt:lpstr>
      <vt:lpstr>Contd.</vt:lpstr>
      <vt:lpstr>Contd.</vt:lpstr>
      <vt:lpstr>Contd.</vt:lpstr>
      <vt:lpstr>Illustration</vt:lpstr>
      <vt:lpstr>Contd.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cp:lastModifiedBy>Arjun M</cp:lastModifiedBy>
  <cp:revision>1</cp:revision>
  <dcterms:modified xsi:type="dcterms:W3CDTF">2022-11-16T03:35:11Z</dcterms:modified>
</cp:coreProperties>
</file>