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91" r:id="rId7"/>
    <p:sldId id="281" r:id="rId8"/>
    <p:sldId id="287" r:id="rId9"/>
    <p:sldId id="286" r:id="rId10"/>
    <p:sldId id="290" r:id="rId11"/>
    <p:sldId id="258" r:id="rId12"/>
    <p:sldId id="28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0655" autoAdjust="0"/>
  </p:normalViewPr>
  <p:slideViewPr>
    <p:cSldViewPr snapToGrid="0">
      <p:cViewPr varScale="1">
        <p:scale>
          <a:sx n="78" d="100"/>
          <a:sy n="78" d="100"/>
        </p:scale>
        <p:origin x="120" y="53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7/24/2024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289C57-55D7-40A4-A101-E74FAC7A09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359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7889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289C57-55D7-40A4-A101-E74FAC7A09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831314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008440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storage.googleapis.com/chrome-for-testing-public/127.0.6533.72/win64/chromedriver-win64.zip" TargetMode="External"/><Relationship Id="rId5" Type="http://schemas.openxmlformats.org/officeDocument/2006/relationships/hyperlink" Target="https://github.com/klmkim/TCR-RPO-Search" TargetMode="External"/><Relationship Id="rId4" Type="http://schemas.openxmlformats.org/officeDocument/2006/relationships/hyperlink" Target="https://www.google.com/chrom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chrome/" TargetMode="External"/><Relationship Id="rId7"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storage.googleapis.com/chrome-for-testing-public/127.0.6533.72/mac-x64/chromedriver-mac-x64.zip" TargetMode="External"/><Relationship Id="rId5" Type="http://schemas.openxmlformats.org/officeDocument/2006/relationships/hyperlink" Target="https://storage.googleapis.com/chrome-for-testing-public/127.0.6533.72/mac-arm64/chromedriver-mac-arm64.zip" TargetMode="External"/><Relationship Id="rId4" Type="http://schemas.openxmlformats.org/officeDocument/2006/relationships/hyperlink" Target="https://github.com/klmkim/TCR-RPO-Search"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hyperlink" Target="https://cyberab.org/"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RPO Search Script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Klimentiy Kim</a:t>
            </a:r>
          </a:p>
          <a:p>
            <a:r>
              <a:rPr lang="en-US" dirty="0"/>
              <a:t>klimentiy.kim@netsafeid.com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Windows set up</a:t>
            </a:r>
          </a:p>
          <a:p>
            <a:r>
              <a:rPr lang="en-US" dirty="0"/>
              <a:t>MacOS set up</a:t>
            </a:r>
          </a:p>
          <a:p>
            <a:r>
              <a:rPr lang="en-US" dirty="0"/>
              <a:t>About the Files</a:t>
            </a:r>
          </a:p>
          <a:p>
            <a:r>
              <a:rPr lang="en-US" dirty="0"/>
              <a:t>Using the Scripts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502821"/>
          </a:xfrm>
        </p:spPr>
        <p:txBody>
          <a:bodyPr/>
          <a:lstStyle/>
          <a:p>
            <a:r>
              <a:rPr lang="en-US" dirty="0"/>
              <a:t>Make sure to read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29780" y="1579279"/>
            <a:ext cx="7288212" cy="3407051"/>
          </a:xfrm>
        </p:spPr>
        <p:txBody>
          <a:bodyPr>
            <a:normAutofit/>
          </a:bodyPr>
          <a:lstStyle/>
          <a:p>
            <a:r>
              <a:rPr lang="en-US" dirty="0"/>
              <a:t>Please go through this entire slide deck to understand the process, regardless if you are on Windows or MacOS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57622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4403661" y="235456"/>
            <a:ext cx="4200511" cy="464499"/>
          </a:xfrm>
        </p:spPr>
        <p:txBody>
          <a:bodyPr>
            <a:normAutofit fontScale="90000"/>
          </a:bodyPr>
          <a:lstStyle/>
          <a:p>
            <a:r>
              <a:rPr lang="en-US" dirty="0"/>
              <a:t>Windows Set up</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145203" y="1011167"/>
            <a:ext cx="5103896" cy="5146878"/>
          </a:xfrm>
        </p:spPr>
        <p:txBody>
          <a:bodyPr>
            <a:normAutofit/>
          </a:bodyPr>
          <a:lstStyle/>
          <a:p>
            <a:r>
              <a:rPr lang="en-US" dirty="0"/>
              <a:t>Make sure you have the following installed:</a:t>
            </a:r>
          </a:p>
          <a:p>
            <a:pPr lvl="1"/>
            <a:endParaRPr lang="en-US" dirty="0"/>
          </a:p>
          <a:p>
            <a:pPr lvl="1"/>
            <a:r>
              <a:rPr lang="en-US" dirty="0"/>
              <a:t>Python 3.12 (</a:t>
            </a:r>
            <a:r>
              <a:rPr lang="en-US" dirty="0">
                <a:hlinkClick r:id="rId3"/>
              </a:rPr>
              <a:t>https://www.python.org/downloads/</a:t>
            </a:r>
            <a:r>
              <a:rPr lang="en-US" dirty="0"/>
              <a:t>)   make sure you install pip and add Python to PATH/environment variables when installing</a:t>
            </a:r>
            <a:endParaRPr lang="en-US" dirty="0">
              <a:hlinkClick r:id="rId4"/>
            </a:endParaRPr>
          </a:p>
          <a:p>
            <a:pPr lvl="1"/>
            <a:endParaRPr lang="en-US" dirty="0">
              <a:hlinkClick r:id="rId4"/>
            </a:endParaRPr>
          </a:p>
          <a:p>
            <a:pPr lvl="1"/>
            <a:r>
              <a:rPr lang="en-US" dirty="0">
                <a:hlinkClick r:id="rId4"/>
              </a:rPr>
              <a:t>Google Chrome Browser</a:t>
            </a:r>
            <a:endParaRPr lang="en-US" dirty="0"/>
          </a:p>
          <a:p>
            <a:pPr lvl="1"/>
            <a:endParaRPr lang="en-US" dirty="0"/>
          </a:p>
          <a:p>
            <a:pPr lvl="1"/>
            <a:r>
              <a:rPr lang="en-US" dirty="0">
                <a:hlinkClick r:id="rId5"/>
              </a:rPr>
              <a:t>Files from GitHub </a:t>
            </a:r>
            <a:r>
              <a:rPr lang="en-US" dirty="0"/>
              <a:t>(make sure to extract all)</a:t>
            </a:r>
          </a:p>
          <a:p>
            <a:pPr lvl="1"/>
            <a:endParaRPr lang="en-US" dirty="0"/>
          </a:p>
          <a:p>
            <a:pPr lvl="1"/>
            <a:r>
              <a:rPr lang="en-US" dirty="0"/>
              <a:t>Chrome Web Driver (</a:t>
            </a:r>
            <a:r>
              <a:rPr lang="en-US" dirty="0">
                <a:hlinkClick r:id="rId6"/>
              </a:rPr>
              <a:t>Win64</a:t>
            </a:r>
            <a:r>
              <a:rPr lang="en-US" dirty="0"/>
              <a:t>) </a:t>
            </a:r>
            <a:r>
              <a:rPr lang="en-US" dirty="0">
                <a:solidFill>
                  <a:srgbClr val="FF0000"/>
                </a:solidFill>
              </a:rPr>
              <a:t>This is included in the Git File, only replace if it does not work</a:t>
            </a: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pic>
        <p:nvPicPr>
          <p:cNvPr id="11" name="Picture 10" descr="A screen shot of a computer&#10;&#10;Description automatically generated">
            <a:extLst>
              <a:ext uri="{FF2B5EF4-FFF2-40B4-BE49-F238E27FC236}">
                <a16:creationId xmlns:a16="http://schemas.microsoft.com/office/drawing/2014/main" id="{7F34A406-1D5F-2BBB-4167-B37A839300C7}"/>
              </a:ext>
            </a:extLst>
          </p:cNvPr>
          <p:cNvPicPr>
            <a:picLocks noChangeAspect="1"/>
          </p:cNvPicPr>
          <p:nvPr/>
        </p:nvPicPr>
        <p:blipFill>
          <a:blip r:embed="rId7"/>
          <a:stretch>
            <a:fillRect/>
          </a:stretch>
        </p:blipFill>
        <p:spPr>
          <a:xfrm>
            <a:off x="7635366" y="1011167"/>
            <a:ext cx="4439785" cy="2741026"/>
          </a:xfrm>
          <a:prstGeom prst="rect">
            <a:avLst/>
          </a:prstGeom>
        </p:spPr>
      </p:pic>
    </p:spTree>
    <p:extLst>
      <p:ext uri="{BB962C8B-B14F-4D97-AF65-F5344CB8AC3E}">
        <p14:creationId xmlns:p14="http://schemas.microsoft.com/office/powerpoint/2010/main" val="10345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3235873" y="414724"/>
            <a:ext cx="4200511" cy="464499"/>
          </a:xfrm>
        </p:spPr>
        <p:txBody>
          <a:bodyPr>
            <a:normAutofit fontScale="90000"/>
          </a:bodyPr>
          <a:lstStyle/>
          <a:p>
            <a:r>
              <a:rPr lang="en-US" dirty="0"/>
              <a:t>Windows Set up</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145203" y="1011167"/>
            <a:ext cx="5005495" cy="5146878"/>
          </a:xfrm>
        </p:spPr>
        <p:txBody>
          <a:bodyPr>
            <a:normAutofit/>
          </a:bodyPr>
          <a:lstStyle/>
          <a:p>
            <a:pPr marL="285750" lvl="1"/>
            <a:r>
              <a:rPr lang="en-US" dirty="0"/>
              <a:t>Open the extracted GitHub folder.</a:t>
            </a:r>
          </a:p>
          <a:p>
            <a:pPr marL="285750" lvl="1"/>
            <a:r>
              <a:rPr lang="en-US" dirty="0"/>
              <a:t>In the navigation bar, type “</a:t>
            </a:r>
            <a:r>
              <a:rPr lang="en-US" dirty="0" err="1"/>
              <a:t>cmd</a:t>
            </a:r>
            <a:r>
              <a:rPr lang="en-US" dirty="0"/>
              <a:t>” and press enter. This will open a command prompt in this folder.</a:t>
            </a:r>
          </a:p>
          <a:p>
            <a:pPr marL="0" lvl="1" indent="0">
              <a:buNone/>
            </a:pPr>
            <a:endParaRPr lang="en-US" dirty="0"/>
          </a:p>
          <a:p>
            <a:pPr marL="285750" lvl="1"/>
            <a:r>
              <a:rPr lang="en-US" dirty="0"/>
              <a:t>Run command ‘pip install pandas’</a:t>
            </a:r>
          </a:p>
          <a:p>
            <a:pPr marL="285750" lvl="1"/>
            <a:r>
              <a:rPr lang="en-US" dirty="0"/>
              <a:t>Run command ‘pip install selenium’</a:t>
            </a:r>
          </a:p>
          <a:p>
            <a:pPr marL="285750" lvl="1"/>
            <a:r>
              <a:rPr lang="en-US" dirty="0"/>
              <a:t>Run command ‘pip install beautifulsoup4’</a:t>
            </a:r>
          </a:p>
          <a:p>
            <a:pPr marL="285750" lvl="1"/>
            <a:r>
              <a:rPr lang="en-US" dirty="0"/>
              <a:t>Run command ‘pip install </a:t>
            </a:r>
            <a:r>
              <a:rPr lang="en-US" dirty="0" err="1"/>
              <a:t>openpyxl</a:t>
            </a:r>
            <a:r>
              <a:rPr lang="en-US" dirty="0"/>
              <a:t>’</a:t>
            </a:r>
          </a:p>
          <a:p>
            <a:pPr marL="285750" lvl="1"/>
            <a:r>
              <a:rPr lang="en-US" dirty="0"/>
              <a:t>(try pip3 if pip does not work)</a:t>
            </a:r>
          </a:p>
          <a:p>
            <a:pPr marL="285750" lvl="1"/>
            <a:endParaRPr lang="en-US" dirty="0"/>
          </a:p>
          <a:p>
            <a:pPr marL="285750" lvl="1"/>
            <a:r>
              <a:rPr lang="en-US" dirty="0"/>
              <a:t>Now you should be able to run command ‘python searchCyberSite.py’ or ‘python3 searchCyberSite.py’.</a:t>
            </a:r>
          </a:p>
          <a:p>
            <a:pPr marL="285750" lvl="1"/>
            <a:endParaRPr lang="en-US" dirty="0"/>
          </a:p>
          <a:p>
            <a:pPr marL="285750" lvl="1"/>
            <a:endParaRPr lang="en-US" dirty="0"/>
          </a:p>
          <a:p>
            <a:pPr marL="0" lvl="1" indent="0">
              <a:buNone/>
            </a:pPr>
            <a:endParaRPr lang="en-US" dirty="0"/>
          </a:p>
          <a:p>
            <a:pPr marL="0" lvl="1" indent="0">
              <a:buNone/>
            </a:pPr>
            <a:endParaRPr lang="en-US" dirty="0"/>
          </a:p>
          <a:p>
            <a:pPr lvl="1"/>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16" name="Picture 15">
            <a:extLst>
              <a:ext uri="{FF2B5EF4-FFF2-40B4-BE49-F238E27FC236}">
                <a16:creationId xmlns:a16="http://schemas.microsoft.com/office/drawing/2014/main" id="{96327950-EF62-C760-4069-0837A6CE5956}"/>
              </a:ext>
            </a:extLst>
          </p:cNvPr>
          <p:cNvPicPr>
            <a:picLocks noChangeAspect="1"/>
          </p:cNvPicPr>
          <p:nvPr/>
        </p:nvPicPr>
        <p:blipFill>
          <a:blip r:embed="rId3"/>
          <a:stretch>
            <a:fillRect/>
          </a:stretch>
        </p:blipFill>
        <p:spPr>
          <a:xfrm>
            <a:off x="6779044" y="1461716"/>
            <a:ext cx="5315694" cy="1438476"/>
          </a:xfrm>
          <a:prstGeom prst="rect">
            <a:avLst/>
          </a:prstGeom>
        </p:spPr>
      </p:pic>
      <p:pic>
        <p:nvPicPr>
          <p:cNvPr id="18" name="Picture 17">
            <a:extLst>
              <a:ext uri="{FF2B5EF4-FFF2-40B4-BE49-F238E27FC236}">
                <a16:creationId xmlns:a16="http://schemas.microsoft.com/office/drawing/2014/main" id="{4CEE61FC-8A91-310D-92AD-59CC1D8BEBAE}"/>
              </a:ext>
            </a:extLst>
          </p:cNvPr>
          <p:cNvPicPr>
            <a:picLocks noChangeAspect="1"/>
          </p:cNvPicPr>
          <p:nvPr/>
        </p:nvPicPr>
        <p:blipFill>
          <a:blip r:embed="rId4"/>
          <a:stretch>
            <a:fillRect/>
          </a:stretch>
        </p:blipFill>
        <p:spPr>
          <a:xfrm>
            <a:off x="7135335" y="3968235"/>
            <a:ext cx="4974767" cy="2371150"/>
          </a:xfrm>
          <a:prstGeom prst="rect">
            <a:avLst/>
          </a:prstGeom>
        </p:spPr>
      </p:pic>
    </p:spTree>
    <p:extLst>
      <p:ext uri="{BB962C8B-B14F-4D97-AF65-F5344CB8AC3E}">
        <p14:creationId xmlns:p14="http://schemas.microsoft.com/office/powerpoint/2010/main" val="367963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71469" y="480826"/>
            <a:ext cx="2621280" cy="464499"/>
          </a:xfrm>
        </p:spPr>
        <p:txBody>
          <a:bodyPr>
            <a:normAutofit fontScale="90000"/>
          </a:bodyPr>
          <a:lstStyle/>
          <a:p>
            <a:r>
              <a:rPr lang="en-US" dirty="0"/>
              <a:t>MacOS set up</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2152373" y="1216083"/>
            <a:ext cx="3943627" cy="4611456"/>
          </a:xfrm>
        </p:spPr>
        <p:txBody>
          <a:bodyPr>
            <a:normAutofit fontScale="92500" lnSpcReduction="20000"/>
          </a:bodyPr>
          <a:lstStyle/>
          <a:p>
            <a:r>
              <a:rPr lang="en-US" dirty="0"/>
              <a:t>Make sure you have the following installed:</a:t>
            </a:r>
          </a:p>
          <a:p>
            <a:pPr lvl="1"/>
            <a:r>
              <a:rPr lang="en-US" dirty="0"/>
              <a:t>Python 3 (should be preinstalled, check in terminal with command ‘python --version’ or ‘python3 --version’)</a:t>
            </a:r>
          </a:p>
          <a:p>
            <a:pPr lvl="1"/>
            <a:endParaRPr lang="en-US" dirty="0">
              <a:hlinkClick r:id="rId3"/>
            </a:endParaRPr>
          </a:p>
          <a:p>
            <a:pPr lvl="1"/>
            <a:r>
              <a:rPr lang="en-US" dirty="0">
                <a:hlinkClick r:id="rId3"/>
              </a:rPr>
              <a:t>Google Chrome Browser</a:t>
            </a:r>
            <a:endParaRPr lang="en-US" dirty="0"/>
          </a:p>
          <a:p>
            <a:pPr lvl="1"/>
            <a:endParaRPr lang="en-US" dirty="0"/>
          </a:p>
          <a:p>
            <a:pPr lvl="1"/>
            <a:r>
              <a:rPr lang="en-US" dirty="0">
                <a:hlinkClick r:id="rId4"/>
              </a:rPr>
              <a:t>Files from GitHub </a:t>
            </a:r>
            <a:r>
              <a:rPr lang="en-US" dirty="0"/>
              <a:t>(make sure to extract all)</a:t>
            </a:r>
          </a:p>
          <a:p>
            <a:pPr lvl="1"/>
            <a:endParaRPr lang="en-US" dirty="0"/>
          </a:p>
          <a:p>
            <a:pPr lvl="1"/>
            <a:r>
              <a:rPr lang="en-US" dirty="0"/>
              <a:t>Chrome Web Driver (</a:t>
            </a:r>
            <a:r>
              <a:rPr lang="en-US" dirty="0">
                <a:hlinkClick r:id="rId5"/>
              </a:rPr>
              <a:t>M1 Chip </a:t>
            </a:r>
            <a:r>
              <a:rPr lang="en-US" dirty="0"/>
              <a:t>or </a:t>
            </a:r>
            <a:r>
              <a:rPr lang="en-US" dirty="0">
                <a:hlinkClick r:id="rId6"/>
              </a:rPr>
              <a:t>Intel Chip</a:t>
            </a:r>
            <a:r>
              <a:rPr lang="en-US" dirty="0"/>
              <a:t>) </a:t>
            </a:r>
            <a:r>
              <a:rPr lang="en-US" dirty="0">
                <a:solidFill>
                  <a:srgbClr val="FF0000"/>
                </a:solidFill>
              </a:rPr>
              <a:t>This is included in the Git File, only replace if it does not work</a:t>
            </a: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11" name="Picture 10">
            <a:extLst>
              <a:ext uri="{FF2B5EF4-FFF2-40B4-BE49-F238E27FC236}">
                <a16:creationId xmlns:a16="http://schemas.microsoft.com/office/drawing/2014/main" id="{23232C07-848B-A7E7-DC9C-C0863CE7858E}"/>
              </a:ext>
            </a:extLst>
          </p:cNvPr>
          <p:cNvPicPr>
            <a:picLocks noChangeAspect="1"/>
          </p:cNvPicPr>
          <p:nvPr/>
        </p:nvPicPr>
        <p:blipFill rotWithShape="1">
          <a:blip r:embed="rId7"/>
          <a:srcRect l="7999" t="9282" r="8541" b="28606"/>
          <a:stretch/>
        </p:blipFill>
        <p:spPr>
          <a:xfrm>
            <a:off x="7022842" y="1650783"/>
            <a:ext cx="4748050" cy="1871028"/>
          </a:xfrm>
          <a:prstGeom prst="rect">
            <a:avLst/>
          </a:prstGeom>
        </p:spPr>
      </p:pic>
    </p:spTree>
    <p:extLst>
      <p:ext uri="{BB962C8B-B14F-4D97-AF65-F5344CB8AC3E}">
        <p14:creationId xmlns:p14="http://schemas.microsoft.com/office/powerpoint/2010/main" val="245088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3235873" y="414724"/>
            <a:ext cx="4200511" cy="464499"/>
          </a:xfrm>
        </p:spPr>
        <p:txBody>
          <a:bodyPr>
            <a:normAutofit fontScale="90000"/>
          </a:bodyPr>
          <a:lstStyle/>
          <a:p>
            <a:r>
              <a:rPr lang="en-US" dirty="0" err="1"/>
              <a:t>macos</a:t>
            </a:r>
            <a:r>
              <a:rPr lang="en-US" dirty="0"/>
              <a:t> Set up</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1572179" y="1461716"/>
            <a:ext cx="5005495" cy="5146878"/>
          </a:xfrm>
        </p:spPr>
        <p:txBody>
          <a:bodyPr>
            <a:normAutofit/>
          </a:bodyPr>
          <a:lstStyle/>
          <a:p>
            <a:pPr marL="285750" lvl="1"/>
            <a:r>
              <a:rPr lang="en-US" dirty="0"/>
              <a:t>Open finder to the extracted GitHub folder.</a:t>
            </a:r>
          </a:p>
          <a:p>
            <a:pPr marL="285750" lvl="1"/>
            <a:r>
              <a:rPr lang="en-US" dirty="0"/>
              <a:t>Right click the folder and press “New Terminal at Folder”</a:t>
            </a:r>
          </a:p>
          <a:p>
            <a:pPr marL="0" lvl="1" indent="0">
              <a:buNone/>
            </a:pPr>
            <a:r>
              <a:rPr lang="en-US" dirty="0"/>
              <a:t>Depending if you have pip or pip3 (check with command ‘pip --version’ or ‘pip3 --version’)</a:t>
            </a:r>
          </a:p>
          <a:p>
            <a:pPr marL="285750" lvl="1"/>
            <a:r>
              <a:rPr lang="en-US" dirty="0"/>
              <a:t>Run command ‘pip3 install pandas’</a:t>
            </a:r>
          </a:p>
          <a:p>
            <a:pPr marL="285750" lvl="1"/>
            <a:r>
              <a:rPr lang="en-US" dirty="0"/>
              <a:t>Run command ‘pip3 install selenium’</a:t>
            </a:r>
          </a:p>
          <a:p>
            <a:pPr marL="285750" lvl="1"/>
            <a:r>
              <a:rPr lang="en-US" dirty="0"/>
              <a:t>Run command ‘pip3 install beautifulsoup4’</a:t>
            </a:r>
          </a:p>
          <a:p>
            <a:pPr marL="285750" lvl="1"/>
            <a:r>
              <a:rPr lang="en-US" dirty="0"/>
              <a:t>Run command ‘pip3 install </a:t>
            </a:r>
            <a:r>
              <a:rPr lang="en-US" dirty="0" err="1"/>
              <a:t>openpyxl</a:t>
            </a:r>
            <a:r>
              <a:rPr lang="en-US" dirty="0"/>
              <a:t>’</a:t>
            </a:r>
          </a:p>
          <a:p>
            <a:pPr marL="285750" lvl="1"/>
            <a:endParaRPr lang="en-US" dirty="0"/>
          </a:p>
          <a:p>
            <a:pPr marL="285750" lvl="1"/>
            <a:r>
              <a:rPr lang="en-US" dirty="0"/>
              <a:t>Now you should be able to run command ‘python searchCyberSite.py’ or ‘python3 searchCyberSite.py’.</a:t>
            </a:r>
          </a:p>
          <a:p>
            <a:pPr marL="285750" lvl="1"/>
            <a:endParaRPr lang="en-US" dirty="0"/>
          </a:p>
          <a:p>
            <a:pPr marL="285750" lvl="1"/>
            <a:endParaRPr lang="en-US" dirty="0"/>
          </a:p>
          <a:p>
            <a:pPr marL="0" lvl="1" indent="0">
              <a:buNone/>
            </a:pPr>
            <a:endParaRPr lang="en-US" dirty="0"/>
          </a:p>
          <a:p>
            <a:pPr marL="0" lvl="1" indent="0">
              <a:buNone/>
            </a:pPr>
            <a:endParaRPr lang="en-US" dirty="0"/>
          </a:p>
          <a:p>
            <a:pPr lvl="1"/>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pic>
        <p:nvPicPr>
          <p:cNvPr id="6" name="Picture 5" descr="A screenshot of a computer&#10;&#10;Description automatically generated">
            <a:extLst>
              <a:ext uri="{FF2B5EF4-FFF2-40B4-BE49-F238E27FC236}">
                <a16:creationId xmlns:a16="http://schemas.microsoft.com/office/drawing/2014/main" id="{35ECA7F1-D2E6-0A6A-D2A6-91F282FD039B}"/>
              </a:ext>
            </a:extLst>
          </p:cNvPr>
          <p:cNvPicPr>
            <a:picLocks noChangeAspect="1"/>
          </p:cNvPicPr>
          <p:nvPr/>
        </p:nvPicPr>
        <p:blipFill>
          <a:blip r:embed="rId3"/>
          <a:stretch>
            <a:fillRect/>
          </a:stretch>
        </p:blipFill>
        <p:spPr>
          <a:xfrm>
            <a:off x="7560874" y="414724"/>
            <a:ext cx="3869791" cy="281419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80D29C3-1040-3BE2-0F38-9C1582840090}"/>
              </a:ext>
            </a:extLst>
          </p:cNvPr>
          <p:cNvPicPr>
            <a:picLocks noChangeAspect="1"/>
          </p:cNvPicPr>
          <p:nvPr/>
        </p:nvPicPr>
        <p:blipFill>
          <a:blip r:embed="rId4"/>
          <a:stretch>
            <a:fillRect/>
          </a:stretch>
        </p:blipFill>
        <p:spPr>
          <a:xfrm>
            <a:off x="7092147" y="3655890"/>
            <a:ext cx="4935779" cy="2952703"/>
          </a:xfrm>
          <a:prstGeom prst="rect">
            <a:avLst/>
          </a:prstGeom>
        </p:spPr>
      </p:pic>
    </p:spTree>
    <p:extLst>
      <p:ext uri="{BB962C8B-B14F-4D97-AF65-F5344CB8AC3E}">
        <p14:creationId xmlns:p14="http://schemas.microsoft.com/office/powerpoint/2010/main" val="216131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502821"/>
          </a:xfrm>
        </p:spPr>
        <p:txBody>
          <a:bodyPr/>
          <a:lstStyle/>
          <a:p>
            <a:r>
              <a:rPr lang="en-US" dirty="0"/>
              <a:t>About the files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907860" y="1469551"/>
            <a:ext cx="5468226" cy="4406993"/>
          </a:xfrm>
        </p:spPr>
        <p:txBody>
          <a:bodyPr>
            <a:normAutofit fontScale="92500" lnSpcReduction="10000"/>
          </a:bodyPr>
          <a:lstStyle/>
          <a:p>
            <a:r>
              <a:rPr lang="en-US" dirty="0"/>
              <a:t>There is one python script to run: searchCyberSite.py</a:t>
            </a:r>
          </a:p>
          <a:p>
            <a:pPr lvl="1"/>
            <a:endParaRPr lang="en-US" dirty="0"/>
          </a:p>
          <a:p>
            <a:pPr lvl="1"/>
            <a:r>
              <a:rPr lang="en-US" dirty="0"/>
              <a:t>First, the script will prompt for a URL. The website to search is </a:t>
            </a:r>
            <a:r>
              <a:rPr lang="en-US" dirty="0">
                <a:hlinkClick r:id="rId3"/>
              </a:rPr>
              <a:t>https://cyberab.org/</a:t>
            </a:r>
            <a:r>
              <a:rPr lang="en-US" dirty="0"/>
              <a:t> within the Marketplace tab.</a:t>
            </a:r>
          </a:p>
          <a:p>
            <a:pPr lvl="1"/>
            <a:r>
              <a:rPr lang="en-US" dirty="0"/>
              <a:t>Second, the script will prompt for a name to give the Excel file it will output. Make sure not to name it something that already exists, or it will be overwritten.</a:t>
            </a:r>
          </a:p>
          <a:p>
            <a:pPr lvl="1"/>
            <a:r>
              <a:rPr lang="en-US" dirty="0"/>
              <a:t>Once these are given, the script will begin searching, opening google chrome and going through the desired page.</a:t>
            </a:r>
          </a:p>
          <a:p>
            <a:pPr lvl="1"/>
            <a:r>
              <a:rPr lang="en-US" dirty="0"/>
              <a:t>Once complete, a new excel file will appear in the folder with all the results.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pic>
        <p:nvPicPr>
          <p:cNvPr id="5" name="Picture 4">
            <a:extLst>
              <a:ext uri="{FF2B5EF4-FFF2-40B4-BE49-F238E27FC236}">
                <a16:creationId xmlns:a16="http://schemas.microsoft.com/office/drawing/2014/main" id="{9BB71ABD-538F-EFEC-1DB5-9AD6DE7EA376}"/>
              </a:ext>
            </a:extLst>
          </p:cNvPr>
          <p:cNvPicPr>
            <a:picLocks noChangeAspect="1"/>
          </p:cNvPicPr>
          <p:nvPr/>
        </p:nvPicPr>
        <p:blipFill>
          <a:blip r:embed="rId4"/>
          <a:stretch>
            <a:fillRect/>
          </a:stretch>
        </p:blipFill>
        <p:spPr>
          <a:xfrm>
            <a:off x="6376086" y="519770"/>
            <a:ext cx="5708822" cy="2890175"/>
          </a:xfrm>
          <a:prstGeom prst="rect">
            <a:avLst/>
          </a:prstGeom>
        </p:spPr>
      </p:pic>
      <p:pic>
        <p:nvPicPr>
          <p:cNvPr id="7" name="Picture 6">
            <a:extLst>
              <a:ext uri="{FF2B5EF4-FFF2-40B4-BE49-F238E27FC236}">
                <a16:creationId xmlns:a16="http://schemas.microsoft.com/office/drawing/2014/main" id="{FAC2D038-7FA5-AB78-167A-7DFABDAFB86E}"/>
              </a:ext>
            </a:extLst>
          </p:cNvPr>
          <p:cNvPicPr>
            <a:picLocks noChangeAspect="1"/>
          </p:cNvPicPr>
          <p:nvPr/>
        </p:nvPicPr>
        <p:blipFill>
          <a:blip r:embed="rId5"/>
          <a:stretch>
            <a:fillRect/>
          </a:stretch>
        </p:blipFill>
        <p:spPr>
          <a:xfrm>
            <a:off x="6376086" y="3661355"/>
            <a:ext cx="5382273" cy="319664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502821"/>
          </a:xfrm>
        </p:spPr>
        <p:txBody>
          <a:bodyPr/>
          <a:lstStyle/>
          <a:p>
            <a:r>
              <a:rPr lang="en-US" dirty="0"/>
              <a:t>About the files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907860" y="1469551"/>
            <a:ext cx="7288212" cy="3407051"/>
          </a:xfrm>
        </p:spPr>
        <p:txBody>
          <a:bodyPr>
            <a:normAutofit/>
          </a:bodyPr>
          <a:lstStyle/>
          <a:p>
            <a:r>
              <a:rPr lang="en-US" dirty="0"/>
              <a:t>Check your searches</a:t>
            </a:r>
          </a:p>
          <a:p>
            <a:pPr lvl="1"/>
            <a:r>
              <a:rPr lang="en-US" dirty="0"/>
              <a:t>Make sure to copy the correct </a:t>
            </a:r>
            <a:r>
              <a:rPr lang="en-US" dirty="0" err="1"/>
              <a:t>Url</a:t>
            </a:r>
            <a:r>
              <a:rPr lang="en-US" dirty="0"/>
              <a:t> you would like to search.</a:t>
            </a:r>
          </a:p>
          <a:p>
            <a:pPr lvl="1"/>
            <a:r>
              <a:rPr lang="en-US" dirty="0"/>
              <a:t>Some searches will not work. For example, setting too many results on one page will cause memory to run out. To avoid this, try to narrow searches down and combine them later. </a:t>
            </a:r>
          </a:p>
          <a:p>
            <a:pPr lvl="1"/>
            <a:r>
              <a:rPr lang="en-US" dirty="0"/>
              <a:t>This may be fixed later.</a:t>
            </a:r>
          </a:p>
          <a:p>
            <a:pPr lvl="1"/>
            <a:r>
              <a:rPr lang="en-US" dirty="0"/>
              <a:t>Make sure you are naming you Excel files well, and not overwriting file names. Included are example Excel files, one of all CMMC RPOs and one of all RPOs in Connecticut and neighboring states.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94620785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{D8C34FD4-CBFF-4951-8827-C4E2201B2F5F}tf67328976_win32</Template>
  <TotalTime>408</TotalTime>
  <Words>612</Words>
  <Application>Microsoft Office PowerPoint</Application>
  <PresentationFormat>Widescreen</PresentationFormat>
  <Paragraphs>89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Custom</vt:lpstr>
      <vt:lpstr>RPO Search Script</vt:lpstr>
      <vt:lpstr>Contents</vt:lpstr>
      <vt:lpstr>Make sure to read</vt:lpstr>
      <vt:lpstr>Windows Set up</vt:lpstr>
      <vt:lpstr>Windows Set up</vt:lpstr>
      <vt:lpstr>MacOS set up</vt:lpstr>
      <vt:lpstr>macos Set up</vt:lpstr>
      <vt:lpstr>About the files</vt:lpstr>
      <vt:lpstr>About the files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Klimentiy Kim</dc:creator>
  <cp:lastModifiedBy>Klimentiy Kim</cp:lastModifiedBy>
  <cp:revision>9</cp:revision>
  <dcterms:created xsi:type="dcterms:W3CDTF">2024-07-24T17:07:50Z</dcterms:created>
  <dcterms:modified xsi:type="dcterms:W3CDTF">2024-07-24T23:58:36Z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