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5FD261C-C0DB-4AF1-8F9C-8E265B82E91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336441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FD261C-C0DB-4AF1-8F9C-8E265B82E91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43825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FD261C-C0DB-4AF1-8F9C-8E265B82E91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08313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FD261C-C0DB-4AF1-8F9C-8E265B82E91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84394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FD261C-C0DB-4AF1-8F9C-8E265B82E91D}"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340842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5FD261C-C0DB-4AF1-8F9C-8E265B82E91D}"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89433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5FD261C-C0DB-4AF1-8F9C-8E265B82E91D}"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61752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5FD261C-C0DB-4AF1-8F9C-8E265B82E91D}"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87990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D261C-C0DB-4AF1-8F9C-8E265B82E91D}" type="datetimeFigureOut">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422182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FD261C-C0DB-4AF1-8F9C-8E265B82E91D}"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181266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FD261C-C0DB-4AF1-8F9C-8E265B82E91D}"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10185-036D-4AA9-BB15-D345A98B0E40}" type="slidenum">
              <a:rPr lang="en-US" smtClean="0"/>
              <a:t>‹#›</a:t>
            </a:fld>
            <a:endParaRPr lang="en-US"/>
          </a:p>
        </p:txBody>
      </p:sp>
    </p:spTree>
    <p:extLst>
      <p:ext uri="{BB962C8B-B14F-4D97-AF65-F5344CB8AC3E}">
        <p14:creationId xmlns:p14="http://schemas.microsoft.com/office/powerpoint/2010/main" val="410466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D261C-C0DB-4AF1-8F9C-8E265B82E91D}" type="datetimeFigureOut">
              <a:rPr lang="en-US" smtClean="0"/>
              <a:t>2/21/2022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10185-036D-4AA9-BB15-D345A98B0E40}" type="slidenum">
              <a:rPr lang="en-US" smtClean="0"/>
              <a:t>‹#›</a:t>
            </a:fld>
            <a:endParaRPr lang="en-US"/>
          </a:p>
        </p:txBody>
      </p:sp>
    </p:spTree>
    <p:extLst>
      <p:ext uri="{BB962C8B-B14F-4D97-AF65-F5344CB8AC3E}">
        <p14:creationId xmlns:p14="http://schemas.microsoft.com/office/powerpoint/2010/main" val="11528183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FB90-CBB0-424C-9C4D-8DA830272CC5}"/>
              </a:ext>
            </a:extLst>
          </p:cNvPr>
          <p:cNvSpPr txBox="1">
            <a:spLocks/>
          </p:cNvSpPr>
          <p:nvPr/>
        </p:nvSpPr>
        <p:spPr>
          <a:xfrm>
            <a:off x="906379" y="565483"/>
            <a:ext cx="10186737" cy="1708486"/>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Automated screening for detection and </a:t>
            </a:r>
          </a:p>
          <a:p>
            <a:pPr algn="ctr"/>
            <a:r>
              <a:rPr lang="en-US" dirty="0"/>
              <a:t>Assessment of glaucoma progression using</a:t>
            </a:r>
          </a:p>
          <a:p>
            <a:pPr algn="ctr"/>
            <a:r>
              <a:rPr lang="en-US" dirty="0"/>
              <a:t>fundus images</a:t>
            </a:r>
            <a:endParaRPr lang="en-IN" dirty="0"/>
          </a:p>
        </p:txBody>
      </p:sp>
      <p:sp>
        <p:nvSpPr>
          <p:cNvPr id="4" name="Subtitle 2">
            <a:extLst>
              <a:ext uri="{FF2B5EF4-FFF2-40B4-BE49-F238E27FC236}">
                <a16:creationId xmlns:a16="http://schemas.microsoft.com/office/drawing/2014/main" id="{9A432462-0C8C-4B52-BFB9-CB7F0B29047F}"/>
              </a:ext>
            </a:extLst>
          </p:cNvPr>
          <p:cNvSpPr txBox="1">
            <a:spLocks/>
          </p:cNvSpPr>
          <p:nvPr/>
        </p:nvSpPr>
        <p:spPr>
          <a:xfrm>
            <a:off x="2054336" y="2879654"/>
            <a:ext cx="9388979" cy="2642256"/>
          </a:xfrm>
          <a:prstGeom prst="rect">
            <a:avLst/>
          </a:prstGeom>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t>TEAM NAME				: Enigma</a:t>
            </a:r>
          </a:p>
          <a:p>
            <a:pPr marL="0" indent="0">
              <a:buNone/>
            </a:pPr>
            <a:r>
              <a:rPr lang="en-IN" sz="2000" dirty="0"/>
              <a:t>NAME OF THE PRESENTER			: </a:t>
            </a:r>
          </a:p>
          <a:p>
            <a:pPr marL="0" indent="0">
              <a:buNone/>
            </a:pPr>
            <a:r>
              <a:rPr lang="en-IN" sz="2000" dirty="0"/>
              <a:t>NAMES OF TEAM MEMBERS		: Sathish kumar M</a:t>
            </a:r>
          </a:p>
          <a:p>
            <a:pPr marL="0" indent="0">
              <a:buNone/>
            </a:pPr>
            <a:r>
              <a:rPr lang="en-US" sz="2000" dirty="0"/>
              <a:t>					   Karan V</a:t>
            </a:r>
          </a:p>
          <a:p>
            <a:pPr marL="0" indent="0">
              <a:buNone/>
            </a:pPr>
            <a:r>
              <a:rPr lang="en-US" sz="2000" dirty="0"/>
              <a:t>					   Vishal L</a:t>
            </a:r>
          </a:p>
          <a:p>
            <a:pPr marL="0" indent="0">
              <a:buNone/>
            </a:pPr>
            <a:r>
              <a:rPr lang="en-US" sz="2000" dirty="0"/>
              <a:t>					   Thiruvengadam S</a:t>
            </a:r>
          </a:p>
          <a:p>
            <a:pPr marL="0" indent="0">
              <a:buNone/>
            </a:pPr>
            <a:r>
              <a:rPr lang="en-US" sz="2000" dirty="0"/>
              <a:t>					   Rajalakshmanan S</a:t>
            </a:r>
            <a:endParaRPr lang="en-IN" sz="2000" dirty="0"/>
          </a:p>
        </p:txBody>
      </p:sp>
    </p:spTree>
    <p:extLst>
      <p:ext uri="{BB962C8B-B14F-4D97-AF65-F5344CB8AC3E}">
        <p14:creationId xmlns:p14="http://schemas.microsoft.com/office/powerpoint/2010/main" val="17618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C12326-52FD-409C-B60B-0BC0FDCBF9FF}"/>
              </a:ext>
            </a:extLst>
          </p:cNvPr>
          <p:cNvSpPr/>
          <p:nvPr/>
        </p:nvSpPr>
        <p:spPr>
          <a:xfrm>
            <a:off x="800421" y="599605"/>
            <a:ext cx="3988528" cy="584775"/>
          </a:xfrm>
          <a:prstGeom prst="rect">
            <a:avLst/>
          </a:prstGeom>
        </p:spPr>
        <p:txBody>
          <a:bodyPr wrap="none">
            <a:spAutoFit/>
          </a:bodyPr>
          <a:lstStyle/>
          <a:p>
            <a:pPr algn="ctr"/>
            <a:r>
              <a:rPr lang="en-IN" sz="3200" dirty="0"/>
              <a:t>PROBLEM STATEMENT:</a:t>
            </a:r>
            <a:endParaRPr lang="en-US" sz="3200" dirty="0"/>
          </a:p>
        </p:txBody>
      </p:sp>
      <p:sp>
        <p:nvSpPr>
          <p:cNvPr id="3" name="TextBox 2">
            <a:extLst>
              <a:ext uri="{FF2B5EF4-FFF2-40B4-BE49-F238E27FC236}">
                <a16:creationId xmlns:a16="http://schemas.microsoft.com/office/drawing/2014/main" id="{ECA51360-B86E-4E4E-81B0-456A68A35D28}"/>
              </a:ext>
            </a:extLst>
          </p:cNvPr>
          <p:cNvSpPr txBox="1"/>
          <p:nvPr/>
        </p:nvSpPr>
        <p:spPr>
          <a:xfrm>
            <a:off x="800421" y="1737834"/>
            <a:ext cx="5263495" cy="3693319"/>
          </a:xfrm>
          <a:prstGeom prst="rect">
            <a:avLst/>
          </a:prstGeom>
          <a:noFill/>
        </p:spPr>
        <p:txBody>
          <a:bodyPr wrap="square" rtlCol="0">
            <a:spAutoFit/>
          </a:bodyPr>
          <a:lstStyle/>
          <a:p>
            <a:r>
              <a:rPr lang="en-US" dirty="0"/>
              <a:t>An early detection of glaucoma is particularly significant since it allows timely treatment to prevent major visual field loss and prolongs the effective years of usable vision. The diagnosis of glaucoma can be done through measurement of CDR (cup- to-disc ratio) and OCT images. Currently, CDR evaluation is manually performed by trained ophthalmologists. So it is subjective and in case of OCT devices, currently using techniques are not accurate. Thus, this work proposes an intuitive, efficient, accurate and objective method for automatically classifying digital fundus images and OCT images into either normal or glaucomatous types in order to facilitate ophthalmologists. </a:t>
            </a:r>
            <a:endParaRPr lang="en-IN" dirty="0"/>
          </a:p>
        </p:txBody>
      </p:sp>
      <p:pic>
        <p:nvPicPr>
          <p:cNvPr id="1026" name="Picture 2" descr="Glaucoma Data and Statistics | National Eye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612" y="1184380"/>
            <a:ext cx="5221705" cy="4625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88768" y="6112042"/>
            <a:ext cx="5233737" cy="369332"/>
          </a:xfrm>
          <a:prstGeom prst="rect">
            <a:avLst/>
          </a:prstGeom>
          <a:noFill/>
        </p:spPr>
        <p:txBody>
          <a:bodyPr wrap="square" rtlCol="0">
            <a:spAutoFit/>
          </a:bodyPr>
          <a:lstStyle/>
          <a:p>
            <a:r>
              <a:rPr lang="en-US" dirty="0"/>
              <a:t>Source : National Eye institute, US</a:t>
            </a:r>
            <a:endParaRPr lang="en-IN" dirty="0"/>
          </a:p>
        </p:txBody>
      </p:sp>
    </p:spTree>
    <p:extLst>
      <p:ext uri="{BB962C8B-B14F-4D97-AF65-F5344CB8AC3E}">
        <p14:creationId xmlns:p14="http://schemas.microsoft.com/office/powerpoint/2010/main" val="330069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E8AC4-0370-431B-BDD2-9D66B2B7384E}"/>
              </a:ext>
            </a:extLst>
          </p:cNvPr>
          <p:cNvSpPr txBox="1"/>
          <p:nvPr/>
        </p:nvSpPr>
        <p:spPr>
          <a:xfrm>
            <a:off x="914400" y="844062"/>
            <a:ext cx="5719323" cy="584775"/>
          </a:xfrm>
          <a:prstGeom prst="rect">
            <a:avLst/>
          </a:prstGeom>
          <a:noFill/>
        </p:spPr>
        <p:txBody>
          <a:bodyPr wrap="none" rtlCol="0">
            <a:spAutoFit/>
          </a:bodyPr>
          <a:lstStyle/>
          <a:p>
            <a:r>
              <a:rPr lang="en-IN" sz="3200" dirty="0"/>
              <a:t>PRODUCT / SOLUTION / SERVICE:</a:t>
            </a:r>
            <a:endParaRPr lang="en-US" sz="3200" dirty="0"/>
          </a:p>
        </p:txBody>
      </p:sp>
      <p:sp>
        <p:nvSpPr>
          <p:cNvPr id="3" name="TextBox 2">
            <a:extLst>
              <a:ext uri="{FF2B5EF4-FFF2-40B4-BE49-F238E27FC236}">
                <a16:creationId xmlns:a16="http://schemas.microsoft.com/office/drawing/2014/main" id="{6C15D7E5-1AD6-4478-8883-3C792D45E952}"/>
              </a:ext>
            </a:extLst>
          </p:cNvPr>
          <p:cNvSpPr txBox="1"/>
          <p:nvPr/>
        </p:nvSpPr>
        <p:spPr>
          <a:xfrm>
            <a:off x="914400" y="1622612"/>
            <a:ext cx="10318376" cy="2862322"/>
          </a:xfrm>
          <a:prstGeom prst="rect">
            <a:avLst/>
          </a:prstGeom>
          <a:noFill/>
        </p:spPr>
        <p:txBody>
          <a:bodyPr wrap="square" rtlCol="0">
            <a:spAutoFit/>
          </a:bodyPr>
          <a:lstStyle/>
          <a:p>
            <a:r>
              <a:rPr lang="en-US" dirty="0"/>
              <a:t>We are working on a ML Model that will be able to classify these images into glaucoma or normal , then also classify it in to the its types of glaucoma.</a:t>
            </a:r>
          </a:p>
          <a:p>
            <a:r>
              <a:rPr lang="en-US" dirty="0"/>
              <a:t>Our project is to develop a web app that will help the people who are in Rural areas to diagnose Glaucoma with a smartphone fundus imaging.</a:t>
            </a:r>
          </a:p>
          <a:p>
            <a:r>
              <a:rPr lang="en-US" dirty="0"/>
              <a:t>The challenge for us is that the smart phone fundus imaging has more noise. We are also working on different ways of reducing the noise in the fundus imaging. Since Glaucoma is a progressive disease that gets worse on time we are looking up the possibility of detecting glaucoma based on the regular eye tests . </a:t>
            </a:r>
          </a:p>
          <a:p>
            <a:r>
              <a:rPr lang="en-US" dirty="0"/>
              <a:t>This can prevent many people from entering the more serious stages of Glaucoma Thus preventing permanent blindness.</a:t>
            </a:r>
          </a:p>
          <a:p>
            <a:endParaRPr lang="en-US" dirty="0"/>
          </a:p>
        </p:txBody>
      </p:sp>
    </p:spTree>
    <p:extLst>
      <p:ext uri="{BB962C8B-B14F-4D97-AF65-F5344CB8AC3E}">
        <p14:creationId xmlns:p14="http://schemas.microsoft.com/office/powerpoint/2010/main" val="219968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663C8-4BCB-4C41-AD7B-576469470692}"/>
              </a:ext>
            </a:extLst>
          </p:cNvPr>
          <p:cNvSpPr txBox="1"/>
          <p:nvPr/>
        </p:nvSpPr>
        <p:spPr>
          <a:xfrm>
            <a:off x="520505" y="886265"/>
            <a:ext cx="8646278" cy="584775"/>
          </a:xfrm>
          <a:prstGeom prst="rect">
            <a:avLst/>
          </a:prstGeom>
          <a:noFill/>
        </p:spPr>
        <p:txBody>
          <a:bodyPr wrap="none" rtlCol="0">
            <a:spAutoFit/>
          </a:bodyPr>
          <a:lstStyle/>
          <a:p>
            <a:r>
              <a:rPr lang="en-IN" sz="3200" dirty="0"/>
              <a:t>BUSINESS MODEL – MARKET SIZE AND POTENTIAL:</a:t>
            </a:r>
            <a:endParaRPr lang="en-US" sz="3200" dirty="0"/>
          </a:p>
        </p:txBody>
      </p:sp>
      <p:sp>
        <p:nvSpPr>
          <p:cNvPr id="3" name="TextBox 2">
            <a:extLst>
              <a:ext uri="{FF2B5EF4-FFF2-40B4-BE49-F238E27FC236}">
                <a16:creationId xmlns:a16="http://schemas.microsoft.com/office/drawing/2014/main" id="{90C2C1B1-FADB-4331-A348-5B7ADD73C8B6}"/>
              </a:ext>
            </a:extLst>
          </p:cNvPr>
          <p:cNvSpPr txBox="1"/>
          <p:nvPr/>
        </p:nvSpPr>
        <p:spPr>
          <a:xfrm>
            <a:off x="641252" y="1686192"/>
            <a:ext cx="10909495" cy="2031325"/>
          </a:xfrm>
          <a:prstGeom prst="rect">
            <a:avLst/>
          </a:prstGeom>
          <a:noFill/>
        </p:spPr>
        <p:txBody>
          <a:bodyPr wrap="square" rtlCol="0">
            <a:spAutoFit/>
          </a:bodyPr>
          <a:lstStyle/>
          <a:p>
            <a:r>
              <a:rPr lang="en-US" dirty="0"/>
              <a:t>This is an emerging market and a new technologies will make the process amore efficient and reduce the costs of operations greatly. We see that this is the third largest market after Cancer and Heart Diseases (Excluding COVID-19).</a:t>
            </a:r>
          </a:p>
          <a:p>
            <a:r>
              <a:rPr lang="en-US" dirty="0"/>
              <a:t>Most of the people are afraid of glaucoma and its eternal blindness, Since it cannot be reversed or cured yet.</a:t>
            </a:r>
          </a:p>
          <a:p>
            <a:endParaRPr lang="en-US" dirty="0"/>
          </a:p>
          <a:p>
            <a:r>
              <a:rPr lang="en-US" dirty="0"/>
              <a:t>On the basis of the available data, we estimate that there are </a:t>
            </a:r>
            <a:r>
              <a:rPr lang="en-US" b="1" dirty="0"/>
              <a:t>approximately 11.2 million persons aged 40 years and older</a:t>
            </a:r>
            <a:r>
              <a:rPr lang="en-US" dirty="0"/>
              <a:t> with glaucoma in India. </a:t>
            </a:r>
          </a:p>
        </p:txBody>
      </p:sp>
    </p:spTree>
    <p:extLst>
      <p:ext uri="{BB962C8B-B14F-4D97-AF65-F5344CB8AC3E}">
        <p14:creationId xmlns:p14="http://schemas.microsoft.com/office/powerpoint/2010/main" val="166095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2F2FDA-FF3A-4961-87B9-0F643C7F934B}"/>
              </a:ext>
            </a:extLst>
          </p:cNvPr>
          <p:cNvSpPr txBox="1"/>
          <p:nvPr/>
        </p:nvSpPr>
        <p:spPr>
          <a:xfrm>
            <a:off x="844062" y="858129"/>
            <a:ext cx="6930295" cy="584775"/>
          </a:xfrm>
          <a:prstGeom prst="rect">
            <a:avLst/>
          </a:prstGeom>
          <a:noFill/>
        </p:spPr>
        <p:txBody>
          <a:bodyPr wrap="none" rtlCol="0">
            <a:spAutoFit/>
          </a:bodyPr>
          <a:lstStyle/>
          <a:p>
            <a:r>
              <a:rPr lang="en-IN" sz="3200" dirty="0"/>
              <a:t>BUSINESS MODEL – TARGET CUSTOMER:</a:t>
            </a:r>
            <a:endParaRPr lang="en-US" sz="3200" dirty="0"/>
          </a:p>
        </p:txBody>
      </p:sp>
      <p:sp>
        <p:nvSpPr>
          <p:cNvPr id="3" name="TextBox 2">
            <a:extLst>
              <a:ext uri="{FF2B5EF4-FFF2-40B4-BE49-F238E27FC236}">
                <a16:creationId xmlns:a16="http://schemas.microsoft.com/office/drawing/2014/main" id="{04C871CA-7EC8-4FB0-A3DD-3E8248DD0702}"/>
              </a:ext>
            </a:extLst>
          </p:cNvPr>
          <p:cNvSpPr txBox="1"/>
          <p:nvPr/>
        </p:nvSpPr>
        <p:spPr>
          <a:xfrm>
            <a:off x="844062" y="1442903"/>
            <a:ext cx="10503876" cy="3139321"/>
          </a:xfrm>
          <a:prstGeom prst="rect">
            <a:avLst/>
          </a:prstGeom>
          <a:noFill/>
        </p:spPr>
        <p:txBody>
          <a:bodyPr wrap="square" rtlCol="0">
            <a:spAutoFit/>
          </a:bodyPr>
          <a:lstStyle/>
          <a:p>
            <a:r>
              <a:rPr lang="en-US" dirty="0"/>
              <a:t>We are currently building a mobile app that can classify images from glaucoma or normal from any Fundus Imaging (smartphone or Regular Fundus Imaging). Since running the Machine Learning Model on we requires a powerful server that cannot be obtained for free, There might be a small fee to cover the operational costs of the model, we are also planning to build a Lite version that does not require any server connection . </a:t>
            </a:r>
          </a:p>
          <a:p>
            <a:pPr algn="ctr"/>
            <a:r>
              <a:rPr lang="en-US" dirty="0"/>
              <a:t>(or)</a:t>
            </a:r>
          </a:p>
          <a:p>
            <a:pPr algn="just"/>
            <a:r>
              <a:rPr lang="en-US" dirty="0"/>
              <a:t>There might be a monthly fee for those who use our model regularly. (especially in places like for profit hospitals)</a:t>
            </a:r>
          </a:p>
          <a:p>
            <a:pPr algn="just"/>
            <a:endParaRPr lang="en-US" dirty="0"/>
          </a:p>
          <a:p>
            <a:pPr algn="just"/>
            <a:r>
              <a:rPr lang="en-US" dirty="0"/>
              <a:t>We are happy to let the model to be available to the public to use it for free until we have enough backing for it.</a:t>
            </a:r>
          </a:p>
          <a:p>
            <a:endParaRPr lang="en-US" dirty="0"/>
          </a:p>
        </p:txBody>
      </p:sp>
    </p:spTree>
    <p:extLst>
      <p:ext uri="{BB962C8B-B14F-4D97-AF65-F5344CB8AC3E}">
        <p14:creationId xmlns:p14="http://schemas.microsoft.com/office/powerpoint/2010/main" val="358635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FE350-872A-4520-9C79-692CC0AF06F0}"/>
              </a:ext>
            </a:extLst>
          </p:cNvPr>
          <p:cNvSpPr txBox="1"/>
          <p:nvPr/>
        </p:nvSpPr>
        <p:spPr>
          <a:xfrm>
            <a:off x="900332" y="970671"/>
            <a:ext cx="4826129" cy="584775"/>
          </a:xfrm>
          <a:prstGeom prst="rect">
            <a:avLst/>
          </a:prstGeom>
          <a:noFill/>
        </p:spPr>
        <p:txBody>
          <a:bodyPr wrap="none" rtlCol="0">
            <a:spAutoFit/>
          </a:bodyPr>
          <a:lstStyle/>
          <a:p>
            <a:r>
              <a:rPr lang="en-IN" sz="3200" dirty="0"/>
              <a:t>SOCIO-ECONOMIC IMPACT: </a:t>
            </a:r>
            <a:endParaRPr lang="en-US" sz="3200" dirty="0"/>
          </a:p>
        </p:txBody>
      </p:sp>
      <p:sp>
        <p:nvSpPr>
          <p:cNvPr id="3" name="TextBox 2">
            <a:extLst>
              <a:ext uri="{FF2B5EF4-FFF2-40B4-BE49-F238E27FC236}">
                <a16:creationId xmlns:a16="http://schemas.microsoft.com/office/drawing/2014/main" id="{B5158F66-2ADD-4FAE-8E66-8DE96A224AB1}"/>
              </a:ext>
            </a:extLst>
          </p:cNvPr>
          <p:cNvSpPr txBox="1"/>
          <p:nvPr/>
        </p:nvSpPr>
        <p:spPr>
          <a:xfrm>
            <a:off x="844062" y="2228671"/>
            <a:ext cx="10503876" cy="1200329"/>
          </a:xfrm>
          <a:prstGeom prst="rect">
            <a:avLst/>
          </a:prstGeom>
          <a:noFill/>
        </p:spPr>
        <p:txBody>
          <a:bodyPr wrap="square" rtlCol="0">
            <a:spAutoFit/>
          </a:bodyPr>
          <a:lstStyle/>
          <a:p>
            <a:endParaRPr lang="en-US" dirty="0"/>
          </a:p>
          <a:p>
            <a:r>
              <a:rPr lang="en-US" dirty="0"/>
              <a:t>	We aim to make the diagnosis or at least a warning about the onset of glaucoma by making it more accessible to the Rural region where the heavy equipment are difficult to transport, Our app will help these causes by delivering the diagnosis cheaper and faster.</a:t>
            </a:r>
          </a:p>
        </p:txBody>
      </p:sp>
    </p:spTree>
    <p:extLst>
      <p:ext uri="{BB962C8B-B14F-4D97-AF65-F5344CB8AC3E}">
        <p14:creationId xmlns:p14="http://schemas.microsoft.com/office/powerpoint/2010/main" val="137789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CF5EB-E7D5-43E8-8FDB-8250A658489D}"/>
              </a:ext>
            </a:extLst>
          </p:cNvPr>
          <p:cNvSpPr txBox="1"/>
          <p:nvPr/>
        </p:nvSpPr>
        <p:spPr>
          <a:xfrm>
            <a:off x="1069145" y="928468"/>
            <a:ext cx="5422767" cy="1077218"/>
          </a:xfrm>
          <a:prstGeom prst="rect">
            <a:avLst/>
          </a:prstGeom>
          <a:noFill/>
        </p:spPr>
        <p:txBody>
          <a:bodyPr wrap="none" rtlCol="0">
            <a:spAutoFit/>
          </a:bodyPr>
          <a:lstStyle/>
          <a:p>
            <a:r>
              <a:rPr lang="en-IN" sz="3200" dirty="0"/>
              <a:t>ESTIMATED COST OF PRODUCT:</a:t>
            </a:r>
            <a:br>
              <a:rPr lang="en-IN" sz="3200" dirty="0"/>
            </a:br>
            <a:r>
              <a:rPr lang="en-IN" sz="3200" dirty="0"/>
              <a:t>TIME TO MARKET: </a:t>
            </a:r>
            <a:endParaRPr lang="en-US" sz="3200" dirty="0"/>
          </a:p>
        </p:txBody>
      </p:sp>
      <p:sp>
        <p:nvSpPr>
          <p:cNvPr id="3" name="TextBox 2">
            <a:extLst>
              <a:ext uri="{FF2B5EF4-FFF2-40B4-BE49-F238E27FC236}">
                <a16:creationId xmlns:a16="http://schemas.microsoft.com/office/drawing/2014/main" id="{32F1366C-48FB-40E8-88D1-42C2C961574E}"/>
              </a:ext>
            </a:extLst>
          </p:cNvPr>
          <p:cNvSpPr txBox="1"/>
          <p:nvPr/>
        </p:nvSpPr>
        <p:spPr>
          <a:xfrm>
            <a:off x="924745" y="2536597"/>
            <a:ext cx="10503876" cy="1969770"/>
          </a:xfrm>
          <a:prstGeom prst="rect">
            <a:avLst/>
          </a:prstGeom>
          <a:noFill/>
        </p:spPr>
        <p:txBody>
          <a:bodyPr wrap="square" rtlCol="0">
            <a:spAutoFit/>
          </a:bodyPr>
          <a:lstStyle/>
          <a:p>
            <a:r>
              <a:rPr lang="en-US" dirty="0"/>
              <a:t>Serverless Compute 	: $15 or Rs 1117 per month</a:t>
            </a:r>
          </a:p>
          <a:p>
            <a:r>
              <a:rPr lang="en-US" dirty="0"/>
              <a:t>Database and storage 	: $ 30 or Rs 2300 per month</a:t>
            </a:r>
          </a:p>
          <a:p>
            <a:r>
              <a:rPr lang="en-US" dirty="0"/>
              <a:t>CDN 			: $2 or Rs. 150 per month</a:t>
            </a:r>
          </a:p>
          <a:p>
            <a:endParaRPr lang="en-US" dirty="0"/>
          </a:p>
          <a:p>
            <a:r>
              <a:rPr lang="en-US" sz="1400" dirty="0"/>
              <a:t>All these calculations are under the assumption of 10K requests per month</a:t>
            </a:r>
          </a:p>
          <a:p>
            <a:endParaRPr lang="en-US" dirty="0"/>
          </a:p>
          <a:p>
            <a:endParaRPr lang="en-US" dirty="0"/>
          </a:p>
        </p:txBody>
      </p:sp>
      <p:sp>
        <p:nvSpPr>
          <p:cNvPr id="4" name="TextBox 3">
            <a:extLst>
              <a:ext uri="{FF2B5EF4-FFF2-40B4-BE49-F238E27FC236}">
                <a16:creationId xmlns:a16="http://schemas.microsoft.com/office/drawing/2014/main" id="{E033ACBC-8B23-4FF1-B123-7B07501A3693}"/>
              </a:ext>
            </a:extLst>
          </p:cNvPr>
          <p:cNvSpPr txBox="1"/>
          <p:nvPr/>
        </p:nvSpPr>
        <p:spPr>
          <a:xfrm>
            <a:off x="1069145" y="4213979"/>
            <a:ext cx="3289683" cy="584775"/>
          </a:xfrm>
          <a:prstGeom prst="rect">
            <a:avLst/>
          </a:prstGeom>
          <a:noFill/>
        </p:spPr>
        <p:txBody>
          <a:bodyPr wrap="none" rtlCol="0">
            <a:spAutoFit/>
          </a:bodyPr>
          <a:lstStyle/>
          <a:p>
            <a:r>
              <a:rPr lang="en-IN" sz="3200" dirty="0"/>
              <a:t>TIME TO MARKET: </a:t>
            </a:r>
            <a:endParaRPr lang="en-US" sz="3200" dirty="0"/>
          </a:p>
        </p:txBody>
      </p:sp>
      <p:sp>
        <p:nvSpPr>
          <p:cNvPr id="5" name="TextBox 4">
            <a:extLst>
              <a:ext uri="{FF2B5EF4-FFF2-40B4-BE49-F238E27FC236}">
                <a16:creationId xmlns:a16="http://schemas.microsoft.com/office/drawing/2014/main" id="{38E1E47D-81C9-4BEE-8DAC-67EF4003745A}"/>
              </a:ext>
            </a:extLst>
          </p:cNvPr>
          <p:cNvSpPr txBox="1"/>
          <p:nvPr/>
        </p:nvSpPr>
        <p:spPr>
          <a:xfrm>
            <a:off x="1069145" y="4729203"/>
            <a:ext cx="10503876" cy="923330"/>
          </a:xfrm>
          <a:prstGeom prst="rect">
            <a:avLst/>
          </a:prstGeom>
          <a:noFill/>
        </p:spPr>
        <p:txBody>
          <a:bodyPr wrap="square" rtlCol="0">
            <a:spAutoFit/>
          </a:bodyPr>
          <a:lstStyle/>
          <a:p>
            <a:r>
              <a:rPr lang="en-US" dirty="0"/>
              <a:t>Time to Acquire Data + 1 month</a:t>
            </a:r>
          </a:p>
          <a:p>
            <a:endParaRPr lang="en-US" dirty="0"/>
          </a:p>
          <a:p>
            <a:r>
              <a:rPr lang="en-US" dirty="0"/>
              <a:t>Expected time to market 3 months</a:t>
            </a:r>
          </a:p>
        </p:txBody>
      </p:sp>
    </p:spTree>
    <p:extLst>
      <p:ext uri="{BB962C8B-B14F-4D97-AF65-F5344CB8AC3E}">
        <p14:creationId xmlns:p14="http://schemas.microsoft.com/office/powerpoint/2010/main" val="162694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176B1-DBEB-4F49-9480-CE4BFD1372C4}"/>
              </a:ext>
            </a:extLst>
          </p:cNvPr>
          <p:cNvSpPr txBox="1"/>
          <p:nvPr/>
        </p:nvSpPr>
        <p:spPr>
          <a:xfrm>
            <a:off x="604911" y="928468"/>
            <a:ext cx="3658759" cy="584775"/>
          </a:xfrm>
          <a:prstGeom prst="rect">
            <a:avLst/>
          </a:prstGeom>
          <a:noFill/>
        </p:spPr>
        <p:txBody>
          <a:bodyPr wrap="none" rtlCol="0">
            <a:spAutoFit/>
          </a:bodyPr>
          <a:lstStyle/>
          <a:p>
            <a:r>
              <a:rPr lang="en-IN" sz="3200" dirty="0"/>
              <a:t>FUTURE DIRECTION: </a:t>
            </a:r>
            <a:endParaRPr lang="en-US" sz="3200" dirty="0"/>
          </a:p>
        </p:txBody>
      </p:sp>
      <p:sp>
        <p:nvSpPr>
          <p:cNvPr id="3" name="TextBox 2">
            <a:extLst>
              <a:ext uri="{FF2B5EF4-FFF2-40B4-BE49-F238E27FC236}">
                <a16:creationId xmlns:a16="http://schemas.microsoft.com/office/drawing/2014/main" id="{2F077088-70D4-464B-A243-78C74FA4519D}"/>
              </a:ext>
            </a:extLst>
          </p:cNvPr>
          <p:cNvSpPr txBox="1"/>
          <p:nvPr/>
        </p:nvSpPr>
        <p:spPr>
          <a:xfrm>
            <a:off x="844062" y="2052503"/>
            <a:ext cx="10503876" cy="923330"/>
          </a:xfrm>
          <a:prstGeom prst="rect">
            <a:avLst/>
          </a:prstGeom>
          <a:noFill/>
        </p:spPr>
        <p:txBody>
          <a:bodyPr wrap="square" rtlCol="0">
            <a:spAutoFit/>
          </a:bodyPr>
          <a:lstStyle/>
          <a:p>
            <a:pPr marL="285750" indent="-285750">
              <a:buFont typeface="Arial" panose="020B0604020202020204" pitchFamily="34" charset="0"/>
              <a:buChar char="•"/>
            </a:pPr>
            <a:r>
              <a:rPr lang="en-US" dirty="0"/>
              <a:t>Augmented Reality based Visual field test with dynamic eye tracking</a:t>
            </a:r>
          </a:p>
          <a:p>
            <a:pPr marL="285750" indent="-285750">
              <a:buFont typeface="Arial" panose="020B0604020202020204" pitchFamily="34" charset="0"/>
              <a:buChar char="•"/>
            </a:pPr>
            <a:r>
              <a:rPr lang="en-US" dirty="0"/>
              <a:t>Lite version of the app for very rural areas</a:t>
            </a:r>
          </a:p>
          <a:p>
            <a:pPr marL="285750" indent="-285750">
              <a:buFont typeface="Arial" panose="020B0604020202020204" pitchFamily="34" charset="0"/>
              <a:buChar char="•"/>
            </a:pPr>
            <a:r>
              <a:rPr lang="en-US" dirty="0"/>
              <a:t>Handy apparatus with Lens kit</a:t>
            </a:r>
          </a:p>
        </p:txBody>
      </p:sp>
    </p:spTree>
    <p:extLst>
      <p:ext uri="{BB962C8B-B14F-4D97-AF65-F5344CB8AC3E}">
        <p14:creationId xmlns:p14="http://schemas.microsoft.com/office/powerpoint/2010/main" val="283170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581</TotalTime>
  <Words>720</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T</dc:creator>
  <cp:lastModifiedBy>Karan Narayanan</cp:lastModifiedBy>
  <cp:revision>16</cp:revision>
  <dcterms:created xsi:type="dcterms:W3CDTF">2022-02-16T10:44:46Z</dcterms:created>
  <dcterms:modified xsi:type="dcterms:W3CDTF">2022-02-21T16:31:53Z</dcterms:modified>
</cp:coreProperties>
</file>