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EF1CA1-DE74-43CB-B5BA-1E1F8F4D7C82}"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B1D5D-FE11-41AF-A71B-E04780EDCC28}" type="slidenum">
              <a:rPr lang="en-IN" smtClean="0"/>
              <a:t>‹#›</a:t>
            </a:fld>
            <a:endParaRPr lang="en-IN"/>
          </a:p>
        </p:txBody>
      </p:sp>
    </p:spTree>
    <p:extLst>
      <p:ext uri="{BB962C8B-B14F-4D97-AF65-F5344CB8AC3E}">
        <p14:creationId xmlns:p14="http://schemas.microsoft.com/office/powerpoint/2010/main" val="37608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F1CA1-DE74-43CB-B5BA-1E1F8F4D7C82}"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B1D5D-FE11-41AF-A71B-E04780EDCC28}" type="slidenum">
              <a:rPr lang="en-IN" smtClean="0"/>
              <a:t>‹#›</a:t>
            </a:fld>
            <a:endParaRPr lang="en-IN"/>
          </a:p>
        </p:txBody>
      </p:sp>
    </p:spTree>
    <p:extLst>
      <p:ext uri="{BB962C8B-B14F-4D97-AF65-F5344CB8AC3E}">
        <p14:creationId xmlns:p14="http://schemas.microsoft.com/office/powerpoint/2010/main" val="189140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F1CA1-DE74-43CB-B5BA-1E1F8F4D7C82}"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B1D5D-FE11-41AF-A71B-E04780EDCC28}" type="slidenum">
              <a:rPr lang="en-IN" smtClean="0"/>
              <a:t>‹#›</a:t>
            </a:fld>
            <a:endParaRPr lang="en-IN"/>
          </a:p>
        </p:txBody>
      </p:sp>
    </p:spTree>
    <p:extLst>
      <p:ext uri="{BB962C8B-B14F-4D97-AF65-F5344CB8AC3E}">
        <p14:creationId xmlns:p14="http://schemas.microsoft.com/office/powerpoint/2010/main" val="108785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F1CA1-DE74-43CB-B5BA-1E1F8F4D7C82}"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B1D5D-FE11-41AF-A71B-E04780EDCC28}" type="slidenum">
              <a:rPr lang="en-IN" smtClean="0"/>
              <a:t>‹#›</a:t>
            </a:fld>
            <a:endParaRPr lang="en-IN"/>
          </a:p>
        </p:txBody>
      </p:sp>
    </p:spTree>
    <p:extLst>
      <p:ext uri="{BB962C8B-B14F-4D97-AF65-F5344CB8AC3E}">
        <p14:creationId xmlns:p14="http://schemas.microsoft.com/office/powerpoint/2010/main" val="3508463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EF1CA1-DE74-43CB-B5BA-1E1F8F4D7C82}"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B1D5D-FE11-41AF-A71B-E04780EDCC28}" type="slidenum">
              <a:rPr lang="en-IN" smtClean="0"/>
              <a:t>‹#›</a:t>
            </a:fld>
            <a:endParaRPr lang="en-IN"/>
          </a:p>
        </p:txBody>
      </p:sp>
    </p:spTree>
    <p:extLst>
      <p:ext uri="{BB962C8B-B14F-4D97-AF65-F5344CB8AC3E}">
        <p14:creationId xmlns:p14="http://schemas.microsoft.com/office/powerpoint/2010/main" val="163746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EF1CA1-DE74-43CB-B5BA-1E1F8F4D7C82}"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B1D5D-FE11-41AF-A71B-E04780EDCC28}" type="slidenum">
              <a:rPr lang="en-IN" smtClean="0"/>
              <a:t>‹#›</a:t>
            </a:fld>
            <a:endParaRPr lang="en-IN"/>
          </a:p>
        </p:txBody>
      </p:sp>
    </p:spTree>
    <p:extLst>
      <p:ext uri="{BB962C8B-B14F-4D97-AF65-F5344CB8AC3E}">
        <p14:creationId xmlns:p14="http://schemas.microsoft.com/office/powerpoint/2010/main" val="300911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EF1CA1-DE74-43CB-B5BA-1E1F8F4D7C82}"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1B1D5D-FE11-41AF-A71B-E04780EDCC28}" type="slidenum">
              <a:rPr lang="en-IN" smtClean="0"/>
              <a:t>‹#›</a:t>
            </a:fld>
            <a:endParaRPr lang="en-IN"/>
          </a:p>
        </p:txBody>
      </p:sp>
    </p:spTree>
    <p:extLst>
      <p:ext uri="{BB962C8B-B14F-4D97-AF65-F5344CB8AC3E}">
        <p14:creationId xmlns:p14="http://schemas.microsoft.com/office/powerpoint/2010/main" val="349209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EF1CA1-DE74-43CB-B5BA-1E1F8F4D7C82}"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1B1D5D-FE11-41AF-A71B-E04780EDCC28}" type="slidenum">
              <a:rPr lang="en-IN" smtClean="0"/>
              <a:t>‹#›</a:t>
            </a:fld>
            <a:endParaRPr lang="en-IN"/>
          </a:p>
        </p:txBody>
      </p:sp>
    </p:spTree>
    <p:extLst>
      <p:ext uri="{BB962C8B-B14F-4D97-AF65-F5344CB8AC3E}">
        <p14:creationId xmlns:p14="http://schemas.microsoft.com/office/powerpoint/2010/main" val="74341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F1CA1-DE74-43CB-B5BA-1E1F8F4D7C82}" type="datetimeFigureOut">
              <a:rPr lang="en-IN" smtClean="0"/>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1B1D5D-FE11-41AF-A71B-E04780EDCC28}" type="slidenum">
              <a:rPr lang="en-IN" smtClean="0"/>
              <a:t>‹#›</a:t>
            </a:fld>
            <a:endParaRPr lang="en-IN"/>
          </a:p>
        </p:txBody>
      </p:sp>
    </p:spTree>
    <p:extLst>
      <p:ext uri="{BB962C8B-B14F-4D97-AF65-F5344CB8AC3E}">
        <p14:creationId xmlns:p14="http://schemas.microsoft.com/office/powerpoint/2010/main" val="355813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EF1CA1-DE74-43CB-B5BA-1E1F8F4D7C82}"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B1D5D-FE11-41AF-A71B-E04780EDCC28}" type="slidenum">
              <a:rPr lang="en-IN" smtClean="0"/>
              <a:t>‹#›</a:t>
            </a:fld>
            <a:endParaRPr lang="en-IN"/>
          </a:p>
        </p:txBody>
      </p:sp>
    </p:spTree>
    <p:extLst>
      <p:ext uri="{BB962C8B-B14F-4D97-AF65-F5344CB8AC3E}">
        <p14:creationId xmlns:p14="http://schemas.microsoft.com/office/powerpoint/2010/main" val="401943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EF1CA1-DE74-43CB-B5BA-1E1F8F4D7C82}"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B1D5D-FE11-41AF-A71B-E04780EDCC28}" type="slidenum">
              <a:rPr lang="en-IN" smtClean="0"/>
              <a:t>‹#›</a:t>
            </a:fld>
            <a:endParaRPr lang="en-IN"/>
          </a:p>
        </p:txBody>
      </p:sp>
    </p:spTree>
    <p:extLst>
      <p:ext uri="{BB962C8B-B14F-4D97-AF65-F5344CB8AC3E}">
        <p14:creationId xmlns:p14="http://schemas.microsoft.com/office/powerpoint/2010/main" val="79955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F1CA1-DE74-43CB-B5BA-1E1F8F4D7C82}" type="datetimeFigureOut">
              <a:rPr lang="en-IN" smtClean="0"/>
              <a:t>15-02-2022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B1D5D-FE11-41AF-A71B-E04780EDCC28}" type="slidenum">
              <a:rPr lang="en-IN" smtClean="0"/>
              <a:t>‹#›</a:t>
            </a:fld>
            <a:endParaRPr lang="en-IN"/>
          </a:p>
        </p:txBody>
      </p:sp>
    </p:spTree>
    <p:extLst>
      <p:ext uri="{BB962C8B-B14F-4D97-AF65-F5344CB8AC3E}">
        <p14:creationId xmlns:p14="http://schemas.microsoft.com/office/powerpoint/2010/main" val="3839173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ciencedirect.com/science/article/pii/S2352340920300081#:~:text=The%20repository%20is%20composed%20of,(OSCC)%20in%20100x%20magnific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107" y="2927603"/>
            <a:ext cx="11488615" cy="1009711"/>
          </a:xfrm>
        </p:spPr>
        <p:txBody>
          <a:bodyPr>
            <a:normAutofit/>
          </a:bodyPr>
          <a:lstStyle/>
          <a:p>
            <a:pPr fontAlgn="base"/>
            <a:r>
              <a:rPr lang="en-IN" sz="3200" b="1" dirty="0" smtClean="0">
                <a:latin typeface="+mn-lt"/>
              </a:rPr>
              <a:t>HISTOPATHOLOGICAL IMAGE ANALYSIS FOR ORAL SQUAMOUS CELL CARCINOMA CLASSIFICATION</a:t>
            </a:r>
            <a:endParaRPr lang="en-IN" sz="3200" b="1" dirty="0">
              <a:latin typeface="+mn-lt"/>
            </a:endParaRPr>
          </a:p>
        </p:txBody>
      </p:sp>
      <p:sp>
        <p:nvSpPr>
          <p:cNvPr id="3" name="Subtitle 2"/>
          <p:cNvSpPr>
            <a:spLocks noGrp="1"/>
          </p:cNvSpPr>
          <p:nvPr>
            <p:ph type="subTitle" idx="1"/>
          </p:nvPr>
        </p:nvSpPr>
        <p:spPr>
          <a:xfrm>
            <a:off x="603736" y="6030119"/>
            <a:ext cx="10668000" cy="1655762"/>
          </a:xfrm>
        </p:spPr>
        <p:txBody>
          <a:bodyPr/>
          <a:lstStyle/>
          <a:p>
            <a:r>
              <a:rPr lang="en-US" dirty="0" smtClean="0"/>
              <a:t>SRI RAMACHANDRA FACULTY OF ENGINEERING &amp; TECHNOLOGY</a:t>
            </a:r>
          </a:p>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9" y="0"/>
            <a:ext cx="12227169" cy="3059724"/>
          </a:xfrm>
          <a:prstGeom prst="rect">
            <a:avLst/>
          </a:prstGeom>
        </p:spPr>
      </p:pic>
      <p:sp>
        <p:nvSpPr>
          <p:cNvPr id="8" name="TextBox 7"/>
          <p:cNvSpPr txBox="1"/>
          <p:nvPr/>
        </p:nvSpPr>
        <p:spPr>
          <a:xfrm>
            <a:off x="6265982" y="4414190"/>
            <a:ext cx="5533293" cy="1785104"/>
          </a:xfrm>
          <a:prstGeom prst="rect">
            <a:avLst/>
          </a:prstGeom>
          <a:noFill/>
        </p:spPr>
        <p:txBody>
          <a:bodyPr wrap="square" rtlCol="0">
            <a:spAutoFit/>
          </a:bodyPr>
          <a:lstStyle/>
          <a:p>
            <a:r>
              <a:rPr lang="en-US" dirty="0" smtClean="0"/>
              <a:t>Guided by: </a:t>
            </a:r>
          </a:p>
          <a:p>
            <a:r>
              <a:rPr lang="en-US" dirty="0" smtClean="0">
                <a:ea typeface="SimSun" panose="02010600030101010101" pitchFamily="2" charset="-122"/>
              </a:rPr>
              <a:t>Dr. Jayanthi Ganapathy, Assistant Professor,</a:t>
            </a:r>
            <a:br>
              <a:rPr lang="en-US" dirty="0" smtClean="0">
                <a:ea typeface="SimSun" panose="02010600030101010101" pitchFamily="2" charset="-122"/>
              </a:rPr>
            </a:br>
            <a:r>
              <a:rPr lang="en-US" dirty="0" smtClean="0">
                <a:ea typeface="SimSun" panose="02010600030101010101" pitchFamily="2" charset="-122"/>
              </a:rPr>
              <a:t>Sri Ramachandra Faculty of Engineering and Technology</a:t>
            </a:r>
          </a:p>
          <a:p>
            <a:r>
              <a:rPr lang="en-US" dirty="0" smtClean="0">
                <a:effectLst/>
                <a:ea typeface="SimSun" panose="02010600030101010101" pitchFamily="2" charset="-122"/>
              </a:rPr>
              <a:t>jayanthig</a:t>
            </a:r>
            <a:r>
              <a:rPr lang="en-US" dirty="0" smtClean="0">
                <a:ea typeface="SimSun" panose="02010600030101010101" pitchFamily="2" charset="-122"/>
              </a:rPr>
              <a:t>@sret.edu.in</a:t>
            </a:r>
            <a:endParaRPr lang="en-IN" dirty="0" smtClean="0">
              <a:effectLst/>
              <a:ea typeface="SimSun" panose="02010600030101010101" pitchFamily="2" charset="-122"/>
            </a:endParaRPr>
          </a:p>
          <a:p>
            <a:endParaRPr lang="en-US" dirty="0" smtClean="0"/>
          </a:p>
          <a:p>
            <a:endParaRPr lang="en-IN" dirty="0"/>
          </a:p>
        </p:txBody>
      </p:sp>
      <p:sp>
        <p:nvSpPr>
          <p:cNvPr id="9" name="TextBox 8"/>
          <p:cNvSpPr txBox="1"/>
          <p:nvPr/>
        </p:nvSpPr>
        <p:spPr>
          <a:xfrm>
            <a:off x="718040" y="4414190"/>
            <a:ext cx="5360375" cy="1477328"/>
          </a:xfrm>
          <a:prstGeom prst="rect">
            <a:avLst/>
          </a:prstGeom>
          <a:noFill/>
        </p:spPr>
        <p:txBody>
          <a:bodyPr wrap="square" rtlCol="0">
            <a:spAutoFit/>
          </a:bodyPr>
          <a:lstStyle/>
          <a:p>
            <a:r>
              <a:rPr lang="en-US" dirty="0" smtClean="0"/>
              <a:t>Team Members: </a:t>
            </a:r>
          </a:p>
          <a:p>
            <a:r>
              <a:rPr lang="en-US" dirty="0" smtClean="0">
                <a:ea typeface="SimSun" panose="02010600030101010101" pitchFamily="2" charset="-122"/>
              </a:rPr>
              <a:t>L Vishal – vishal.e0119010@sret.edu.in</a:t>
            </a:r>
          </a:p>
          <a:p>
            <a:r>
              <a:rPr lang="en-US" dirty="0" smtClean="0">
                <a:ea typeface="SimSun" panose="02010600030101010101" pitchFamily="2" charset="-122"/>
              </a:rPr>
              <a:t>M Sathishkumar – sathishkumar.e0119052@sret.edu.in</a:t>
            </a:r>
          </a:p>
          <a:p>
            <a:endParaRPr lang="en-US" dirty="0" smtClean="0"/>
          </a:p>
          <a:p>
            <a:endParaRPr lang="en-IN" dirty="0"/>
          </a:p>
        </p:txBody>
      </p:sp>
    </p:spTree>
    <p:extLst>
      <p:ext uri="{BB962C8B-B14F-4D97-AF65-F5344CB8AC3E}">
        <p14:creationId xmlns:p14="http://schemas.microsoft.com/office/powerpoint/2010/main" val="3833493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522" y="365125"/>
            <a:ext cx="9894277" cy="1325563"/>
          </a:xfrm>
        </p:spPr>
        <p:txBody>
          <a:bodyPr/>
          <a:lstStyle/>
          <a:p>
            <a:pPr algn="ctr"/>
            <a:r>
              <a:rPr lang="en-IN" b="1" dirty="0" smtClean="0"/>
              <a:t>ORAL SQUAMOUS CELL CARCINOMA</a:t>
            </a:r>
            <a:endParaRPr lang="en-IN" b="1" dirty="0"/>
          </a:p>
        </p:txBody>
      </p:sp>
      <p:sp>
        <p:nvSpPr>
          <p:cNvPr id="3" name="Content Placeholder 2"/>
          <p:cNvSpPr>
            <a:spLocks noGrp="1"/>
          </p:cNvSpPr>
          <p:nvPr>
            <p:ph idx="1"/>
          </p:nvPr>
        </p:nvSpPr>
        <p:spPr>
          <a:xfrm>
            <a:off x="1459522" y="1825625"/>
            <a:ext cx="9894278" cy="4351338"/>
          </a:xfrm>
        </p:spPr>
        <p:txBody>
          <a:bodyPr>
            <a:normAutofit/>
          </a:bodyPr>
          <a:lstStyle/>
          <a:p>
            <a:pPr marL="0" indent="0">
              <a:lnSpc>
                <a:spcPct val="150000"/>
              </a:lnSpc>
              <a:buNone/>
            </a:pPr>
            <a:r>
              <a:rPr lang="en-US" sz="2000" dirty="0"/>
              <a:t>Oral squamous cell carcinoma (OSCC) is a subset of head and neck squamous cell carcinoma (HNSCC), the 7th most common cancer worldwide, and accounts for more than 90% of oral malignancies.</a:t>
            </a:r>
            <a:endParaRPr lang="en-IN" sz="20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88512"/>
          <a:stretch/>
        </p:blipFill>
        <p:spPr>
          <a:xfrm>
            <a:off x="0" y="0"/>
            <a:ext cx="1176792" cy="6858000"/>
          </a:xfrm>
          <a:prstGeom prst="rect">
            <a:avLst/>
          </a:prstGeom>
        </p:spPr>
      </p:pic>
      <p:pic>
        <p:nvPicPr>
          <p:cNvPr id="5" name="Picture 4"/>
          <p:cNvPicPr>
            <a:picLocks noChangeAspect="1"/>
          </p:cNvPicPr>
          <p:nvPr/>
        </p:nvPicPr>
        <p:blipFill rotWithShape="1">
          <a:blip r:embed="rId3"/>
          <a:srcRect r="51744"/>
          <a:stretch/>
        </p:blipFill>
        <p:spPr>
          <a:xfrm>
            <a:off x="3050682" y="3261946"/>
            <a:ext cx="3004285" cy="2847198"/>
          </a:xfrm>
          <a:prstGeom prst="rect">
            <a:avLst/>
          </a:prstGeom>
        </p:spPr>
      </p:pic>
      <p:pic>
        <p:nvPicPr>
          <p:cNvPr id="6" name="Picture 5"/>
          <p:cNvPicPr>
            <a:picLocks noChangeAspect="1"/>
          </p:cNvPicPr>
          <p:nvPr/>
        </p:nvPicPr>
        <p:blipFill rotWithShape="1">
          <a:blip r:embed="rId3"/>
          <a:srcRect l="51175"/>
          <a:stretch/>
        </p:blipFill>
        <p:spPr>
          <a:xfrm>
            <a:off x="6972299" y="3277260"/>
            <a:ext cx="3006969" cy="2816569"/>
          </a:xfrm>
          <a:prstGeom prst="rect">
            <a:avLst/>
          </a:prstGeom>
        </p:spPr>
      </p:pic>
    </p:spTree>
    <p:extLst>
      <p:ext uri="{BB962C8B-B14F-4D97-AF65-F5344CB8AC3E}">
        <p14:creationId xmlns:p14="http://schemas.microsoft.com/office/powerpoint/2010/main" val="3127698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IN" b="1" dirty="0"/>
          </a:p>
        </p:txBody>
      </p:sp>
      <p:sp>
        <p:nvSpPr>
          <p:cNvPr id="3" name="Content Placeholder 2"/>
          <p:cNvSpPr>
            <a:spLocks noGrp="1"/>
          </p:cNvSpPr>
          <p:nvPr>
            <p:ph idx="1"/>
          </p:nvPr>
        </p:nvSpPr>
        <p:spPr>
          <a:xfrm>
            <a:off x="1406768" y="1825625"/>
            <a:ext cx="9947031" cy="4351338"/>
          </a:xfrm>
        </p:spPr>
        <p:txBody>
          <a:bodyPr>
            <a:normAutofit/>
          </a:bodyPr>
          <a:lstStyle/>
          <a:p>
            <a:pPr>
              <a:lnSpc>
                <a:spcPct val="200000"/>
              </a:lnSpc>
            </a:pPr>
            <a:r>
              <a:rPr lang="en-US" sz="2000" dirty="0" smtClean="0"/>
              <a:t>Oral cancer is one of the 10 most common cancers in the world.</a:t>
            </a:r>
          </a:p>
          <a:p>
            <a:pPr>
              <a:lnSpc>
                <a:spcPct val="150000"/>
              </a:lnSpc>
            </a:pPr>
            <a:r>
              <a:rPr lang="en-US" sz="2000" dirty="0" smtClean="0"/>
              <a:t>The average age of most people diagnosed with these cancers is 63, but they can occur in young people. </a:t>
            </a:r>
          </a:p>
          <a:p>
            <a:pPr>
              <a:lnSpc>
                <a:spcPct val="200000"/>
              </a:lnSpc>
            </a:pPr>
            <a:r>
              <a:rPr lang="en-US" sz="2000" dirty="0" smtClean="0"/>
              <a:t>Just over 20% (1 in 5) of cases occur in patients younger than 55.</a:t>
            </a:r>
          </a:p>
          <a:p>
            <a:pPr>
              <a:lnSpc>
                <a:spcPct val="200000"/>
              </a:lnSpc>
            </a:pPr>
            <a:r>
              <a:rPr lang="en-US" sz="2000" dirty="0" smtClean="0"/>
              <a:t>Timely diagnosis and treatment is key to patient’s complete recovery  </a:t>
            </a:r>
          </a:p>
          <a:p>
            <a:pPr>
              <a:lnSpc>
                <a:spcPct val="200000"/>
              </a:lnSpc>
            </a:pPr>
            <a:r>
              <a:rPr lang="en-US" sz="2000" dirty="0" smtClean="0"/>
              <a:t>Need of a system that is rapid, cost effective and accurate</a:t>
            </a:r>
            <a:endParaRPr lang="en-IN" sz="20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88512"/>
          <a:stretch/>
        </p:blipFill>
        <p:spPr>
          <a:xfrm>
            <a:off x="0" y="0"/>
            <a:ext cx="1176792" cy="6858000"/>
          </a:xfrm>
          <a:prstGeom prst="rect">
            <a:avLst/>
          </a:prstGeom>
        </p:spPr>
      </p:pic>
    </p:spTree>
    <p:extLst>
      <p:ext uri="{BB962C8B-B14F-4D97-AF65-F5344CB8AC3E}">
        <p14:creationId xmlns:p14="http://schemas.microsoft.com/office/powerpoint/2010/main" val="2563142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 OF STUDY</a:t>
            </a:r>
            <a:endParaRPr lang="en-IN" b="1" dirty="0"/>
          </a:p>
        </p:txBody>
      </p:sp>
      <p:sp>
        <p:nvSpPr>
          <p:cNvPr id="3" name="Content Placeholder 2"/>
          <p:cNvSpPr>
            <a:spLocks noGrp="1"/>
          </p:cNvSpPr>
          <p:nvPr>
            <p:ph idx="1"/>
          </p:nvPr>
        </p:nvSpPr>
        <p:spPr>
          <a:xfrm>
            <a:off x="1406768" y="1825625"/>
            <a:ext cx="9947031" cy="4351338"/>
          </a:xfrm>
        </p:spPr>
        <p:txBody>
          <a:bodyPr>
            <a:normAutofit lnSpcReduction="10000"/>
          </a:bodyPr>
          <a:lstStyle/>
          <a:p>
            <a:pPr>
              <a:lnSpc>
                <a:spcPct val="200000"/>
              </a:lnSpc>
            </a:pPr>
            <a:r>
              <a:rPr lang="en-US" sz="2000" dirty="0" smtClean="0"/>
              <a:t>For detection of oral tumors, a histopathology test is essential. There are various shortcomings for this procedure as all cancer cells and tissues can also have multiple appearances, and many other objects  in cells have the same hyperchromatic features, which make identification difficult.</a:t>
            </a:r>
          </a:p>
          <a:p>
            <a:pPr>
              <a:lnSpc>
                <a:spcPct val="200000"/>
              </a:lnSpc>
            </a:pPr>
            <a:r>
              <a:rPr lang="en-US" sz="2000" dirty="0" smtClean="0"/>
              <a:t>We aim to address this problem by using deep learning models because this approach tries to learn high-level features from data in an incremental manner, which might not be visible to our naked eyes like poorly illuminated, overstained images.</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88512"/>
          <a:stretch/>
        </p:blipFill>
        <p:spPr>
          <a:xfrm>
            <a:off x="0" y="0"/>
            <a:ext cx="1176792" cy="6858000"/>
          </a:xfrm>
          <a:prstGeom prst="rect">
            <a:avLst/>
          </a:prstGeom>
        </p:spPr>
      </p:pic>
    </p:spTree>
    <p:extLst>
      <p:ext uri="{BB962C8B-B14F-4D97-AF65-F5344CB8AC3E}">
        <p14:creationId xmlns:p14="http://schemas.microsoft.com/office/powerpoint/2010/main" val="2158952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DATASET DESCRIPTION</a:t>
            </a:r>
            <a:endParaRPr lang="en-IN" b="1" dirty="0"/>
          </a:p>
        </p:txBody>
      </p:sp>
      <p:sp>
        <p:nvSpPr>
          <p:cNvPr id="3" name="Content Placeholder 2"/>
          <p:cNvSpPr>
            <a:spLocks noGrp="1"/>
          </p:cNvSpPr>
          <p:nvPr>
            <p:ph idx="1"/>
          </p:nvPr>
        </p:nvSpPr>
        <p:spPr>
          <a:xfrm>
            <a:off x="1406769" y="1825625"/>
            <a:ext cx="9947031" cy="4351338"/>
          </a:xfrm>
        </p:spPr>
        <p:txBody>
          <a:bodyPr>
            <a:normAutofit fontScale="55000" lnSpcReduction="20000"/>
          </a:bodyPr>
          <a:lstStyle/>
          <a:p>
            <a:pPr marL="0" indent="0">
              <a:lnSpc>
                <a:spcPct val="170000"/>
              </a:lnSpc>
              <a:buNone/>
            </a:pPr>
            <a:r>
              <a:rPr lang="en-IN" sz="3300" dirty="0" smtClean="0"/>
              <a:t>Dataset Link </a:t>
            </a:r>
            <a:r>
              <a:rPr lang="en-IN" sz="3300" dirty="0" smtClean="0">
                <a:hlinkClick r:id="rId2"/>
              </a:rPr>
              <a:t>https://www.sciencedirect.com/science/article/pii/S2352340920300081#:~:text=The%20repository%20is%20composed%20of,(OSCC)%20in%20100x%20magnification</a:t>
            </a:r>
            <a:endParaRPr lang="en-IN" sz="3300" dirty="0" smtClean="0"/>
          </a:p>
          <a:p>
            <a:pPr marL="0" indent="0">
              <a:lnSpc>
                <a:spcPct val="170000"/>
              </a:lnSpc>
              <a:buNone/>
            </a:pPr>
            <a:r>
              <a:rPr lang="en-US" sz="2900" dirty="0" smtClean="0"/>
              <a:t>The </a:t>
            </a:r>
            <a:r>
              <a:rPr lang="en-US" sz="2900" dirty="0"/>
              <a:t>repository is composed of 1224 images divided into two sets of images with two different </a:t>
            </a:r>
            <a:r>
              <a:rPr lang="en-US" sz="2900" dirty="0" smtClean="0"/>
              <a:t>resolutions.</a:t>
            </a:r>
          </a:p>
          <a:p>
            <a:pPr>
              <a:lnSpc>
                <a:spcPct val="170000"/>
              </a:lnSpc>
            </a:pPr>
            <a:r>
              <a:rPr lang="en-US" sz="2900" dirty="0" smtClean="0"/>
              <a:t>First set consists of 89 histopathological images with the normal epithelium of the oral cavity and 439 images of Oral Squamous Cell Carcinoma (OSCC) in 100x magnification.</a:t>
            </a:r>
          </a:p>
          <a:p>
            <a:pPr>
              <a:lnSpc>
                <a:spcPct val="170000"/>
              </a:lnSpc>
            </a:pPr>
            <a:r>
              <a:rPr lang="en-US" sz="2900" dirty="0" smtClean="0"/>
              <a:t>The second set consists of 201 images with the normal epithelium of the oral cavity and 495 histopathological images of OSCC in 400x magnification.</a:t>
            </a:r>
            <a:endParaRPr lang="en-US" sz="2900" dirty="0"/>
          </a:p>
          <a:p>
            <a:pPr marL="0" indent="0">
              <a:lnSpc>
                <a:spcPct val="170000"/>
              </a:lnSpc>
              <a:buNone/>
            </a:pPr>
            <a:r>
              <a:rPr lang="fr-FR" sz="3300" dirty="0" smtClean="0"/>
              <a:t>Image Dimension - 96 x 96 x 3 </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r="88512"/>
          <a:stretch/>
        </p:blipFill>
        <p:spPr>
          <a:xfrm>
            <a:off x="0" y="0"/>
            <a:ext cx="1176792" cy="6858000"/>
          </a:xfrm>
          <a:prstGeom prst="rect">
            <a:avLst/>
          </a:prstGeom>
        </p:spPr>
      </p:pic>
    </p:spTree>
    <p:extLst>
      <p:ext uri="{BB962C8B-B14F-4D97-AF65-F5344CB8AC3E}">
        <p14:creationId xmlns:p14="http://schemas.microsoft.com/office/powerpoint/2010/main" val="4039839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PROPOSED METHODOLOGY</a:t>
            </a:r>
            <a:endParaRPr lang="en-IN" b="1" dirty="0"/>
          </a:p>
        </p:txBody>
      </p:sp>
      <p:sp>
        <p:nvSpPr>
          <p:cNvPr id="3" name="Content Placeholder 2"/>
          <p:cNvSpPr>
            <a:spLocks noGrp="1"/>
          </p:cNvSpPr>
          <p:nvPr>
            <p:ph idx="1"/>
          </p:nvPr>
        </p:nvSpPr>
        <p:spPr>
          <a:xfrm>
            <a:off x="1635368" y="1825625"/>
            <a:ext cx="9718431" cy="4351338"/>
          </a:xfrm>
        </p:spPr>
        <p:txBody>
          <a:bodyPr>
            <a:normAutofit fontScale="92500"/>
          </a:bodyPr>
          <a:lstStyle/>
          <a:p>
            <a:pPr>
              <a:lnSpc>
                <a:spcPct val="200000"/>
              </a:lnSpc>
            </a:pPr>
            <a:r>
              <a:rPr lang="en-US" sz="2000" dirty="0" smtClean="0"/>
              <a:t>For training, we augment </a:t>
            </a:r>
            <a:r>
              <a:rPr lang="en-US" sz="2000" dirty="0" smtClean="0"/>
              <a:t>normal epithelium cell images as availability of different class images is imbalanced</a:t>
            </a:r>
          </a:p>
          <a:p>
            <a:pPr>
              <a:lnSpc>
                <a:spcPct val="200000"/>
              </a:lnSpc>
            </a:pPr>
            <a:r>
              <a:rPr lang="en-US" sz="2000" dirty="0" smtClean="0"/>
              <a:t>Approximately 10% of the data is used for cross validation and rest is used for training.</a:t>
            </a:r>
          </a:p>
          <a:p>
            <a:pPr>
              <a:lnSpc>
                <a:spcPct val="200000"/>
              </a:lnSpc>
            </a:pPr>
            <a:r>
              <a:rPr lang="en-US" sz="2000" dirty="0" smtClean="0"/>
              <a:t>We are using a series of CNN layers for modelling the data. It creates a better feature representation of the image for better accuracy.</a:t>
            </a:r>
          </a:p>
          <a:p>
            <a:pPr>
              <a:lnSpc>
                <a:spcPct val="200000"/>
              </a:lnSpc>
            </a:pPr>
            <a:r>
              <a:rPr lang="en-US" sz="2000" dirty="0" smtClean="0"/>
              <a:t>Also, we compared different CNN architectures and benchmarked the performance metrics.</a:t>
            </a:r>
          </a:p>
          <a:p>
            <a:pPr>
              <a:lnSpc>
                <a:spcPct val="200000"/>
              </a:lnSpc>
            </a:pPr>
            <a:endParaRPr lang="en-US" sz="2000" dirty="0" smtClean="0"/>
          </a:p>
          <a:p>
            <a:pPr>
              <a:lnSpc>
                <a:spcPct val="200000"/>
              </a:lnSpc>
            </a:pPr>
            <a:endParaRPr lang="en-US" sz="2000" dirty="0" smtClean="0"/>
          </a:p>
          <a:p>
            <a:pPr>
              <a:lnSpc>
                <a:spcPct val="200000"/>
              </a:lnSpc>
            </a:pPr>
            <a:endParaRPr lang="en-US" sz="2000" dirty="0" smtClean="0"/>
          </a:p>
          <a:p>
            <a:pPr>
              <a:lnSpc>
                <a:spcPct val="200000"/>
              </a:lnSpc>
            </a:pPr>
            <a:endParaRPr lang="en-IN" sz="20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88512"/>
          <a:stretch/>
        </p:blipFill>
        <p:spPr>
          <a:xfrm>
            <a:off x="0" y="0"/>
            <a:ext cx="1176792" cy="6858000"/>
          </a:xfrm>
          <a:prstGeom prst="rect">
            <a:avLst/>
          </a:prstGeom>
        </p:spPr>
      </p:pic>
    </p:spTree>
    <p:extLst>
      <p:ext uri="{BB962C8B-B14F-4D97-AF65-F5344CB8AC3E}">
        <p14:creationId xmlns:p14="http://schemas.microsoft.com/office/powerpoint/2010/main" val="1412031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61" y="365125"/>
            <a:ext cx="9990992" cy="1325563"/>
          </a:xfrm>
        </p:spPr>
        <p:txBody>
          <a:bodyPr/>
          <a:lstStyle/>
          <a:p>
            <a:pPr algn="ctr"/>
            <a:r>
              <a:rPr lang="en-US" b="1" dirty="0" smtClean="0"/>
              <a:t>WEB APP LOOKUP</a:t>
            </a:r>
            <a:endParaRPr lang="en-IN" b="1"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88512"/>
          <a:stretch/>
        </p:blipFill>
        <p:spPr>
          <a:xfrm>
            <a:off x="0" y="0"/>
            <a:ext cx="1176792" cy="6858000"/>
          </a:xfrm>
          <a:prstGeom prst="rect">
            <a:avLst/>
          </a:prstGeom>
        </p:spPr>
      </p:pic>
      <p:pic>
        <p:nvPicPr>
          <p:cNvPr id="5" name="Picture 4"/>
          <p:cNvPicPr>
            <a:picLocks noChangeAspect="1"/>
          </p:cNvPicPr>
          <p:nvPr/>
        </p:nvPicPr>
        <p:blipFill>
          <a:blip r:embed="rId3"/>
          <a:stretch>
            <a:fillRect/>
          </a:stretch>
        </p:blipFill>
        <p:spPr>
          <a:xfrm>
            <a:off x="2213887" y="1690688"/>
            <a:ext cx="9317137" cy="4743712"/>
          </a:xfrm>
          <a:prstGeom prst="rect">
            <a:avLst/>
          </a:prstGeom>
        </p:spPr>
      </p:pic>
    </p:spTree>
    <p:extLst>
      <p:ext uri="{BB962C8B-B14F-4D97-AF65-F5344CB8AC3E}">
        <p14:creationId xmlns:p14="http://schemas.microsoft.com/office/powerpoint/2010/main" val="3061029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09092" y="2681654"/>
            <a:ext cx="7051431" cy="1446550"/>
          </a:xfrm>
          <a:prstGeom prst="rect">
            <a:avLst/>
          </a:prstGeom>
          <a:noFill/>
        </p:spPr>
        <p:txBody>
          <a:bodyPr wrap="square" rtlCol="0">
            <a:spAutoFit/>
          </a:bodyPr>
          <a:lstStyle/>
          <a:p>
            <a:pPr algn="ctr"/>
            <a:r>
              <a:rPr lang="en-US" sz="8800" dirty="0" smtClean="0"/>
              <a:t>THANK YOU</a:t>
            </a:r>
            <a:endParaRPr lang="en-IN" sz="8800" dirty="0"/>
          </a:p>
        </p:txBody>
      </p:sp>
    </p:spTree>
    <p:extLst>
      <p:ext uri="{BB962C8B-B14F-4D97-AF65-F5344CB8AC3E}">
        <p14:creationId xmlns:p14="http://schemas.microsoft.com/office/powerpoint/2010/main" val="3751974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434</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SimSun</vt:lpstr>
      <vt:lpstr>Arial</vt:lpstr>
      <vt:lpstr>Calibri</vt:lpstr>
      <vt:lpstr>Calibri Light</vt:lpstr>
      <vt:lpstr>Office Theme</vt:lpstr>
      <vt:lpstr>HISTOPATHOLOGICAL IMAGE ANALYSIS FOR ORAL SQUAMOUS CELL CARCINOMA CLASSIFICATION</vt:lpstr>
      <vt:lpstr>ORAL SQUAMOUS CELL CARCINOMA</vt:lpstr>
      <vt:lpstr>PROBLEM STATEMENT</vt:lpstr>
      <vt:lpstr>OBJECTIVE OF STUDY</vt:lpstr>
      <vt:lpstr>DATASET DESCRIPTION</vt:lpstr>
      <vt:lpstr>PROPOSED METHODOLOGY</vt:lpstr>
      <vt:lpstr>WEB APP LOOKUP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kumar</dc:creator>
  <cp:lastModifiedBy>sathish kumar</cp:lastModifiedBy>
  <cp:revision>14</cp:revision>
  <dcterms:created xsi:type="dcterms:W3CDTF">2022-02-15T09:02:14Z</dcterms:created>
  <dcterms:modified xsi:type="dcterms:W3CDTF">2022-02-15T11:21:02Z</dcterms:modified>
</cp:coreProperties>
</file>