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7908-3CBA-47BF-B8EB-C875E99D88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8C335-4EE6-4976-8523-94EE8A453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9AA380-465A-413E-9BBA-7185CEC328EC}"/>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5" name="Footer Placeholder 4">
            <a:extLst>
              <a:ext uri="{FF2B5EF4-FFF2-40B4-BE49-F238E27FC236}">
                <a16:creationId xmlns:a16="http://schemas.microsoft.com/office/drawing/2014/main" id="{DA134EC0-CE6A-4E1F-B455-0F14F850C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456AC-99C9-4288-BEB6-1A6816A0B218}"/>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348354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AA95-A655-4872-838C-2F731786E6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F113EC-E613-4607-8722-62895C9CED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CAB58-8BDC-44DD-A1DC-FB1912CD2E5F}"/>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5" name="Footer Placeholder 4">
            <a:extLst>
              <a:ext uri="{FF2B5EF4-FFF2-40B4-BE49-F238E27FC236}">
                <a16:creationId xmlns:a16="http://schemas.microsoft.com/office/drawing/2014/main" id="{DD1974B9-2CD9-4EDB-BDB5-9569F4C05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A4342-D505-41C8-9C02-9E84C5C8CED4}"/>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20450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FD459-046A-4210-9FD1-A4DC65B8A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1D0545-DD55-440D-BF7A-DA36FEDEF4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5D27B-06CD-428D-98A4-C34E08F250DF}"/>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5" name="Footer Placeholder 4">
            <a:extLst>
              <a:ext uri="{FF2B5EF4-FFF2-40B4-BE49-F238E27FC236}">
                <a16:creationId xmlns:a16="http://schemas.microsoft.com/office/drawing/2014/main" id="{6218AF91-DBFA-4CC8-920B-D2923F2F7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66CAF-E3F8-40BC-AAD5-5C4B3BDB2F7D}"/>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415123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051E-083B-400A-AC33-3BCAA6DE0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B32CC-43B0-44D0-9E3D-91B073F3A7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43DB8-2B10-4908-A03C-658D70FF63DF}"/>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5" name="Footer Placeholder 4">
            <a:extLst>
              <a:ext uri="{FF2B5EF4-FFF2-40B4-BE49-F238E27FC236}">
                <a16:creationId xmlns:a16="http://schemas.microsoft.com/office/drawing/2014/main" id="{91B4F37A-B033-4EC3-B792-75500DAB4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7F309-3327-484A-9918-0C49F4C7A898}"/>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239889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0D84-6354-41BC-9CFD-36BC00B576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82DF2-C034-4E7A-8D11-06DDDFE71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9AE724-888E-4BF2-8889-67535DBEFCFC}"/>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5" name="Footer Placeholder 4">
            <a:extLst>
              <a:ext uri="{FF2B5EF4-FFF2-40B4-BE49-F238E27FC236}">
                <a16:creationId xmlns:a16="http://schemas.microsoft.com/office/drawing/2014/main" id="{0A1DBC03-073D-413F-ACDA-5038FC450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8B6B3-1AB9-4EF8-B09A-42BC4F73E309}"/>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4089827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E02A-8279-45B9-8E4C-C15F76153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41DC3C-F1D8-4CE8-A412-10E5111B8A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6F68C-CBE4-4640-A230-CA6D7796E7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7C2B5-10A3-4B7A-9274-C1724809A3C8}"/>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6" name="Footer Placeholder 5">
            <a:extLst>
              <a:ext uri="{FF2B5EF4-FFF2-40B4-BE49-F238E27FC236}">
                <a16:creationId xmlns:a16="http://schemas.microsoft.com/office/drawing/2014/main" id="{4A0C62FA-EEBF-4E3E-98DD-F4B3F6EB0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4DDC7-E9B3-4D9A-B68B-A6D8E2F87A24}"/>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34225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7A51-C499-4943-A5EA-AE152839D6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8D8EC5-C564-4B85-BEC6-615C8D95C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760982-0C1B-4BD9-8D0C-2E05AF5C3F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CB394-008C-49ED-8F9C-2D344828A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694361-5785-415B-A296-11483DDF57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08CD57-6BCB-4937-B29D-3AED78B5A223}"/>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8" name="Footer Placeholder 7">
            <a:extLst>
              <a:ext uri="{FF2B5EF4-FFF2-40B4-BE49-F238E27FC236}">
                <a16:creationId xmlns:a16="http://schemas.microsoft.com/office/drawing/2014/main" id="{9B9A8D89-9AFD-4D95-9655-85E017DC32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3C517E-324D-46ED-9E7B-4C71F212B67C}"/>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29860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455-5ACA-48C7-9AD5-C0F4B579D6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EC6CA-047A-49D6-B23C-67F3CE004E1B}"/>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4" name="Footer Placeholder 3">
            <a:extLst>
              <a:ext uri="{FF2B5EF4-FFF2-40B4-BE49-F238E27FC236}">
                <a16:creationId xmlns:a16="http://schemas.microsoft.com/office/drawing/2014/main" id="{50BF9CB1-8962-4FF2-9C91-C5BE0BF1D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A8DD7-F09E-43BB-B035-EFF79162067C}"/>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18125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6FD97-D3DE-46A3-AA8C-18F4A19AEF0C}"/>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3" name="Footer Placeholder 2">
            <a:extLst>
              <a:ext uri="{FF2B5EF4-FFF2-40B4-BE49-F238E27FC236}">
                <a16:creationId xmlns:a16="http://schemas.microsoft.com/office/drawing/2014/main" id="{DF80D66A-6544-48DB-8FB6-965C5A2EB8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522AE-341C-42B4-BC49-A6666D30824E}"/>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395243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6DCF-4EC5-45A7-A278-5889D2322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6C5AA-8625-423B-99A9-343769DC7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2173A-2BDC-4D0A-AC46-6A81593B8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0034A1-B30F-4739-B791-6F8C45B5C15B}"/>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6" name="Footer Placeholder 5">
            <a:extLst>
              <a:ext uri="{FF2B5EF4-FFF2-40B4-BE49-F238E27FC236}">
                <a16:creationId xmlns:a16="http://schemas.microsoft.com/office/drawing/2014/main" id="{1FC817FB-CEF4-497A-AFF9-7D3AB8060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1F117D-A3DD-490D-BDEF-E1601AA4BE26}"/>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39863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5006-349F-4FA2-A7F6-1A2F5BE80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F2237-69D5-4230-A036-E78B2D20B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28DFA0-2604-44CF-9BAE-A3E35C695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4119D-3F78-4A3A-AF78-EE83C8070670}"/>
              </a:ext>
            </a:extLst>
          </p:cNvPr>
          <p:cNvSpPr>
            <a:spLocks noGrp="1"/>
          </p:cNvSpPr>
          <p:nvPr>
            <p:ph type="dt" sz="half" idx="10"/>
          </p:nvPr>
        </p:nvSpPr>
        <p:spPr/>
        <p:txBody>
          <a:bodyPr/>
          <a:lstStyle/>
          <a:p>
            <a:fld id="{85FD261C-C0DB-4AF1-8F9C-8E265B82E91D}" type="datetimeFigureOut">
              <a:rPr lang="en-US" smtClean="0"/>
              <a:t>2/20/2022</a:t>
            </a:fld>
            <a:endParaRPr lang="en-US"/>
          </a:p>
        </p:txBody>
      </p:sp>
      <p:sp>
        <p:nvSpPr>
          <p:cNvPr id="6" name="Footer Placeholder 5">
            <a:extLst>
              <a:ext uri="{FF2B5EF4-FFF2-40B4-BE49-F238E27FC236}">
                <a16:creationId xmlns:a16="http://schemas.microsoft.com/office/drawing/2014/main" id="{9818DE7B-A097-43EF-8F04-E924CBAEF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E47BA-ED99-48C7-8017-838E48C7BEA1}"/>
              </a:ext>
            </a:extLst>
          </p:cNvPr>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85941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CC51F-515F-4D95-81DE-62673D6366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5AC661-9BB9-42FA-AC16-292CECE78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20F48-EBEF-4703-9FC3-43121F2A1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D261C-C0DB-4AF1-8F9C-8E265B82E91D}" type="datetimeFigureOut">
              <a:rPr lang="en-US" smtClean="0"/>
              <a:t>2/20/2022</a:t>
            </a:fld>
            <a:endParaRPr lang="en-US"/>
          </a:p>
        </p:txBody>
      </p:sp>
      <p:sp>
        <p:nvSpPr>
          <p:cNvPr id="5" name="Footer Placeholder 4">
            <a:extLst>
              <a:ext uri="{FF2B5EF4-FFF2-40B4-BE49-F238E27FC236}">
                <a16:creationId xmlns:a16="http://schemas.microsoft.com/office/drawing/2014/main" id="{1493E0A2-CD65-4BFF-A554-195832B75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3BDD8-5335-4A47-AC01-152D579FF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10185-036D-4AA9-BB15-D345A98B0E40}" type="slidenum">
              <a:rPr lang="en-US" smtClean="0"/>
              <a:t>‹#›</a:t>
            </a:fld>
            <a:endParaRPr lang="en-US"/>
          </a:p>
        </p:txBody>
      </p:sp>
    </p:spTree>
    <p:extLst>
      <p:ext uri="{BB962C8B-B14F-4D97-AF65-F5344CB8AC3E}">
        <p14:creationId xmlns:p14="http://schemas.microsoft.com/office/powerpoint/2010/main" val="335786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FB90-CBB0-424C-9C4D-8DA830272CC5}"/>
              </a:ext>
            </a:extLst>
          </p:cNvPr>
          <p:cNvSpPr txBox="1">
            <a:spLocks/>
          </p:cNvSpPr>
          <p:nvPr/>
        </p:nvSpPr>
        <p:spPr>
          <a:xfrm>
            <a:off x="1388511" y="710212"/>
            <a:ext cx="9144000" cy="1150246"/>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t>HISTOPATHOLOGICAL IMAGE ANALYSIS FOR ORAL SQUAMOUS CELL CARCINOMA CLASSIFICATION</a:t>
            </a:r>
          </a:p>
        </p:txBody>
      </p:sp>
      <p:sp>
        <p:nvSpPr>
          <p:cNvPr id="3" name="Subtitle 2">
            <a:extLst>
              <a:ext uri="{FF2B5EF4-FFF2-40B4-BE49-F238E27FC236}">
                <a16:creationId xmlns:a16="http://schemas.microsoft.com/office/drawing/2014/main" id="{9A432462-0C8C-4B52-BFB9-CB7F0B29047F}"/>
              </a:ext>
            </a:extLst>
          </p:cNvPr>
          <p:cNvSpPr txBox="1">
            <a:spLocks/>
          </p:cNvSpPr>
          <p:nvPr/>
        </p:nvSpPr>
        <p:spPr>
          <a:xfrm>
            <a:off x="2054336" y="2879654"/>
            <a:ext cx="9388979" cy="264225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t>TEAM </a:t>
            </a:r>
            <a:r>
              <a:rPr lang="en-IN" sz="2000" dirty="0" smtClean="0"/>
              <a:t>NAME				: Data Genie</a:t>
            </a:r>
            <a:endParaRPr lang="en-IN" sz="2000" dirty="0"/>
          </a:p>
          <a:p>
            <a:pPr marL="0" indent="0">
              <a:buNone/>
            </a:pPr>
            <a:r>
              <a:rPr lang="en-IN" sz="2000" dirty="0"/>
              <a:t>NAME OF THE </a:t>
            </a:r>
            <a:r>
              <a:rPr lang="en-IN" sz="2000" dirty="0" smtClean="0"/>
              <a:t>PRESENTER			: </a:t>
            </a:r>
            <a:r>
              <a:rPr lang="en-IN" sz="2000" dirty="0"/>
              <a:t>Sathishkumar M</a:t>
            </a:r>
            <a:endParaRPr lang="en-IN" sz="2000" dirty="0"/>
          </a:p>
          <a:p>
            <a:pPr marL="0" indent="0">
              <a:buNone/>
            </a:pPr>
            <a:r>
              <a:rPr lang="en-IN" sz="2000" dirty="0"/>
              <a:t>NAMES OF TEAM </a:t>
            </a:r>
            <a:r>
              <a:rPr lang="en-IN" sz="2000" dirty="0" smtClean="0"/>
              <a:t>MEMBERS		: Sathishkumar M</a:t>
            </a:r>
          </a:p>
          <a:p>
            <a:pPr marL="0" indent="0">
              <a:buNone/>
            </a:pPr>
            <a:r>
              <a:rPr lang="en-US" sz="2000" dirty="0" smtClean="0"/>
              <a:t>			</a:t>
            </a:r>
            <a:r>
              <a:rPr lang="en-US" sz="2000" dirty="0"/>
              <a:t>	</a:t>
            </a:r>
            <a:r>
              <a:rPr lang="en-US" sz="2000" dirty="0" smtClean="0"/>
              <a:t>	   Vishal L</a:t>
            </a:r>
          </a:p>
          <a:p>
            <a:pPr marL="0" indent="0">
              <a:buNone/>
            </a:pPr>
            <a:r>
              <a:rPr lang="en-US" sz="2000" dirty="0"/>
              <a:t>	</a:t>
            </a:r>
            <a:r>
              <a:rPr lang="en-US" sz="2000" dirty="0" smtClean="0"/>
              <a:t>				</a:t>
            </a:r>
            <a:r>
              <a:rPr lang="en-US" sz="2000" dirty="0"/>
              <a:t> </a:t>
            </a:r>
            <a:r>
              <a:rPr lang="en-US" sz="2000" dirty="0" smtClean="0"/>
              <a:t>  Prof. Jayanthi Ganapathy</a:t>
            </a:r>
            <a:endParaRPr lang="en-IN" sz="2000" dirty="0"/>
          </a:p>
        </p:txBody>
      </p:sp>
    </p:spTree>
    <p:extLst>
      <p:ext uri="{BB962C8B-B14F-4D97-AF65-F5344CB8AC3E}">
        <p14:creationId xmlns:p14="http://schemas.microsoft.com/office/powerpoint/2010/main" val="17618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C12326-52FD-409C-B60B-0BC0FDCBF9FF}"/>
              </a:ext>
            </a:extLst>
          </p:cNvPr>
          <p:cNvSpPr/>
          <p:nvPr/>
        </p:nvSpPr>
        <p:spPr>
          <a:xfrm>
            <a:off x="800421" y="599605"/>
            <a:ext cx="3988528" cy="584775"/>
          </a:xfrm>
          <a:prstGeom prst="rect">
            <a:avLst/>
          </a:prstGeom>
        </p:spPr>
        <p:txBody>
          <a:bodyPr wrap="none">
            <a:spAutoFit/>
          </a:bodyPr>
          <a:lstStyle/>
          <a:p>
            <a:pPr algn="ctr"/>
            <a:r>
              <a:rPr lang="en-IN" sz="3200" dirty="0"/>
              <a:t>PROBLEM STATEMENT</a:t>
            </a:r>
            <a:r>
              <a:rPr lang="en-IN" sz="3200" dirty="0" smtClean="0"/>
              <a:t>:</a:t>
            </a:r>
            <a:endParaRPr lang="en-US" sz="3200" dirty="0"/>
          </a:p>
        </p:txBody>
      </p:sp>
      <p:sp>
        <p:nvSpPr>
          <p:cNvPr id="5" name="Rectangle 4"/>
          <p:cNvSpPr/>
          <p:nvPr/>
        </p:nvSpPr>
        <p:spPr>
          <a:xfrm>
            <a:off x="800421" y="1383528"/>
            <a:ext cx="10099829" cy="4893647"/>
          </a:xfrm>
          <a:prstGeom prst="rect">
            <a:avLst/>
          </a:prstGeom>
        </p:spPr>
        <p:txBody>
          <a:bodyPr wrap="square">
            <a:spAutoFit/>
          </a:bodyPr>
          <a:lstStyle/>
          <a:p>
            <a:pPr marL="285750" indent="-285750">
              <a:buFont typeface="Arial" panose="020B0604020202020204" pitchFamily="34" charset="0"/>
              <a:buChar char="•"/>
            </a:pPr>
            <a:r>
              <a:rPr lang="en-US" sz="2400" dirty="0" smtClean="0"/>
              <a:t>Oral </a:t>
            </a:r>
            <a:r>
              <a:rPr lang="en-US" sz="2400" dirty="0"/>
              <a:t>cancer is one of the 10 most common cancers in the world. </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 </a:t>
            </a:r>
            <a:r>
              <a:rPr lang="en-US" sz="2400" dirty="0"/>
              <a:t>average age of most people diagnosed with these cancers is 63, but they can occur in young </a:t>
            </a:r>
            <a:r>
              <a:rPr lang="en-US" sz="2400" dirty="0" smtClean="0"/>
              <a:t>people with 20% probability (1 in 5).</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Timely </a:t>
            </a:r>
            <a:r>
              <a:rPr lang="en-US" sz="2400" dirty="0"/>
              <a:t>diagnosis and treatment is key to patient’s complete </a:t>
            </a:r>
            <a:r>
              <a:rPr lang="en-US" sz="2400" dirty="0" smtClean="0"/>
              <a:t>recovery.</a:t>
            </a:r>
          </a:p>
          <a:p>
            <a:endParaRPr lang="en-US" sz="2400" dirty="0" smtClean="0"/>
          </a:p>
          <a:p>
            <a:pPr marL="285750" indent="-285750">
              <a:buFont typeface="Arial" panose="020B0604020202020204" pitchFamily="34" charset="0"/>
              <a:buChar char="•"/>
            </a:pPr>
            <a:r>
              <a:rPr lang="en-US" sz="2400" dirty="0"/>
              <a:t>For detection of oral tumors, a histopathology test is essential. There are various shortcomings for this procedure as all cancer cells and tissues can also have multiple appearances, and many other objects in cells have the same hyperchromatic features, which make identification </a:t>
            </a:r>
            <a:r>
              <a:rPr lang="en-US" sz="2400" dirty="0" smtClean="0"/>
              <a:t>difficult by human.</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Need </a:t>
            </a:r>
            <a:r>
              <a:rPr lang="en-US" sz="2400" dirty="0"/>
              <a:t>of a system that is rapid, cost effective and accurate </a:t>
            </a:r>
            <a:endParaRPr lang="en-IN" sz="2400" dirty="0"/>
          </a:p>
        </p:txBody>
      </p:sp>
    </p:spTree>
    <p:extLst>
      <p:ext uri="{BB962C8B-B14F-4D97-AF65-F5344CB8AC3E}">
        <p14:creationId xmlns:p14="http://schemas.microsoft.com/office/powerpoint/2010/main" val="330069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E8AC4-0370-431B-BDD2-9D66B2B7384E}"/>
              </a:ext>
            </a:extLst>
          </p:cNvPr>
          <p:cNvSpPr txBox="1"/>
          <p:nvPr/>
        </p:nvSpPr>
        <p:spPr>
          <a:xfrm>
            <a:off x="914400" y="844062"/>
            <a:ext cx="2122248" cy="584775"/>
          </a:xfrm>
          <a:prstGeom prst="rect">
            <a:avLst/>
          </a:prstGeom>
          <a:noFill/>
        </p:spPr>
        <p:txBody>
          <a:bodyPr wrap="none" rtlCol="0">
            <a:spAutoFit/>
          </a:bodyPr>
          <a:lstStyle/>
          <a:p>
            <a:r>
              <a:rPr lang="en-IN" sz="3200" dirty="0" smtClean="0"/>
              <a:t>PRODUCT  </a:t>
            </a:r>
            <a:r>
              <a:rPr lang="en-IN" sz="3200" dirty="0" smtClean="0"/>
              <a:t>:</a:t>
            </a:r>
            <a:endParaRPr lang="en-US" sz="3200" dirty="0"/>
          </a:p>
        </p:txBody>
      </p:sp>
      <p:sp>
        <p:nvSpPr>
          <p:cNvPr id="3" name="Rectangle 2"/>
          <p:cNvSpPr/>
          <p:nvPr/>
        </p:nvSpPr>
        <p:spPr>
          <a:xfrm>
            <a:off x="914400" y="1719126"/>
            <a:ext cx="10253709" cy="4524315"/>
          </a:xfrm>
          <a:prstGeom prst="rect">
            <a:avLst/>
          </a:prstGeom>
        </p:spPr>
        <p:txBody>
          <a:bodyPr wrap="square">
            <a:spAutoFit/>
          </a:bodyPr>
          <a:lstStyle/>
          <a:p>
            <a:pPr marL="285750" indent="-285750">
              <a:buFont typeface="Arial" panose="020B0604020202020204" pitchFamily="34" charset="0"/>
              <a:buChar char="•"/>
            </a:pPr>
            <a:r>
              <a:rPr lang="en-US" sz="2400" dirty="0" smtClean="0"/>
              <a:t>Our approach to </a:t>
            </a:r>
            <a:r>
              <a:rPr lang="en-US" sz="2400" dirty="0"/>
              <a:t>address this problem </a:t>
            </a:r>
            <a:r>
              <a:rPr lang="en-US" sz="2400" dirty="0" smtClean="0"/>
              <a:t>is by </a:t>
            </a:r>
            <a:r>
              <a:rPr lang="en-US" sz="2400" dirty="0"/>
              <a:t>using </a:t>
            </a:r>
            <a:r>
              <a:rPr lang="en-US" sz="2400" dirty="0" smtClean="0"/>
              <a:t>deep learning algorithms as it tries </a:t>
            </a:r>
            <a:r>
              <a:rPr lang="en-US" sz="2400" dirty="0"/>
              <a:t>to learn high-level features from data in an incremental manner, which might not be visible to our naked eyes </a:t>
            </a:r>
            <a:r>
              <a:rPr lang="en-US" sz="2400" dirty="0" smtClean="0"/>
              <a:t>like in </a:t>
            </a:r>
            <a:r>
              <a:rPr lang="en-US" sz="2400" dirty="0"/>
              <a:t>poorly illuminated, overstained </a:t>
            </a:r>
            <a:r>
              <a:rPr lang="en-US" sz="2400" dirty="0" smtClean="0"/>
              <a:t>images.</a:t>
            </a:r>
          </a:p>
          <a:p>
            <a:endParaRPr lang="en-US" sz="2400" dirty="0" smtClean="0"/>
          </a:p>
          <a:p>
            <a:pPr marL="285750" indent="-285750">
              <a:buFont typeface="Arial" panose="020B0604020202020204" pitchFamily="34" charset="0"/>
              <a:buChar char="•"/>
            </a:pPr>
            <a:r>
              <a:rPr lang="en-US" sz="2400" dirty="0" smtClean="0"/>
              <a:t>We compared different pre - trained models and benchmarked them with appropriate metrics to select the optimal &amp; accurate one</a:t>
            </a: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The model is deployed in web using Streamlit API that takes oral squamous cell carcinoma image as input and our AI system outputs whether the squamous cell is affected or not</a:t>
            </a:r>
            <a:r>
              <a:rPr lang="en-US" sz="2400" dirty="0" smtClean="0"/>
              <a:t>.</a:t>
            </a:r>
            <a:endParaRPr lang="en-US" sz="2400" dirty="0" smtClean="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19968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663C8-4BCB-4C41-AD7B-576469470692}"/>
              </a:ext>
            </a:extLst>
          </p:cNvPr>
          <p:cNvSpPr txBox="1"/>
          <p:nvPr/>
        </p:nvSpPr>
        <p:spPr>
          <a:xfrm>
            <a:off x="520505" y="886265"/>
            <a:ext cx="8646278" cy="584775"/>
          </a:xfrm>
          <a:prstGeom prst="rect">
            <a:avLst/>
          </a:prstGeom>
          <a:noFill/>
        </p:spPr>
        <p:txBody>
          <a:bodyPr wrap="none" rtlCol="0">
            <a:spAutoFit/>
          </a:bodyPr>
          <a:lstStyle/>
          <a:p>
            <a:r>
              <a:rPr lang="en-IN" sz="3200" dirty="0"/>
              <a:t>BUSINESS MODEL – MARKET SIZE AND POTENTIAL:</a:t>
            </a:r>
            <a:endParaRPr lang="en-US" sz="3200" dirty="0"/>
          </a:p>
        </p:txBody>
      </p:sp>
      <p:sp>
        <p:nvSpPr>
          <p:cNvPr id="5" name="Rectangle 4"/>
          <p:cNvSpPr/>
          <p:nvPr/>
        </p:nvSpPr>
        <p:spPr>
          <a:xfrm>
            <a:off x="612560" y="1772392"/>
            <a:ext cx="10253709" cy="3785652"/>
          </a:xfrm>
          <a:prstGeom prst="rect">
            <a:avLst/>
          </a:prstGeom>
        </p:spPr>
        <p:txBody>
          <a:bodyPr wrap="square">
            <a:spAutoFit/>
          </a:bodyPr>
          <a:lstStyle/>
          <a:p>
            <a:pPr marL="285750" indent="-285750">
              <a:buFont typeface="Arial" panose="020B0604020202020204" pitchFamily="34" charset="0"/>
              <a:buChar char="•"/>
            </a:pPr>
            <a:r>
              <a:rPr lang="en-US" sz="2400" dirty="0" smtClean="0"/>
              <a:t>As we are progressing into digital life, many multispecialty hospitals with dental department will surely be interested in saving their time, cost and labor.</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As far now, our deep learning model is able to give </a:t>
            </a:r>
            <a:r>
              <a:rPr lang="en-US" sz="2400" b="1" dirty="0" smtClean="0"/>
              <a:t>94</a:t>
            </a:r>
            <a:r>
              <a:rPr lang="en-IN" sz="2400" b="1" dirty="0" smtClean="0"/>
              <a:t>.</a:t>
            </a:r>
            <a:r>
              <a:rPr lang="en-IN" sz="2400" b="1" dirty="0" smtClean="0"/>
              <a:t>85 % </a:t>
            </a:r>
            <a:r>
              <a:rPr lang="en-IN" sz="2400" dirty="0" smtClean="0"/>
              <a:t>accuracy, and less than 0.5%  of False Negatives on testing phase with a transfer learning approach built over a baseline pre - trained model.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The final app will be a user – friendly web interface in which a doctor would be able to analyze </a:t>
            </a:r>
            <a:r>
              <a:rPr lang="en-US" sz="2400" dirty="0" smtClean="0"/>
              <a:t>the oral squamous carcinoma</a:t>
            </a:r>
            <a:r>
              <a:rPr lang="en-IN" sz="2400" dirty="0" smtClean="0"/>
              <a:t> </a:t>
            </a:r>
            <a:r>
              <a:rPr lang="en-US" sz="2400" dirty="0" smtClean="0"/>
              <a:t>cell and statistical analytics for the inputs</a:t>
            </a:r>
            <a:endParaRPr lang="en-IN" sz="2400" dirty="0"/>
          </a:p>
        </p:txBody>
      </p:sp>
    </p:spTree>
    <p:extLst>
      <p:ext uri="{BB962C8B-B14F-4D97-AF65-F5344CB8AC3E}">
        <p14:creationId xmlns:p14="http://schemas.microsoft.com/office/powerpoint/2010/main" val="166095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F2FDA-FF3A-4961-87B9-0F643C7F934B}"/>
              </a:ext>
            </a:extLst>
          </p:cNvPr>
          <p:cNvSpPr txBox="1"/>
          <p:nvPr/>
        </p:nvSpPr>
        <p:spPr>
          <a:xfrm>
            <a:off x="844062" y="858129"/>
            <a:ext cx="6930295" cy="584775"/>
          </a:xfrm>
          <a:prstGeom prst="rect">
            <a:avLst/>
          </a:prstGeom>
          <a:noFill/>
        </p:spPr>
        <p:txBody>
          <a:bodyPr wrap="none" rtlCol="0">
            <a:spAutoFit/>
          </a:bodyPr>
          <a:lstStyle/>
          <a:p>
            <a:r>
              <a:rPr lang="en-IN" sz="3200" dirty="0"/>
              <a:t>BUSINESS MODEL – TARGET CUSTOMER:</a:t>
            </a:r>
            <a:endParaRPr lang="en-US" sz="3200" dirty="0"/>
          </a:p>
        </p:txBody>
      </p:sp>
      <p:sp>
        <p:nvSpPr>
          <p:cNvPr id="3" name="Rectangle 2"/>
          <p:cNvSpPr/>
          <p:nvPr/>
        </p:nvSpPr>
        <p:spPr>
          <a:xfrm>
            <a:off x="844062" y="1728005"/>
            <a:ext cx="10190883" cy="410881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smtClean="0"/>
              <a:t>Hospital </a:t>
            </a:r>
            <a:r>
              <a:rPr lang="en-US" sz="2400" dirty="0"/>
              <a:t>and </a:t>
            </a:r>
            <a:r>
              <a:rPr lang="en-US" sz="2400" dirty="0" smtClean="0"/>
              <a:t>clinics </a:t>
            </a:r>
            <a:r>
              <a:rPr lang="en-US" sz="2400" dirty="0"/>
              <a:t>are the social bodies </a:t>
            </a:r>
            <a:r>
              <a:rPr lang="en-US" sz="2400" dirty="0" smtClean="0"/>
              <a:t>can </a:t>
            </a:r>
            <a:r>
              <a:rPr lang="en-US" sz="2400" dirty="0"/>
              <a:t>make best use of the project results</a:t>
            </a:r>
            <a:r>
              <a:rPr lang="en-US" sz="2400" dirty="0" smtClean="0"/>
              <a:t>.</a:t>
            </a:r>
          </a:p>
          <a:p>
            <a:pPr marL="342900" indent="-342900">
              <a:lnSpc>
                <a:spcPct val="150000"/>
              </a:lnSpc>
              <a:buFont typeface="Arial" panose="020B0604020202020204" pitchFamily="34" charset="0"/>
              <a:buChar char="•"/>
            </a:pPr>
            <a:endParaRPr lang="en-US" sz="1400" dirty="0"/>
          </a:p>
          <a:p>
            <a:pPr marL="342900" indent="-342900">
              <a:lnSpc>
                <a:spcPct val="150000"/>
              </a:lnSpc>
              <a:buFont typeface="Arial" panose="020B0604020202020204" pitchFamily="34" charset="0"/>
              <a:buChar char="•"/>
            </a:pPr>
            <a:r>
              <a:rPr lang="en-US" sz="2400" dirty="0"/>
              <a:t>Time is a determining factor in the efficiency of a hospital: the more time the staff has to attend to patients, the more efficient it will be . </a:t>
            </a:r>
            <a:endParaRPr lang="en-US" sz="2400" dirty="0" smtClean="0"/>
          </a:p>
          <a:p>
            <a:pPr marL="342900" indent="-342900">
              <a:lnSpc>
                <a:spcPct val="150000"/>
              </a:lnSpc>
              <a:buFont typeface="Arial" panose="020B0604020202020204" pitchFamily="34" charset="0"/>
              <a:buChar char="•"/>
            </a:pPr>
            <a:endParaRPr lang="en-US" sz="1200" dirty="0"/>
          </a:p>
          <a:p>
            <a:pPr marL="342900" indent="-342900">
              <a:lnSpc>
                <a:spcPct val="150000"/>
              </a:lnSpc>
              <a:buFont typeface="Arial" panose="020B0604020202020204" pitchFamily="34" charset="0"/>
              <a:buChar char="•"/>
            </a:pPr>
            <a:r>
              <a:rPr lang="en-US" sz="2400" dirty="0"/>
              <a:t>So automating the detection of cancerous cells may attract the these social bodies towards this project.</a:t>
            </a:r>
            <a:endParaRPr lang="en-IN" sz="2400" dirty="0"/>
          </a:p>
        </p:txBody>
      </p:sp>
    </p:spTree>
    <p:extLst>
      <p:ext uri="{BB962C8B-B14F-4D97-AF65-F5344CB8AC3E}">
        <p14:creationId xmlns:p14="http://schemas.microsoft.com/office/powerpoint/2010/main" val="358635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FE350-872A-4520-9C79-692CC0AF06F0}"/>
              </a:ext>
            </a:extLst>
          </p:cNvPr>
          <p:cNvSpPr txBox="1"/>
          <p:nvPr/>
        </p:nvSpPr>
        <p:spPr>
          <a:xfrm>
            <a:off x="900332" y="970671"/>
            <a:ext cx="4826129" cy="584775"/>
          </a:xfrm>
          <a:prstGeom prst="rect">
            <a:avLst/>
          </a:prstGeom>
          <a:noFill/>
        </p:spPr>
        <p:txBody>
          <a:bodyPr wrap="none" rtlCol="0">
            <a:spAutoFit/>
          </a:bodyPr>
          <a:lstStyle/>
          <a:p>
            <a:r>
              <a:rPr lang="en-IN" sz="3200" dirty="0"/>
              <a:t>SOCIO-ECONOMIC IMPACT: </a:t>
            </a:r>
            <a:endParaRPr lang="en-US" sz="3200" dirty="0"/>
          </a:p>
        </p:txBody>
      </p:sp>
      <p:sp>
        <p:nvSpPr>
          <p:cNvPr id="3" name="Rectangle 2"/>
          <p:cNvSpPr/>
          <p:nvPr/>
        </p:nvSpPr>
        <p:spPr>
          <a:xfrm>
            <a:off x="900332" y="1937486"/>
            <a:ext cx="10454208" cy="3046988"/>
          </a:xfrm>
          <a:prstGeom prst="rect">
            <a:avLst/>
          </a:prstGeom>
        </p:spPr>
        <p:txBody>
          <a:bodyPr wrap="square">
            <a:spAutoFit/>
          </a:bodyPr>
          <a:lstStyle/>
          <a:p>
            <a:pPr marL="285750" indent="-285750">
              <a:buFont typeface="Arial" panose="020B0604020202020204" pitchFamily="34" charset="0"/>
              <a:buChar char="•"/>
            </a:pPr>
            <a:r>
              <a:rPr lang="en-IN" sz="2400" dirty="0"/>
              <a:t>The </a:t>
            </a:r>
            <a:r>
              <a:rPr lang="en-IN" sz="2400" dirty="0" smtClean="0"/>
              <a:t>deep learning model  is </a:t>
            </a:r>
            <a:r>
              <a:rPr lang="en-IN" sz="2400" dirty="0"/>
              <a:t>very efficient in terms of </a:t>
            </a:r>
            <a:r>
              <a:rPr lang="en-IN" sz="2400" dirty="0" smtClean="0"/>
              <a:t>time and cost.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With this </a:t>
            </a:r>
            <a:r>
              <a:rPr lang="en-IN" sz="2400" dirty="0" smtClean="0"/>
              <a:t>model </a:t>
            </a:r>
            <a:r>
              <a:rPr lang="en-IN" sz="2400" dirty="0"/>
              <a:t>the TAT(Turn Around </a:t>
            </a:r>
            <a:r>
              <a:rPr lang="en-IN" sz="2400" dirty="0" smtClean="0"/>
              <a:t>Time) </a:t>
            </a:r>
            <a:r>
              <a:rPr lang="en-IN" sz="2400" dirty="0"/>
              <a:t>of any lab results can be </a:t>
            </a:r>
            <a:r>
              <a:rPr lang="en-IN" sz="2400" dirty="0" smtClean="0"/>
              <a:t>reduced, Adding </a:t>
            </a:r>
            <a:r>
              <a:rPr lang="en-IN" sz="2400" dirty="0"/>
              <a:t>to that patient’s can be treated at the right time</a:t>
            </a:r>
            <a:r>
              <a:rPr lang="en-IN" sz="2400" dirty="0" smtClean="0"/>
              <a: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deep learning model is highly reliable because during the training  it has learned high level features from the data that might not be visible to our naked eyes .</a:t>
            </a:r>
          </a:p>
        </p:txBody>
      </p:sp>
    </p:spTree>
    <p:extLst>
      <p:ext uri="{BB962C8B-B14F-4D97-AF65-F5344CB8AC3E}">
        <p14:creationId xmlns:p14="http://schemas.microsoft.com/office/powerpoint/2010/main" val="137789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CF5EB-E7D5-43E8-8FDB-8250A658489D}"/>
              </a:ext>
            </a:extLst>
          </p:cNvPr>
          <p:cNvSpPr txBox="1"/>
          <p:nvPr/>
        </p:nvSpPr>
        <p:spPr>
          <a:xfrm>
            <a:off x="1069145" y="608870"/>
            <a:ext cx="9699469" cy="3170099"/>
          </a:xfrm>
          <a:prstGeom prst="rect">
            <a:avLst/>
          </a:prstGeom>
          <a:noFill/>
        </p:spPr>
        <p:txBody>
          <a:bodyPr wrap="square" rtlCol="0">
            <a:spAutoFit/>
          </a:bodyPr>
          <a:lstStyle/>
          <a:p>
            <a:r>
              <a:rPr lang="en-IN" sz="3200" dirty="0"/>
              <a:t>ESTIMATED COST OF PRODUCT</a:t>
            </a:r>
            <a:r>
              <a:rPr lang="en-IN" sz="3200" dirty="0" smtClean="0"/>
              <a:t>:</a:t>
            </a:r>
          </a:p>
          <a:p>
            <a:endParaRPr lang="en-US" dirty="0" smtClean="0"/>
          </a:p>
          <a:p>
            <a:r>
              <a:rPr lang="en-US" dirty="0" smtClean="0"/>
              <a:t>AWS EC2 Server (Model Training &amp; Deployment)  - </a:t>
            </a:r>
            <a:r>
              <a:rPr lang="en-IN" dirty="0" smtClean="0"/>
              <a:t>₹ 2,519.10/month</a:t>
            </a:r>
          </a:p>
          <a:p>
            <a:endParaRPr lang="en-US" dirty="0"/>
          </a:p>
          <a:p>
            <a:r>
              <a:rPr lang="en-US" dirty="0" smtClean="0"/>
              <a:t>Cell Image Annotation  Software		- </a:t>
            </a:r>
            <a:r>
              <a:rPr lang="en-IN" dirty="0"/>
              <a:t>₹ 1867.11 /</a:t>
            </a:r>
            <a:r>
              <a:rPr lang="en-IN" dirty="0" smtClean="0"/>
              <a:t>month</a:t>
            </a:r>
          </a:p>
          <a:p>
            <a:endParaRPr lang="en-US" dirty="0" smtClean="0"/>
          </a:p>
          <a:p>
            <a:r>
              <a:rPr lang="en-US" dirty="0" smtClean="0"/>
              <a:t>Total					- </a:t>
            </a:r>
            <a:r>
              <a:rPr lang="en-IN" dirty="0"/>
              <a:t>₹ </a:t>
            </a:r>
            <a:r>
              <a:rPr lang="en-IN" dirty="0" smtClean="0"/>
              <a:t>4386.21 /month</a:t>
            </a:r>
            <a:r>
              <a:rPr lang="en-US" dirty="0" smtClean="0"/>
              <a:t>	</a:t>
            </a:r>
            <a:r>
              <a:rPr lang="en-IN" sz="3200" dirty="0"/>
              <a:t/>
            </a:r>
            <a:br>
              <a:rPr lang="en-IN" sz="3200" dirty="0"/>
            </a:br>
            <a:endParaRPr lang="en-IN" sz="3200" dirty="0" smtClean="0"/>
          </a:p>
          <a:p>
            <a:r>
              <a:rPr lang="en-IN" sz="2800" dirty="0" smtClean="0"/>
              <a:t>TIME </a:t>
            </a:r>
            <a:r>
              <a:rPr lang="en-IN" sz="2800" dirty="0"/>
              <a:t>TO MARKET: </a:t>
            </a:r>
            <a:endParaRPr lang="en-US" sz="2800" dirty="0"/>
          </a:p>
        </p:txBody>
      </p:sp>
      <p:sp>
        <p:nvSpPr>
          <p:cNvPr id="3" name="Rectangle 2"/>
          <p:cNvSpPr/>
          <p:nvPr/>
        </p:nvSpPr>
        <p:spPr>
          <a:xfrm>
            <a:off x="1225118" y="3585228"/>
            <a:ext cx="9641148" cy="3000821"/>
          </a:xfrm>
          <a:prstGeom prst="rect">
            <a:avLst/>
          </a:prstGeom>
        </p:spPr>
        <p:txBody>
          <a:bodyPr wrap="square">
            <a:spAutoFit/>
          </a:bodyPr>
          <a:lstStyle/>
          <a:p>
            <a:pPr>
              <a:lnSpc>
                <a:spcPct val="150000"/>
              </a:lnSpc>
            </a:pPr>
            <a:r>
              <a:rPr lang="en-US" dirty="0"/>
              <a:t>To provide extensible detection of cancerous cells </a:t>
            </a:r>
            <a:r>
              <a:rPr lang="en-US" dirty="0" smtClean="0"/>
              <a:t>will </a:t>
            </a:r>
            <a:r>
              <a:rPr lang="en-US" dirty="0"/>
              <a:t>take </a:t>
            </a:r>
            <a:r>
              <a:rPr lang="en-US" dirty="0" smtClean="0"/>
              <a:t>3 </a:t>
            </a:r>
            <a:r>
              <a:rPr lang="en-US" dirty="0"/>
              <a:t>months </a:t>
            </a:r>
            <a:r>
              <a:rPr lang="en-US" dirty="0" smtClean="0"/>
              <a:t>from now as our workflow.</a:t>
            </a:r>
          </a:p>
          <a:p>
            <a:pPr>
              <a:lnSpc>
                <a:spcPct val="150000"/>
              </a:lnSpc>
            </a:pPr>
            <a:r>
              <a:rPr lang="en-US" dirty="0" smtClean="0"/>
              <a:t>We </a:t>
            </a:r>
            <a:r>
              <a:rPr lang="en-US" dirty="0"/>
              <a:t>have divided the workflow of project into three phases</a:t>
            </a:r>
          </a:p>
          <a:p>
            <a:pPr marL="285750" indent="-285750">
              <a:lnSpc>
                <a:spcPct val="150000"/>
              </a:lnSpc>
              <a:buFont typeface="Arial" panose="020B0604020202020204" pitchFamily="34" charset="0"/>
              <a:buChar char="•"/>
            </a:pPr>
            <a:r>
              <a:rPr lang="en-US" dirty="0" smtClean="0"/>
              <a:t>Phase </a:t>
            </a:r>
            <a:r>
              <a:rPr lang="en-US" dirty="0"/>
              <a:t>1:  Baseline model for classifying oral squamous carcinoma cell images </a:t>
            </a:r>
            <a:r>
              <a:rPr lang="en-US" dirty="0" smtClean="0"/>
              <a:t>.This phase is successfully </a:t>
            </a:r>
            <a:r>
              <a:rPr lang="en-US" dirty="0"/>
              <a:t>completed by developing a deep learning model for classification</a:t>
            </a:r>
            <a:r>
              <a:rPr lang="en-US" dirty="0" smtClean="0"/>
              <a:t>.</a:t>
            </a:r>
            <a:endParaRPr lang="en-US" dirty="0"/>
          </a:p>
          <a:p>
            <a:pPr marL="285750" indent="-285750">
              <a:lnSpc>
                <a:spcPct val="150000"/>
              </a:lnSpc>
              <a:buFont typeface="Arial" panose="020B0604020202020204" pitchFamily="34" charset="0"/>
              <a:buChar char="•"/>
            </a:pPr>
            <a:r>
              <a:rPr lang="en-US" dirty="0"/>
              <a:t> </a:t>
            </a:r>
            <a:r>
              <a:rPr lang="en-US" dirty="0" smtClean="0"/>
              <a:t>Phase </a:t>
            </a:r>
            <a:r>
              <a:rPr lang="en-US" dirty="0"/>
              <a:t>2 : </a:t>
            </a:r>
            <a:r>
              <a:rPr lang="en-US" dirty="0" smtClean="0"/>
              <a:t>Develop </a:t>
            </a:r>
            <a:r>
              <a:rPr lang="en-US" dirty="0"/>
              <a:t>an algorithm for identifying ROI to detect </a:t>
            </a:r>
            <a:r>
              <a:rPr lang="en-IN" dirty="0"/>
              <a:t>cancerous cells </a:t>
            </a:r>
            <a:r>
              <a:rPr lang="en-US" dirty="0"/>
              <a:t>which is responsible for the oral carcinoma to help doctors analyze </a:t>
            </a:r>
            <a:r>
              <a:rPr lang="en-US" dirty="0" smtClean="0"/>
              <a:t>better</a:t>
            </a:r>
            <a:endParaRPr lang="en-US" dirty="0"/>
          </a:p>
          <a:p>
            <a:pPr marL="285750" indent="-285750">
              <a:lnSpc>
                <a:spcPct val="150000"/>
              </a:lnSpc>
              <a:buFont typeface="Arial" panose="020B0604020202020204" pitchFamily="34" charset="0"/>
              <a:buChar char="•"/>
            </a:pPr>
            <a:r>
              <a:rPr lang="en-US" dirty="0"/>
              <a:t> P</a:t>
            </a:r>
            <a:r>
              <a:rPr lang="en-US" dirty="0" smtClean="0"/>
              <a:t>hase </a:t>
            </a:r>
            <a:r>
              <a:rPr lang="en-US" dirty="0"/>
              <a:t>3 : </a:t>
            </a:r>
            <a:r>
              <a:rPr lang="en-US" dirty="0" smtClean="0"/>
              <a:t>Testing them </a:t>
            </a:r>
            <a:r>
              <a:rPr lang="en-US" dirty="0"/>
              <a:t>with real time </a:t>
            </a:r>
            <a:r>
              <a:rPr lang="en-US" dirty="0" smtClean="0"/>
              <a:t>data from hospitals and deploying the app for production </a:t>
            </a:r>
            <a:endParaRPr lang="en-US" dirty="0"/>
          </a:p>
        </p:txBody>
      </p:sp>
      <p:cxnSp>
        <p:nvCxnSpPr>
          <p:cNvPr id="5" name="Straight Connector 4"/>
          <p:cNvCxnSpPr/>
          <p:nvPr/>
        </p:nvCxnSpPr>
        <p:spPr>
          <a:xfrm>
            <a:off x="1154097" y="2414724"/>
            <a:ext cx="6409678" cy="17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4097" y="2822421"/>
            <a:ext cx="6458504" cy="177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94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176B1-DBEB-4F49-9480-CE4BFD1372C4}"/>
              </a:ext>
            </a:extLst>
          </p:cNvPr>
          <p:cNvSpPr txBox="1"/>
          <p:nvPr/>
        </p:nvSpPr>
        <p:spPr>
          <a:xfrm>
            <a:off x="604911" y="928468"/>
            <a:ext cx="3658759" cy="584775"/>
          </a:xfrm>
          <a:prstGeom prst="rect">
            <a:avLst/>
          </a:prstGeom>
          <a:noFill/>
        </p:spPr>
        <p:txBody>
          <a:bodyPr wrap="none" rtlCol="0">
            <a:spAutoFit/>
          </a:bodyPr>
          <a:lstStyle/>
          <a:p>
            <a:r>
              <a:rPr lang="en-IN" sz="3200" dirty="0"/>
              <a:t>FUTURE DIRECTION: </a:t>
            </a:r>
            <a:endParaRPr lang="en-US" sz="3200" dirty="0"/>
          </a:p>
        </p:txBody>
      </p:sp>
      <p:sp>
        <p:nvSpPr>
          <p:cNvPr id="3" name="Rectangle 2"/>
          <p:cNvSpPr/>
          <p:nvPr/>
        </p:nvSpPr>
        <p:spPr>
          <a:xfrm>
            <a:off x="604910" y="1926857"/>
            <a:ext cx="10367889" cy="420435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Calibri (Body)"/>
              </a:rPr>
              <a:t>Currently the model is trained using </a:t>
            </a:r>
            <a:r>
              <a:rPr lang="en-US" dirty="0" smtClean="0">
                <a:latin typeface="Calibri (Body)"/>
              </a:rPr>
              <a:t>Mendley </a:t>
            </a:r>
            <a:r>
              <a:rPr lang="en-IN" dirty="0" smtClean="0">
                <a:solidFill>
                  <a:srgbClr val="212529"/>
                </a:solidFill>
                <a:latin typeface="Calibri (Body)"/>
              </a:rPr>
              <a:t>open source database</a:t>
            </a:r>
            <a:r>
              <a:rPr lang="en-IN" dirty="0">
                <a:solidFill>
                  <a:srgbClr val="212529"/>
                </a:solidFill>
                <a:latin typeface="Calibri (Body)"/>
              </a:rPr>
              <a:t>, which contains </a:t>
            </a:r>
            <a:r>
              <a:rPr lang="en-US" dirty="0">
                <a:solidFill>
                  <a:srgbClr val="212529"/>
                </a:solidFill>
                <a:latin typeface="Calibri (Body)"/>
              </a:rPr>
              <a:t>contains </a:t>
            </a:r>
            <a:r>
              <a:rPr lang="en-IN" dirty="0"/>
              <a:t>1224 images</a:t>
            </a:r>
            <a:r>
              <a:rPr lang="en-US" dirty="0" smtClean="0">
                <a:solidFill>
                  <a:srgbClr val="212529"/>
                </a:solidFill>
                <a:latin typeface="Calibri (Body)"/>
              </a:rPr>
              <a:t> of 230 patients </a:t>
            </a:r>
            <a:r>
              <a:rPr lang="en-IN" dirty="0" smtClean="0"/>
              <a:t>in 100x,400X magnification.</a:t>
            </a:r>
          </a:p>
          <a:p>
            <a:pPr marL="285750" indent="-285750" algn="just">
              <a:lnSpc>
                <a:spcPct val="150000"/>
              </a:lnSpc>
              <a:buFont typeface="Arial" panose="020B0604020202020204" pitchFamily="34" charset="0"/>
              <a:buChar char="•"/>
            </a:pPr>
            <a:endParaRPr lang="en-IN" dirty="0">
              <a:solidFill>
                <a:srgbClr val="212529"/>
              </a:solidFill>
              <a:latin typeface="Calibri (Body)"/>
            </a:endParaRPr>
          </a:p>
          <a:p>
            <a:pPr marL="285750" indent="-285750" algn="just">
              <a:lnSpc>
                <a:spcPct val="150000"/>
              </a:lnSpc>
              <a:buFont typeface="Arial" panose="020B0604020202020204" pitchFamily="34" charset="0"/>
              <a:buChar char="•"/>
            </a:pPr>
            <a:r>
              <a:rPr lang="en-US" dirty="0"/>
              <a:t>To make the model more reliable, the model will be further trained with real time </a:t>
            </a:r>
            <a:r>
              <a:rPr lang="en-US" dirty="0" smtClean="0"/>
              <a:t>oral squamous carcinoma </a:t>
            </a:r>
            <a:r>
              <a:rPr lang="en-US" dirty="0"/>
              <a:t>cell </a:t>
            </a:r>
            <a:r>
              <a:rPr lang="en-US" dirty="0" smtClean="0"/>
              <a:t>images and </a:t>
            </a:r>
            <a:r>
              <a:rPr lang="en-US" dirty="0"/>
              <a:t>further develop an </a:t>
            </a:r>
            <a:r>
              <a:rPr lang="en-US" dirty="0" smtClean="0"/>
              <a:t>algorithm for identifying ROI to detect </a:t>
            </a:r>
            <a:r>
              <a:rPr lang="en-IN" dirty="0" smtClean="0"/>
              <a:t>cancerous </a:t>
            </a:r>
            <a:r>
              <a:rPr lang="en-IN" dirty="0"/>
              <a:t>cells </a:t>
            </a:r>
            <a:r>
              <a:rPr lang="en-US" dirty="0" smtClean="0"/>
              <a:t>which is responsible for the oral carcinoma to help doctors analyze better.</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smtClean="0"/>
              <a:t>We plan to connect our AI Agent with microscope analyzing </a:t>
            </a:r>
            <a:r>
              <a:rPr lang="en-US" dirty="0"/>
              <a:t>oral squamous </a:t>
            </a:r>
            <a:r>
              <a:rPr lang="en-US" dirty="0" smtClean="0"/>
              <a:t>cell images and try altering different magnifications automatically for finding quality images to segment cancer class and classify them.</a:t>
            </a:r>
            <a:endParaRPr lang="en-IN" dirty="0"/>
          </a:p>
        </p:txBody>
      </p:sp>
    </p:spTree>
    <p:extLst>
      <p:ext uri="{BB962C8B-B14F-4D97-AF65-F5344CB8AC3E}">
        <p14:creationId xmlns:p14="http://schemas.microsoft.com/office/powerpoint/2010/main" val="283170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770</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(Body)</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T</dc:creator>
  <cp:lastModifiedBy>sathish kumar</cp:lastModifiedBy>
  <cp:revision>21</cp:revision>
  <dcterms:created xsi:type="dcterms:W3CDTF">2022-02-16T10:44:46Z</dcterms:created>
  <dcterms:modified xsi:type="dcterms:W3CDTF">2022-02-20T21:31:32Z</dcterms:modified>
</cp:coreProperties>
</file>