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5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27896-66C4-431A-BE85-22B6D2B5EFE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AEDD3-4537-4292-93C7-73074EF4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CEFD-29C6-4CD4-8220-EC8B6686E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C54B4-05AB-4E6E-B8F2-5CBCF70D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9260-959C-4548-BE71-BC9896EB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856C-BDF6-4F31-9051-21C8F0032ECD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7603-C356-4AC7-AD14-1BE7E647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4FD1D-A264-4D02-A485-ADFC6ED0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6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7FAB-5413-4984-8EEF-C1D5DAB2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28A9A-B05B-4607-902C-ED732F56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5812-161F-4AF2-8A26-73F7E58A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4F2-0F2F-4852-9E48-7950A193FF44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A849-DE61-425B-A2F4-D80D7459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03A7-3B64-401F-AE41-B9C090C1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7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79524-A079-4F4D-8B08-31F8FEA69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CFA48-4589-48FC-836C-194B0E763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EA7D-536C-44DF-BB41-A184EC78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AE8-14E6-44DF-BBD9-BA04FFEA8BAE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1E7A-1AD9-41BD-809E-5F242A73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0D1A-8F42-487D-95B3-31F9A6A1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1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7A3C-C090-4E63-8667-135CBCCF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8E0C-5320-4932-B524-DB1853E0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785D7-F136-47EA-8BB0-88BAE4C1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FEB6-4666-4359-8962-FC463717C95F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0D1DC-CCC1-4E1D-9FF6-50C2D3A0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16ABE-C6BE-48E0-B6C3-BDBC80E4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B122-82EE-4D28-AB42-B1946025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1EA3B-DFF6-4C03-B2D4-99901E42F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9128F-0B5F-4E14-85F3-2EC1AA2D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47F-CF72-40ED-9664-525F9F3BF4D8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5BA64-BE65-4AAF-9AB8-CE20EC3D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C4843-C781-47BA-AD7A-FE69C224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DF53-D22A-4CE6-961F-F2C58A0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763E-1DFC-4018-BB93-EEE1538A9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1A6D2-77C1-4C55-A8B7-FBC05E2FF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80AB2-7E86-45D7-ABC7-72EA6A46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F8CE-290B-40F9-A7DA-537E5A6E7D4C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A275-ABB1-49D6-A65F-9CD77A37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7E069-9622-4026-9FFA-81E27138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3162-FA2A-49B1-9F03-20E90D4B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4DA8-4039-438B-9285-646E1CE31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CD412-7039-42DA-908E-1AD78AC60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F097A-2A87-4DFD-B45D-7C8B51CC0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E421D-47CD-4336-B7EF-FEF28331E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27D2B-29F4-43CB-AA91-05C3152F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FD14-DE80-4D37-8022-0B72B409B564}" type="datetime1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E5A68-40C0-4659-B3CD-ACA011C2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3BA65-7799-4A9C-BA3B-9786C4D7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94FD-93DA-4A9A-A345-7776B895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5488C-8CC1-4B05-A6E8-127C6B09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F115-85F7-4427-B8AA-2FD20EB8AB8E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05D2F-0ACE-4C2F-9B47-6D19001F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C9FD6-A4DB-4DCD-9A21-6D62F11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9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566F3-74D1-4578-9DBA-81A51FBB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963E-751E-45D7-B038-E2A846C4B66F}" type="datetime1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05835-43AE-4B65-995D-508440C0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17B05-6C4A-4599-B344-F260EDA0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0281-52A4-4ECA-909E-CECC2F96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0512-2508-4925-B985-01C4C39A3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C9F6E-4E07-4309-8A37-E2B06A5E6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68654-CFE4-45A7-A1A1-471FADFB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25E1-EECA-46EA-A906-F172F83EBAA3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25CB1-842A-41CC-AFAB-45FE99F0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A0127-32A8-4C80-A708-ADF4AE2D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A773-156A-48EA-BBF5-670780FF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214FC-0824-4CAB-B9B3-71A5FDF77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5269F-2312-46CA-932A-5F4489DA5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7FBE-2C72-41F7-BE40-2C049AD8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E78F-FF33-4620-AED8-D1FC4897305E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8B84A-0BBC-4B7F-A247-2024F432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D2416-83BC-4A97-9EE2-67E053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39102-FEFC-49D4-A300-BFC098E6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8A1D2-0630-4E7A-A5E1-5BCFB2405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EDFA8-5977-41D0-8EF6-7349447CC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AF89-A58E-4483-91C9-FF92529F82D2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86D85-6AF4-4628-9F19-4469B3C49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7CE8-AB4A-442F-B307-4A5004F6D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DB4D-CD18-4B15-A320-0AF2102C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33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37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FB9C7-7E51-495F-96F6-94FD2F4B8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900" kern="1200">
                <a:latin typeface="+mj-lt"/>
                <a:ea typeface="+mj-ea"/>
                <a:cs typeface="+mj-cs"/>
              </a:rPr>
              <a:t>SimReg: Regression as a Simple Yet Effective Tool for Self-supervised Knowledge Distillation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8CB56-5C3C-4272-88C4-A093DE7A7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/>
              <a:t>Navaneet K L</a:t>
            </a:r>
            <a:r>
              <a:rPr lang="en-US" sz="1300" baseline="30000"/>
              <a:t>1</a:t>
            </a:r>
            <a:r>
              <a:rPr lang="en-US" sz="1300"/>
              <a:t>, Soroush Koohpayegani</a:t>
            </a:r>
            <a:r>
              <a:rPr lang="en-US" sz="1300" baseline="30000"/>
              <a:t>1</a:t>
            </a:r>
            <a:r>
              <a:rPr lang="en-US" sz="1300"/>
              <a:t>, Ajinkya Tejankar</a:t>
            </a:r>
            <a:r>
              <a:rPr lang="en-US" sz="1300" baseline="30000"/>
              <a:t>1</a:t>
            </a:r>
            <a:r>
              <a:rPr lang="en-US" sz="1300"/>
              <a:t>, Hamed Pirsiavash</a:t>
            </a:r>
            <a:r>
              <a:rPr lang="en-US" sz="1300" baseline="30000"/>
              <a:t>1,2</a:t>
            </a:r>
          </a:p>
          <a:p>
            <a:r>
              <a:rPr lang="en-US" sz="1300" baseline="30000"/>
              <a:t>1 </a:t>
            </a:r>
            <a:r>
              <a:rPr lang="en-US" sz="1300"/>
              <a:t>University of Maryland, Baltimore County</a:t>
            </a:r>
          </a:p>
          <a:p>
            <a:r>
              <a:rPr lang="en-US" sz="1300" baseline="30000"/>
              <a:t>2 </a:t>
            </a:r>
            <a:r>
              <a:rPr lang="en-US" sz="1300"/>
              <a:t>University of California, Davis</a:t>
            </a:r>
            <a:endParaRPr lang="en-US" sz="1300" baseline="30000"/>
          </a:p>
        </p:txBody>
      </p:sp>
      <p:cxnSp>
        <p:nvCxnSpPr>
          <p:cNvPr id="87" name="Straight Connector 39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92728-115B-4EAB-B703-B4F7136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E75DB4D-CD18-4B15-A320-0AF2102C6EF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026" name="Picture 2" descr="UMBC Primary Logo">
            <a:extLst>
              <a:ext uri="{FF2B5EF4-FFF2-40B4-BE49-F238E27FC236}">
                <a16:creationId xmlns:a16="http://schemas.microsoft.com/office/drawing/2014/main" id="{1B4F53DF-D1EE-473D-8D3A-43A5F81A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54" y="5328996"/>
            <a:ext cx="2022582" cy="4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C Davis Wordmark">
            <a:extLst>
              <a:ext uri="{FF2B5EF4-FFF2-40B4-BE49-F238E27FC236}">
                <a16:creationId xmlns:a16="http://schemas.microsoft.com/office/drawing/2014/main" id="{300FCB8C-099C-48E1-BE59-781A003D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20" y="5366804"/>
            <a:ext cx="22669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3775-39AD-44B3-A22C-1C212D81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SSL Distillation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B0C6-CB02-4F62-892C-C6475540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MLP Architecture – 4 layers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4 x (Linear, Batch-norm,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 err="1"/>
              <a:t>SimReg</a:t>
            </a:r>
            <a:r>
              <a:rPr lang="en-US" dirty="0"/>
              <a:t> is better than state-of-the-art (CompRess-2q) on Nearest </a:t>
            </a:r>
            <a:r>
              <a:rPr lang="en-US" dirty="0" err="1"/>
              <a:t>Neighbour</a:t>
            </a:r>
            <a:r>
              <a:rPr lang="en-US" dirty="0"/>
              <a:t> (NN) and Linear evaluation for ImageNet classification</a:t>
            </a:r>
          </a:p>
          <a:p>
            <a:r>
              <a:rPr lang="en-US" dirty="0"/>
              <a:t>MLP also improves </a:t>
            </a:r>
            <a:r>
              <a:rPr lang="en-US" dirty="0" err="1"/>
              <a:t>CompRess</a:t>
            </a:r>
            <a:r>
              <a:rPr lang="en-US" dirty="0"/>
              <a:t> (CompRess-1/2q-4L-MLP)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161EB-87EB-4CC7-901D-71FE7C9E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893A14C-0C45-4E26-81DC-171ADC7E3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6"/>
          <a:stretch/>
        </p:blipFill>
        <p:spPr>
          <a:xfrm>
            <a:off x="1364611" y="3831216"/>
            <a:ext cx="4924336" cy="2345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A1329B-9A76-47F9-A70F-C747BA01F9EB}"/>
              </a:ext>
            </a:extLst>
          </p:cNvPr>
          <p:cNvSpPr txBox="1"/>
          <p:nvPr/>
        </p:nvSpPr>
        <p:spPr>
          <a:xfrm>
            <a:off x="2706847" y="6176963"/>
            <a:ext cx="67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SSL distillation methods on ImageNet Classification Task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8835893-BB76-48C9-A62E-5307138789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2"/>
          <a:stretch/>
        </p:blipFill>
        <p:spPr>
          <a:xfrm>
            <a:off x="6356059" y="4250655"/>
            <a:ext cx="506485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3775-39AD-44B3-A22C-1C212D81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SimReg</a:t>
            </a:r>
            <a:r>
              <a:rPr lang="en-US" dirty="0"/>
              <a:t>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B0C6-CB02-4F62-892C-C6475540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trained models are made publicly available at: https://github.com/UCDvision/simreg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161EB-87EB-4CC7-901D-71FE7C9E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2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0545-7143-4499-BBB2-3C268D3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Self-supervised Knowledge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5FD6-8358-4046-AFFB-C654325B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access to labels during teacher / student training</a:t>
            </a:r>
          </a:p>
          <a:p>
            <a:r>
              <a:rPr lang="en-US" dirty="0"/>
              <a:t>Distilling from large to small net is better than training small net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0F6CE7-94C1-4602-921A-4E7E1972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8" y="2704465"/>
            <a:ext cx="11274804" cy="3172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94880F-408B-441A-B60A-F2931E8EA1AA}"/>
              </a:ext>
            </a:extLst>
          </p:cNvPr>
          <p:cNvSpPr txBox="1"/>
          <p:nvPr/>
        </p:nvSpPr>
        <p:spPr>
          <a:xfrm>
            <a:off x="1174459" y="5866570"/>
            <a:ext cx="45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Low-Capacity Network using SSL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FCEBF-CFA4-47A9-8ADA-A31A439B5B81}"/>
              </a:ext>
            </a:extLst>
          </p:cNvPr>
          <p:cNvSpPr txBox="1"/>
          <p:nvPr/>
        </p:nvSpPr>
        <p:spPr>
          <a:xfrm>
            <a:off x="6091107" y="5866570"/>
            <a:ext cx="580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and distill from a high-capacity net to a low-capacity net in an unsupervised fashion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0BB16D0-BF51-4E8D-9D85-A6F71AE1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B199-BF40-4088-A7FE-C68279DB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Network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31DC-2966-443E-848F-31A4D826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teacher network using a self-supervised learning (SSL)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C439-D609-4467-B599-2DB11FBF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820ABA7-E721-4FF9-A3A2-6940FD2A9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52" y="2310401"/>
            <a:ext cx="8662696" cy="404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B199-BF40-4088-A7FE-C68279DB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Distillation – Existing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31DC-2966-443E-848F-31A4D826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CompRess</a:t>
            </a:r>
            <a:r>
              <a:rPr lang="en-US" baseline="30000" dirty="0"/>
              <a:t>[1] </a:t>
            </a:r>
            <a:r>
              <a:rPr lang="en-US" dirty="0"/>
              <a:t>– Match similarity distribution of teacher and student over an anchor set</a:t>
            </a:r>
          </a:p>
          <a:p>
            <a:r>
              <a:rPr lang="en-US" dirty="0"/>
              <a:t>No direct matching to teacher representation space</a:t>
            </a:r>
          </a:p>
          <a:p>
            <a:r>
              <a:rPr lang="en-US" dirty="0"/>
              <a:t>Anchor set – large memory requirement, especially for multi-teacher distillation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C439-D609-4467-B599-2DB11FBF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16C763A-6BB7-4326-8003-4AFADBAF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57" y="3794998"/>
            <a:ext cx="4555221" cy="2076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094FBC-DF0B-4DC4-A157-5D14CE8E8AD9}"/>
              </a:ext>
            </a:extLst>
          </p:cNvPr>
          <p:cNvSpPr txBox="1"/>
          <p:nvPr/>
        </p:nvSpPr>
        <p:spPr>
          <a:xfrm>
            <a:off x="3154260" y="5810304"/>
            <a:ext cx="623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CompRess</a:t>
            </a:r>
            <a:r>
              <a:rPr lang="en-US" dirty="0"/>
              <a:t> Architecture</a:t>
            </a:r>
            <a:r>
              <a:rPr lang="en-US" baseline="30000" dirty="0"/>
              <a:t>[1]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10ADD-7DD0-455B-B311-BC5F0EE22F8D}"/>
              </a:ext>
            </a:extLst>
          </p:cNvPr>
          <p:cNvSpPr txBox="1"/>
          <p:nvPr/>
        </p:nvSpPr>
        <p:spPr>
          <a:xfrm>
            <a:off x="167780" y="6333688"/>
            <a:ext cx="10368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Abbasi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Koohpayegani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Tejankar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&amp;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Pirsiavash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CompRess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Self-Supervised Learning by Compressing Representations. 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NeurIPS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0912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B199-BF40-4088-A7FE-C68279DB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Distillation –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31DC-2966-443E-848F-31A4D826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match teacher and student representations</a:t>
            </a:r>
          </a:p>
          <a:p>
            <a:r>
              <a:rPr lang="en-US" dirty="0"/>
              <a:t>Lower performance compared to </a:t>
            </a:r>
            <a:r>
              <a:rPr lang="en-US" dirty="0" err="1"/>
              <a:t>CompRess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C439-D609-4467-B599-2DB11FBF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663C4-32D3-49E4-BF80-78281D84AA21}"/>
              </a:ext>
            </a:extLst>
          </p:cNvPr>
          <p:cNvSpPr txBox="1"/>
          <p:nvPr/>
        </p:nvSpPr>
        <p:spPr>
          <a:xfrm>
            <a:off x="3078760" y="5704513"/>
            <a:ext cx="489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Distillation through regression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4B08FFB-8498-4DDD-A95A-F043946E6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82" y="2989583"/>
            <a:ext cx="38957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5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B199-BF40-4088-A7FE-C68279DB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Additional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31DC-2966-443E-848F-31A4D826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student network capacity </a:t>
            </a:r>
            <a:r>
              <a:rPr lang="en-US" dirty="0">
                <a:sym typeface="Wingdings" panose="05000000000000000000" pitchFamily="2" charset="2"/>
              </a:rPr>
              <a:t> improve performance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C439-D609-4467-B599-2DB11FBF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663C4-32D3-49E4-BF80-78281D84AA21}"/>
              </a:ext>
            </a:extLst>
          </p:cNvPr>
          <p:cNvSpPr txBox="1"/>
          <p:nvPr/>
        </p:nvSpPr>
        <p:spPr>
          <a:xfrm>
            <a:off x="838200" y="5597406"/>
            <a:ext cx="489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Distillation through regression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72C7F0B-2359-4686-AC89-9847866D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87" y="2615406"/>
            <a:ext cx="5362575" cy="2771775"/>
          </a:xfrm>
          <a:prstGeom prst="rect">
            <a:avLst/>
          </a:prstGeom>
        </p:spPr>
      </p:pic>
      <p:pic>
        <p:nvPicPr>
          <p:cNvPr id="2050" name="Picture 2" descr="DUH !! - Lolcats - lol | cat memes | funny cats | funny cat pictures with  words on them | funny pictures | lol cat memes | lol cats">
            <a:extLst>
              <a:ext uri="{FF2B5EF4-FFF2-40B4-BE49-F238E27FC236}">
                <a16:creationId xmlns:a16="http://schemas.microsoft.com/office/drawing/2014/main" id="{7DE99EC0-EBD6-4EF2-9E0A-228CF2FB7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359410"/>
            <a:ext cx="1625782" cy="125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fair contract rules as good as worthless | MyBusiness">
            <a:extLst>
              <a:ext uri="{FF2B5EF4-FFF2-40B4-BE49-F238E27FC236}">
                <a16:creationId xmlns:a16="http://schemas.microsoft.com/office/drawing/2014/main" id="{0846782D-CC0A-4D6C-8276-DD1E14A7E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84" y="342900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81BF8D-9568-4269-AE6E-4E03394DFB93}"/>
              </a:ext>
            </a:extLst>
          </p:cNvPr>
          <p:cNvSpPr/>
          <p:nvPr/>
        </p:nvSpPr>
        <p:spPr>
          <a:xfrm>
            <a:off x="5848591" y="5135037"/>
            <a:ext cx="4010635" cy="7454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Change in Student architecture, extra MLP!</a:t>
            </a:r>
          </a:p>
        </p:txBody>
      </p:sp>
    </p:spTree>
    <p:extLst>
      <p:ext uri="{BB962C8B-B14F-4D97-AF65-F5344CB8AC3E}">
        <p14:creationId xmlns:p14="http://schemas.microsoft.com/office/powerpoint/2010/main" val="82448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B199-BF40-4088-A7FE-C68279DB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Additional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31DC-2966-443E-848F-31A4D826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6722" cy="4351338"/>
          </a:xfrm>
        </p:spPr>
        <p:txBody>
          <a:bodyPr/>
          <a:lstStyle/>
          <a:p>
            <a:r>
              <a:rPr lang="en-US" dirty="0"/>
              <a:t>Interestingly…</a:t>
            </a:r>
          </a:p>
          <a:p>
            <a:r>
              <a:rPr lang="en-US" dirty="0"/>
              <a:t>Performance of pre-MLP features f</a:t>
            </a:r>
            <a:r>
              <a:rPr lang="en-US" baseline="-25000" dirty="0"/>
              <a:t>s </a:t>
            </a:r>
            <a:r>
              <a:rPr lang="en-US" dirty="0"/>
              <a:t>similar to that of final features f’</a:t>
            </a:r>
            <a:r>
              <a:rPr lang="en-US" baseline="-25000" dirty="0"/>
              <a:t>s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C439-D609-4467-B599-2DB11FBF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663C4-32D3-49E4-BF80-78281D84AA21}"/>
              </a:ext>
            </a:extLst>
          </p:cNvPr>
          <p:cNvSpPr txBox="1"/>
          <p:nvPr/>
        </p:nvSpPr>
        <p:spPr>
          <a:xfrm>
            <a:off x="3646415" y="6203136"/>
            <a:ext cx="489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Distillation through regression</a:t>
            </a:r>
          </a:p>
        </p:txBody>
      </p:sp>
      <p:pic>
        <p:nvPicPr>
          <p:cNvPr id="6" name="Picture 5" descr="Diagram, timeline&#10;&#10;Description automatically generated">
            <a:extLst>
              <a:ext uri="{FF2B5EF4-FFF2-40B4-BE49-F238E27FC236}">
                <a16:creationId xmlns:a16="http://schemas.microsoft.com/office/drawing/2014/main" id="{6E17F490-953D-4ADA-8E1F-F79DB10F6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56" y="2901950"/>
            <a:ext cx="51244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4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B199-BF40-4088-A7FE-C68279DB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SimReg</a:t>
            </a:r>
            <a:r>
              <a:rPr lang="en-US" dirty="0"/>
              <a:t>: Distillation through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31DC-2966-443E-848F-31A4D826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6722" cy="4351338"/>
          </a:xfrm>
        </p:spPr>
        <p:txBody>
          <a:bodyPr/>
          <a:lstStyle/>
          <a:p>
            <a:r>
              <a:rPr lang="en-US" dirty="0"/>
              <a:t>Performance of pre-MLP features f</a:t>
            </a:r>
            <a:r>
              <a:rPr lang="en-US" baseline="-25000" dirty="0"/>
              <a:t>s </a:t>
            </a:r>
            <a:r>
              <a:rPr lang="en-US" dirty="0"/>
              <a:t>similar to that of final features f’</a:t>
            </a:r>
            <a:r>
              <a:rPr lang="en-US" baseline="-25000" dirty="0"/>
              <a:t>s</a:t>
            </a:r>
            <a:r>
              <a:rPr lang="en-US" dirty="0"/>
              <a:t>!</a:t>
            </a:r>
          </a:p>
          <a:p>
            <a:r>
              <a:rPr lang="en-US" dirty="0"/>
              <a:t>Use features f’</a:t>
            </a:r>
            <a:r>
              <a:rPr lang="en-US" baseline="-25000" dirty="0"/>
              <a:t>s</a:t>
            </a:r>
            <a:r>
              <a:rPr lang="en-US" dirty="0"/>
              <a:t> for distillation, f</a:t>
            </a:r>
            <a:r>
              <a:rPr lang="en-US" baseline="-25000" dirty="0"/>
              <a:t>s </a:t>
            </a:r>
            <a:r>
              <a:rPr lang="en-US" dirty="0"/>
              <a:t>for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C439-D609-4467-B599-2DB11FBF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663C4-32D3-49E4-BF80-78281D84AA21}"/>
              </a:ext>
            </a:extLst>
          </p:cNvPr>
          <p:cNvSpPr txBox="1"/>
          <p:nvPr/>
        </p:nvSpPr>
        <p:spPr>
          <a:xfrm>
            <a:off x="3287785" y="6081991"/>
            <a:ext cx="557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and test stage architectures for </a:t>
            </a:r>
            <a:r>
              <a:rPr lang="en-US" dirty="0" err="1"/>
              <a:t>SimReg</a:t>
            </a:r>
            <a:r>
              <a:rPr lang="en-US" dirty="0"/>
              <a:t> distillation</a:t>
            </a:r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0364E936-1C44-4B10-A5CD-08433ECDD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95" y="2997539"/>
            <a:ext cx="7524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6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3775-39AD-44B3-A22C-1C212D81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Pre- and Post-MLP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B0C6-CB02-4F62-892C-C6475540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MLP Architecture – 4 layers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4 x (Linear, Batch-norm,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Train a single model, eval using different layer outputs</a:t>
            </a:r>
          </a:p>
          <a:p>
            <a:r>
              <a:rPr lang="en-US" dirty="0"/>
              <a:t>Performance of backbone (BB) ≈ final features (BB + 4L-MLP)</a:t>
            </a:r>
          </a:p>
          <a:p>
            <a:r>
              <a:rPr lang="en-US" dirty="0"/>
              <a:t>Best performance at intermediate layer (BB + 2L-MLP)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161EB-87EB-4CC7-901D-71FE7C9E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DB4D-CD18-4B15-A320-0AF2102C6EF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405182F-DA41-4644-8415-17D7B7791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96"/>
          <a:stretch/>
        </p:blipFill>
        <p:spPr>
          <a:xfrm>
            <a:off x="1837189" y="3891242"/>
            <a:ext cx="7835317" cy="14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0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409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SimReg: Regression as a Simple Yet Effective Tool for Self-supervised Knowledge Distillation</vt:lpstr>
      <vt:lpstr>Self-supervised Knowledge Distillation</vt:lpstr>
      <vt:lpstr>Teacher Network Training</vt:lpstr>
      <vt:lpstr>SSL Distillation – Existing Approach</vt:lpstr>
      <vt:lpstr>SSL Distillation – Regression</vt:lpstr>
      <vt:lpstr>Regression with Additional MLP</vt:lpstr>
      <vt:lpstr>Regression with Additional MLP</vt:lpstr>
      <vt:lpstr>SimReg: Distillation through Regression</vt:lpstr>
      <vt:lpstr>Performance of Pre- and Post-MLP Features</vt:lpstr>
      <vt:lpstr>Comparison with SSL Distillation Methods</vt:lpstr>
      <vt:lpstr>SimReg Reproducibility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SimReg: Regression as a Simple Yet Effective Tool for Self-supervised Knowledge Distillation</dc:title>
  <dc:creator>Navaneet Kadur Lakshminarasimha Murthy</dc:creator>
  <cp:lastModifiedBy>Navaneet Kadur Lakshminarasimha Murthy</cp:lastModifiedBy>
  <cp:revision>27</cp:revision>
  <dcterms:created xsi:type="dcterms:W3CDTF">2021-11-02T14:52:20Z</dcterms:created>
  <dcterms:modified xsi:type="dcterms:W3CDTF">2021-11-02T23:47:04Z</dcterms:modified>
</cp:coreProperties>
</file>