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64" r:id="rId4"/>
    <p:sldId id="276" r:id="rId5"/>
    <p:sldId id="296" r:id="rId6"/>
    <p:sldId id="297" r:id="rId7"/>
    <p:sldId id="299" r:id="rId8"/>
    <p:sldId id="300" r:id="rId9"/>
    <p:sldId id="291" r:id="rId10"/>
    <p:sldId id="292" r:id="rId11"/>
    <p:sldId id="268" r:id="rId12"/>
    <p:sldId id="294" r:id="rId13"/>
    <p:sldId id="295" r:id="rId14"/>
    <p:sldId id="298" r:id="rId15"/>
    <p:sldId id="257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Fira Sans Extra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154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93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5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598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35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69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2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28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29" y="1248994"/>
            <a:ext cx="6828571" cy="270476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225100" y="2885275"/>
            <a:ext cx="1631373" cy="1400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8536" y="1788629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 </a:t>
            </a:r>
            <a:r>
              <a:rPr lang="tr-TR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Credit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Risk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Özellik Mühendisliği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1101437"/>
            <a:ext cx="5088521" cy="3711286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760269" y="1174173"/>
            <a:ext cx="9247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955964" y="1316182"/>
            <a:ext cx="9247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297873" y="1430482"/>
            <a:ext cx="9247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190500" y="1593273"/>
            <a:ext cx="9247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652895" y="1853045"/>
            <a:ext cx="9247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190500" y="2143991"/>
            <a:ext cx="9247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167;p35"/>
          <p:cNvSpPr txBox="1"/>
          <p:nvPr/>
        </p:nvSpPr>
        <p:spPr>
          <a:xfrm>
            <a:off x="6567489" y="2189924"/>
            <a:ext cx="2119311" cy="2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Değişken Önem Analizi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1168;p35"/>
          <p:cNvSpPr txBox="1"/>
          <p:nvPr/>
        </p:nvSpPr>
        <p:spPr>
          <a:xfrm>
            <a:off x="5496791" y="2438640"/>
            <a:ext cx="3190009" cy="8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için en önemli değişkenler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2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Ürettiğimiz değişkenlerin önem derecesini yanda görebilirsiniz.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018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Model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290726" y="1916047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Model Kurma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473250" y="3347111"/>
            <a:ext cx="1671417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Başlangıç Model Başarısı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397050" y="3746662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0.50</a:t>
            </a:r>
            <a:endParaRPr sz="20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Başlangıç Model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782406" y="1918049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1;p21"/>
          <p:cNvGrpSpPr/>
          <p:nvPr/>
        </p:nvGrpSpPr>
        <p:grpSpPr>
          <a:xfrm>
            <a:off x="2198929" y="2343455"/>
            <a:ext cx="365753" cy="365753"/>
            <a:chOff x="1492675" y="4992125"/>
            <a:chExt cx="481825" cy="481825"/>
          </a:xfrm>
        </p:grpSpPr>
        <p:sp>
          <p:nvSpPr>
            <p:cNvPr id="47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584;p27"/>
          <p:cNvSpPr txBox="1"/>
          <p:nvPr/>
        </p:nvSpPr>
        <p:spPr>
          <a:xfrm>
            <a:off x="2562417" y="3358001"/>
            <a:ext cx="1959033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CV Skoru (5 Katlı)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" name="Google Shape;402;p22"/>
          <p:cNvGrpSpPr/>
          <p:nvPr/>
        </p:nvGrpSpPr>
        <p:grpSpPr>
          <a:xfrm>
            <a:off x="6701172" y="2370128"/>
            <a:ext cx="370645" cy="368042"/>
            <a:chOff x="-63250675" y="3744075"/>
            <a:chExt cx="320350" cy="318100"/>
          </a:xfrm>
          <a:solidFill>
            <a:schemeClr val="bg1"/>
          </a:solidFill>
        </p:grpSpPr>
        <p:sp>
          <p:nvSpPr>
            <p:cNvPr id="54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84;p27"/>
          <p:cNvSpPr txBox="1"/>
          <p:nvPr/>
        </p:nvSpPr>
        <p:spPr>
          <a:xfrm>
            <a:off x="4901400" y="3363195"/>
            <a:ext cx="1671417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Model Başarısı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584;p27"/>
          <p:cNvSpPr txBox="1"/>
          <p:nvPr/>
        </p:nvSpPr>
        <p:spPr>
          <a:xfrm>
            <a:off x="6805242" y="3345109"/>
            <a:ext cx="1959033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CV Skoru (5 Katlı)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585;p27"/>
          <p:cNvSpPr txBox="1"/>
          <p:nvPr/>
        </p:nvSpPr>
        <p:spPr>
          <a:xfrm>
            <a:off x="4783917" y="3819449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0.69</a:t>
            </a:r>
            <a:endParaRPr sz="20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85;p27"/>
          <p:cNvSpPr txBox="1"/>
          <p:nvPr/>
        </p:nvSpPr>
        <p:spPr>
          <a:xfrm>
            <a:off x="2698387" y="364075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b="1" i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0.90</a:t>
            </a:r>
            <a:endParaRPr sz="24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85;p27"/>
          <p:cNvSpPr txBox="1"/>
          <p:nvPr/>
        </p:nvSpPr>
        <p:spPr>
          <a:xfrm>
            <a:off x="6958474" y="3765647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0.76</a:t>
            </a:r>
            <a:endParaRPr sz="20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" name="Resim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>
            <a:off x="473250" y="1543775"/>
            <a:ext cx="821355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Model Kurma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3057241" y="123138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3478441" y="136263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Başlangıç Model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1;p21"/>
          <p:cNvGrpSpPr/>
          <p:nvPr/>
        </p:nvGrpSpPr>
        <p:grpSpPr>
          <a:xfrm>
            <a:off x="2198929" y="2343455"/>
            <a:ext cx="365753" cy="365753"/>
            <a:chOff x="1492675" y="4992125"/>
            <a:chExt cx="481825" cy="481825"/>
          </a:xfrm>
        </p:grpSpPr>
        <p:sp>
          <p:nvSpPr>
            <p:cNvPr id="47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95" y="1821783"/>
            <a:ext cx="6050296" cy="29164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411191" y="3719945"/>
            <a:ext cx="100791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>
            <a:off x="473250" y="1543775"/>
            <a:ext cx="821355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rgbClr val="84CC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Model Kurma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3057241" y="123138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3478441" y="136263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Model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1;p21"/>
          <p:cNvGrpSpPr/>
          <p:nvPr/>
        </p:nvGrpSpPr>
        <p:grpSpPr>
          <a:xfrm>
            <a:off x="2198929" y="2343455"/>
            <a:ext cx="365753" cy="365753"/>
            <a:chOff x="1492675" y="4992125"/>
            <a:chExt cx="481825" cy="481825"/>
          </a:xfrm>
        </p:grpSpPr>
        <p:sp>
          <p:nvSpPr>
            <p:cNvPr id="47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8" y="1830112"/>
            <a:ext cx="6175442" cy="269624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693594" y="3002973"/>
            <a:ext cx="100791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>
            <a:off x="473250" y="1543775"/>
            <a:ext cx="821355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rgbClr val="84CC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Model Kurma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3057241" y="123138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3478441" y="136263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Yarışma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1;p21"/>
          <p:cNvGrpSpPr/>
          <p:nvPr/>
        </p:nvGrpSpPr>
        <p:grpSpPr>
          <a:xfrm>
            <a:off x="2198929" y="2343455"/>
            <a:ext cx="365753" cy="365753"/>
            <a:chOff x="1492675" y="4992125"/>
            <a:chExt cx="481825" cy="481825"/>
          </a:xfrm>
        </p:grpSpPr>
        <p:sp>
          <p:nvSpPr>
            <p:cNvPr id="47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2" y="1892457"/>
            <a:ext cx="6600515" cy="260546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64339" y="2389982"/>
            <a:ext cx="1007918" cy="2178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TAKIM ÜYELERİ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05735" y="3659980"/>
            <a:ext cx="1529344" cy="23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Selin Şansal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05;p16"/>
          <p:cNvSpPr txBox="1"/>
          <p:nvPr/>
        </p:nvSpPr>
        <p:spPr>
          <a:xfrm>
            <a:off x="2459248" y="3660929"/>
            <a:ext cx="1592657" cy="2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Nejat Mert </a:t>
            </a:r>
            <a:r>
              <a:rPr lang="tr-TR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Zileli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05;p16"/>
          <p:cNvSpPr txBox="1"/>
          <p:nvPr/>
        </p:nvSpPr>
        <p:spPr>
          <a:xfrm>
            <a:off x="4786894" y="3655950"/>
            <a:ext cx="1505291" cy="23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Çağatay </a:t>
            </a:r>
            <a:r>
              <a:rPr lang="tr-TR" sz="1800" b="1" dirty="0" err="1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Kılınç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05;p16"/>
          <p:cNvSpPr txBox="1"/>
          <p:nvPr/>
        </p:nvSpPr>
        <p:spPr>
          <a:xfrm>
            <a:off x="7074633" y="3651299"/>
            <a:ext cx="2069367" cy="2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Mustafa Berat </a:t>
            </a:r>
            <a:r>
              <a:rPr lang="tr-TR" sz="1800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Örs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9" y="1569529"/>
            <a:ext cx="1877236" cy="198573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Metin kutusu 6"/>
          <p:cNvSpPr txBox="1"/>
          <p:nvPr/>
        </p:nvSpPr>
        <p:spPr>
          <a:xfrm>
            <a:off x="324906" y="4419465"/>
            <a:ext cx="881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Vahit Keskin Hocamıza, </a:t>
            </a:r>
            <a:r>
              <a:rPr lang="tr-T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mentorumuz</a:t>
            </a:r>
            <a:r>
              <a:rPr lang="tr-T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Simge Hoca’ya ve değerli </a:t>
            </a:r>
            <a:r>
              <a:rPr lang="tr-T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mentor</a:t>
            </a:r>
            <a:r>
              <a:rPr lang="tr-T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yardımcısı arkadaşlarımıza katkıları için çok teşekkür ederiz.</a:t>
            </a:r>
            <a:endParaRPr lang="tr-T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63" y="1569529"/>
            <a:ext cx="1947343" cy="19842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8" y="1414493"/>
            <a:ext cx="1564697" cy="22005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Metin kutusu 10"/>
          <p:cNvSpPr txBox="1"/>
          <p:nvPr/>
        </p:nvSpPr>
        <p:spPr>
          <a:xfrm>
            <a:off x="1549169" y="610637"/>
            <a:ext cx="212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Vahit Hoca’nın </a:t>
            </a:r>
            <a:r>
              <a:rPr lang="tr-TR" sz="12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fışkiyesi</a:t>
            </a:r>
            <a:endParaRPr lang="tr-TR" sz="1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93" y="1385495"/>
            <a:ext cx="1693892" cy="2258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Dirsek Bağlayıcısı 9"/>
          <p:cNvCxnSpPr/>
          <p:nvPr/>
        </p:nvCxnSpPr>
        <p:spPr>
          <a:xfrm rot="16200000" flipV="1">
            <a:off x="2475306" y="899542"/>
            <a:ext cx="688567" cy="6647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Sunum Akışı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4411434" y="3945195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 Seti Hikayesi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024327" y="1882950"/>
            <a:ext cx="2411698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Veriyi Anlama ve Veri Ön İşleme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Özellik Mühendisliği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Kurma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296891" y="3610663"/>
            <a:ext cx="2139134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tr-T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Parametre Optimizasyonu</a:t>
            </a:r>
          </a:p>
        </p:txBody>
      </p:sp>
      <p:sp>
        <p:nvSpPr>
          <p:cNvPr id="891" name="Google Shape;891;p31"/>
          <p:cNvSpPr txBox="1"/>
          <p:nvPr/>
        </p:nvSpPr>
        <p:spPr>
          <a:xfrm>
            <a:off x="6296891" y="4192063"/>
            <a:ext cx="2139134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tr-T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Çıktıların Yorumlanması</a:t>
            </a:r>
          </a:p>
        </p:txBody>
      </p:sp>
      <p:sp>
        <p:nvSpPr>
          <p:cNvPr id="892" name="Google Shape;892;p31"/>
          <p:cNvSpPr txBox="1"/>
          <p:nvPr/>
        </p:nvSpPr>
        <p:spPr>
          <a:xfrm>
            <a:off x="651214" y="275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9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Home </a:t>
            </a:r>
            <a:r>
              <a:rPr lang="tr-TR" sz="1900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Credit</a:t>
            </a:r>
            <a:r>
              <a:rPr lang="tr-TR" sz="19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tr-TR" sz="1900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Default</a:t>
            </a:r>
            <a:r>
              <a:rPr lang="tr-TR" sz="19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Risk</a:t>
            </a:r>
            <a:endParaRPr sz="19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438;p23"/>
          <p:cNvGrpSpPr/>
          <p:nvPr/>
        </p:nvGrpSpPr>
        <p:grpSpPr>
          <a:xfrm>
            <a:off x="5552440" y="2486001"/>
            <a:ext cx="457195" cy="457205"/>
            <a:chOff x="1412450" y="1954475"/>
            <a:chExt cx="297750" cy="296175"/>
          </a:xfrm>
        </p:grpSpPr>
        <p:sp>
          <p:nvSpPr>
            <p:cNvPr id="74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39;p16"/>
          <p:cNvGrpSpPr/>
          <p:nvPr/>
        </p:nvGrpSpPr>
        <p:grpSpPr>
          <a:xfrm>
            <a:off x="5574013" y="1955742"/>
            <a:ext cx="368186" cy="366364"/>
            <a:chOff x="-62151950" y="4111775"/>
            <a:chExt cx="318225" cy="316650"/>
          </a:xfrm>
        </p:grpSpPr>
        <p:sp>
          <p:nvSpPr>
            <p:cNvPr id="77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33;p16"/>
          <p:cNvGrpSpPr/>
          <p:nvPr/>
        </p:nvGrpSpPr>
        <p:grpSpPr>
          <a:xfrm>
            <a:off x="5596018" y="1410487"/>
            <a:ext cx="351786" cy="326274"/>
            <a:chOff x="-62511900" y="4129100"/>
            <a:chExt cx="304050" cy="282000"/>
          </a:xfrm>
        </p:grpSpPr>
        <p:sp>
          <p:nvSpPr>
            <p:cNvPr id="82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Resim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smtClean="0">
                <a:solidFill>
                  <a:schemeClr val="dk1"/>
                </a:solidFill>
              </a:rPr>
              <a:t>Veri Seti Hikayesi</a:t>
            </a:r>
            <a:endParaRPr dirty="0"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 txBox="1"/>
          <p:nvPr/>
        </p:nvSpPr>
        <p:spPr>
          <a:xfrm>
            <a:off x="1151081" y="3534212"/>
            <a:ext cx="2213002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</a:t>
            </a:r>
            <a:r>
              <a:rPr lang="tr-TR" sz="1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şirketi müşterilerine güvenli bir borçlanma deneyimi sağlayan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 finansal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şirkettir.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526521" y="3575193"/>
            <a:ext cx="2111027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Müşterilerin birçok finansal verisinin tutulduğu veri setleri bulunmaktadır.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647269" y="3534212"/>
            <a:ext cx="2657126" cy="143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tr-T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Amacımız bir başvuru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sahibinin geçmiş  finansal verilerine dayanarak </a:t>
            </a:r>
            <a:r>
              <a:rPr lang="tr-T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krediyi geri ödeyip ödeyemeyeceğini tahmin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etmektir.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1" name="Google Shape;441;p23"/>
          <p:cNvGrpSpPr/>
          <p:nvPr/>
        </p:nvGrpSpPr>
        <p:grpSpPr>
          <a:xfrm>
            <a:off x="5597055" y="901320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74;p21"/>
          <p:cNvGrpSpPr/>
          <p:nvPr/>
        </p:nvGrpSpPr>
        <p:grpSpPr>
          <a:xfrm>
            <a:off x="6666320" y="2332651"/>
            <a:ext cx="365760" cy="414536"/>
            <a:chOff x="3300325" y="249875"/>
            <a:chExt cx="433725" cy="480900"/>
          </a:xfrm>
        </p:grpSpPr>
        <p:sp>
          <p:nvSpPr>
            <p:cNvPr id="24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133;p16"/>
          <p:cNvGrpSpPr/>
          <p:nvPr/>
        </p:nvGrpSpPr>
        <p:grpSpPr>
          <a:xfrm>
            <a:off x="4396105" y="2428999"/>
            <a:ext cx="351786" cy="326274"/>
            <a:chOff x="-62511900" y="4129100"/>
            <a:chExt cx="304050" cy="282000"/>
          </a:xfrm>
        </p:grpSpPr>
        <p:sp>
          <p:nvSpPr>
            <p:cNvPr id="31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80;p17"/>
          <p:cNvGrpSpPr/>
          <p:nvPr/>
        </p:nvGrpSpPr>
        <p:grpSpPr>
          <a:xfrm>
            <a:off x="2087955" y="2402123"/>
            <a:ext cx="339253" cy="339253"/>
            <a:chOff x="1492675" y="2620775"/>
            <a:chExt cx="481825" cy="481825"/>
          </a:xfrm>
        </p:grpSpPr>
        <p:sp>
          <p:nvSpPr>
            <p:cNvPr id="37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Veriyi Anlama ve Veri Ön İşleme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65" name="Google Shape;1165;p35"/>
          <p:cNvSpPr txBox="1"/>
          <p:nvPr/>
        </p:nvSpPr>
        <p:spPr>
          <a:xfrm>
            <a:off x="5668991" y="2175002"/>
            <a:ext cx="2680420" cy="24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Dengesiz Veri Seti Problemi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915729" y="239666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Undersampling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151418" y="1214638"/>
            <a:ext cx="2119311" cy="2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Veri Seti Büyüklüğü</a:t>
            </a:r>
            <a:endParaRPr sz="16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915729" y="1525217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Başlangıç Değişken Sayısı: 126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Değişken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Sayısı: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456</a:t>
            </a:r>
            <a:endParaRPr lang="tr-TR" sz="12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/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Satır </a:t>
            </a:r>
            <a:r>
              <a:rPr lang="tr-T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Sayısı: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356.244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5915729" y="2955034"/>
            <a:ext cx="2355000" cy="2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Sınıfların Anlamları</a:t>
            </a:r>
            <a:endParaRPr sz="16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4218709" y="3091642"/>
            <a:ext cx="4052020" cy="108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tr-T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Ödeme zorluğu çeken müşteriler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tr-T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kredinin ilk Y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taksitinden </a:t>
            </a:r>
            <a:r>
              <a:rPr lang="tr-T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az birinde X günden fazla gecikmiş ödemesi olmuştur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r"/>
            <a:r>
              <a:rPr 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0–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Diğer tüm durumlar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5345" r="5799" b="2135"/>
          <a:stretch/>
        </p:blipFill>
        <p:spPr>
          <a:xfrm>
            <a:off x="598048" y="900424"/>
            <a:ext cx="3148446" cy="2015836"/>
          </a:xfrm>
          <a:prstGeom prst="rect">
            <a:avLst/>
          </a:prstGeom>
        </p:spPr>
      </p:pic>
      <p:sp>
        <p:nvSpPr>
          <p:cNvPr id="35" name="Google Shape;1169;p35"/>
          <p:cNvSpPr txBox="1"/>
          <p:nvPr/>
        </p:nvSpPr>
        <p:spPr>
          <a:xfrm>
            <a:off x="5915729" y="4067765"/>
            <a:ext cx="2355000" cy="2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Veri Ön İşleme</a:t>
            </a:r>
            <a:endParaRPr sz="1600" dirty="0">
              <a:solidFill>
                <a:schemeClr val="accent6">
                  <a:lumMod val="60000"/>
                  <a:lumOff val="4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" name="Google Shape;1170;p35"/>
          <p:cNvSpPr txBox="1"/>
          <p:nvPr/>
        </p:nvSpPr>
        <p:spPr>
          <a:xfrm>
            <a:off x="5165565" y="4277616"/>
            <a:ext cx="3189574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Karar ağacı modellerinde aykırı ve eksik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değerler </a:t>
            </a: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bir problem oluşturmamaktadır.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t="4658" r="4255"/>
          <a:stretch/>
        </p:blipFill>
        <p:spPr>
          <a:xfrm>
            <a:off x="1169549" y="2889478"/>
            <a:ext cx="2576945" cy="2254022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dirty="0">
                <a:solidFill>
                  <a:schemeClr val="dk1"/>
                </a:solidFill>
              </a:rPr>
              <a:t>Kıyamadım Serisinden..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5" y="1190150"/>
            <a:ext cx="6425045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8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Kıyamadım Serisinden..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46" y="1183401"/>
            <a:ext cx="6889092" cy="35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Kıyamadım Serisinden..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0" y="1190150"/>
            <a:ext cx="7352171" cy="34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Kıyamadım Serisinden..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2" y="1103185"/>
            <a:ext cx="6089074" cy="38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dk1"/>
                </a:solidFill>
              </a:rPr>
              <a:t>Veriyi Anlama ve Veri Ön İşleme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0572" y="2439305"/>
            <a:ext cx="2119311" cy="2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Değişken Önem Analizi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6099463" y="2563663"/>
            <a:ext cx="268042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Başlangıç model için en önemli değişkenler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168;p35"/>
          <p:cNvSpPr txBox="1"/>
          <p:nvPr/>
        </p:nvSpPr>
        <p:spPr>
          <a:xfrm>
            <a:off x="6424883" y="3468899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11" y="114300"/>
            <a:ext cx="779859" cy="38992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b="51782"/>
          <a:stretch/>
        </p:blipFill>
        <p:spPr>
          <a:xfrm>
            <a:off x="0" y="1190150"/>
            <a:ext cx="6022342" cy="32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258</Words>
  <Application>Microsoft Office PowerPoint</Application>
  <PresentationFormat>Ekran Gösterisi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Fira Sans Extra Condensed Medium</vt:lpstr>
      <vt:lpstr>Arial</vt:lpstr>
      <vt:lpstr>Bookman Old Style</vt:lpstr>
      <vt:lpstr>Roboto</vt:lpstr>
      <vt:lpstr>Fira Sans Extra Condensed SemiBold</vt:lpstr>
      <vt:lpstr>Fira Sans Extra Condensed</vt:lpstr>
      <vt:lpstr>Big Data Infographics by Slidesgo</vt:lpstr>
      <vt:lpstr>Home Credit Default Risk</vt:lpstr>
      <vt:lpstr>Sunum Akışı</vt:lpstr>
      <vt:lpstr>Veri Seti Hikayesi</vt:lpstr>
      <vt:lpstr>Veriyi Anlama ve Veri Ön İşleme</vt:lpstr>
      <vt:lpstr>Kıyamadım Serisinden..</vt:lpstr>
      <vt:lpstr>Kıyamadım Serisinden..</vt:lpstr>
      <vt:lpstr>Kıyamadım Serisinden..</vt:lpstr>
      <vt:lpstr>Kıyamadım Serisinden..</vt:lpstr>
      <vt:lpstr>Veriyi Anlama ve Veri Ön İşleme</vt:lpstr>
      <vt:lpstr>Özellik Mühendisliği</vt:lpstr>
      <vt:lpstr>Model Kurma</vt:lpstr>
      <vt:lpstr>Model Kurma</vt:lpstr>
      <vt:lpstr>Model Kurma</vt:lpstr>
      <vt:lpstr>Model Kurma</vt:lpstr>
      <vt:lpstr>TAKIM ÜYELERİ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Defaut Risk</dc:title>
  <cp:lastModifiedBy>Asus</cp:lastModifiedBy>
  <cp:revision>35</cp:revision>
  <dcterms:modified xsi:type="dcterms:W3CDTF">2022-09-22T20:04:55Z</dcterms:modified>
</cp:coreProperties>
</file>