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64" r:id="rId11"/>
    <p:sldId id="272" r:id="rId12"/>
    <p:sldId id="265" r:id="rId13"/>
    <p:sldId id="266" r:id="rId14"/>
    <p:sldId id="270" r:id="rId15"/>
    <p:sldId id="273" r:id="rId16"/>
    <p:sldId id="274" r:id="rId17"/>
    <p:sldId id="268" r:id="rId18"/>
    <p:sldId id="275" r:id="rId19"/>
    <p:sldId id="276" r:id="rId20"/>
    <p:sldId id="278" r:id="rId21"/>
    <p:sldId id="277" r:id="rId22"/>
    <p:sldId id="26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010" autoAdjust="0"/>
  </p:normalViewPr>
  <p:slideViewPr>
    <p:cSldViewPr snapToGrid="0">
      <p:cViewPr varScale="1">
        <p:scale>
          <a:sx n="65" d="100"/>
          <a:sy n="65" d="100"/>
        </p:scale>
        <p:origin x="69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3B78-2FF8-49B5-88DE-C2B8F15DE5DC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5D73-11C6-4F7C-BB29-B8B6EF295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69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3B78-2FF8-49B5-88DE-C2B8F15DE5DC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5D73-11C6-4F7C-BB29-B8B6EF295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54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3B78-2FF8-49B5-88DE-C2B8F15DE5DC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5D73-11C6-4F7C-BB29-B8B6EF295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02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3B78-2FF8-49B5-88DE-C2B8F15DE5DC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5D73-11C6-4F7C-BB29-B8B6EF295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97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3B78-2FF8-49B5-88DE-C2B8F15DE5DC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5D73-11C6-4F7C-BB29-B8B6EF295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74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3B78-2FF8-49B5-88DE-C2B8F15DE5DC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5D73-11C6-4F7C-BB29-B8B6EF295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643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3B78-2FF8-49B5-88DE-C2B8F15DE5DC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5D73-11C6-4F7C-BB29-B8B6EF295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263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3B78-2FF8-49B5-88DE-C2B8F15DE5DC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5D73-11C6-4F7C-BB29-B8B6EF295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5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3B78-2FF8-49B5-88DE-C2B8F15DE5DC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5D73-11C6-4F7C-BB29-B8B6EF295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05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3B78-2FF8-49B5-88DE-C2B8F15DE5DC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5D73-11C6-4F7C-BB29-B8B6EF295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77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3B78-2FF8-49B5-88DE-C2B8F15DE5DC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5D73-11C6-4F7C-BB29-B8B6EF295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41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D3B78-2FF8-49B5-88DE-C2B8F15DE5DC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85D73-11C6-4F7C-BB29-B8B6EF295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11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81" y="304800"/>
            <a:ext cx="11406909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90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860" y="365126"/>
            <a:ext cx="10312940" cy="870288"/>
          </a:xfrm>
        </p:spPr>
        <p:txBody>
          <a:bodyPr/>
          <a:lstStyle/>
          <a:p>
            <a:r>
              <a:rPr lang="en-US" b="1" dirty="0" smtClean="0"/>
              <a:t>Components of RPA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574" y="1400783"/>
            <a:ext cx="10624226" cy="4776180"/>
          </a:xfrm>
        </p:spPr>
        <p:txBody>
          <a:bodyPr/>
          <a:lstStyle/>
          <a:p>
            <a:r>
              <a:rPr lang="en-US" dirty="0"/>
              <a:t>Any Robotics process automation platform provides some basic components, which together build the platform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187" y="2500009"/>
            <a:ext cx="6101183" cy="417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12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306" y="365126"/>
            <a:ext cx="10507494" cy="52981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Components of </a:t>
            </a:r>
            <a:r>
              <a:rPr lang="en-US" b="1" dirty="0" smtClean="0"/>
              <a:t>RPA(</a:t>
            </a:r>
            <a:r>
              <a:rPr lang="en-US" b="1" dirty="0" err="1" smtClean="0"/>
              <a:t>Contd</a:t>
            </a:r>
            <a:r>
              <a:rPr lang="en-US" b="1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115" y="1138136"/>
            <a:ext cx="10750685" cy="546694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following are the basic or core components of RPA: </a:t>
            </a:r>
            <a:endParaRPr lang="en-US" dirty="0" smtClean="0"/>
          </a:p>
          <a:p>
            <a:pPr lvl="1"/>
            <a:r>
              <a:rPr lang="en-US" b="1" dirty="0" smtClean="0"/>
              <a:t>Recorder - </a:t>
            </a:r>
            <a:r>
              <a:rPr lang="en-US" dirty="0" smtClean="0"/>
              <a:t>Records </a:t>
            </a:r>
            <a:r>
              <a:rPr lang="en-US" dirty="0"/>
              <a:t>steps. It records mouse and keyboard movements on the UI and this recording can be replayed to do the same steps again and again.</a:t>
            </a:r>
            <a:endParaRPr lang="en-US" b="1" dirty="0"/>
          </a:p>
          <a:p>
            <a:pPr lvl="1"/>
            <a:r>
              <a:rPr lang="en-US" b="1" dirty="0"/>
              <a:t>Development Studio </a:t>
            </a:r>
            <a:r>
              <a:rPr lang="en-US" b="1" dirty="0" smtClean="0"/>
              <a:t>– 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development studio is used by developers to create Robot configuration or train the Robots</a:t>
            </a:r>
            <a:r>
              <a:rPr lang="en-US" dirty="0" smtClean="0"/>
              <a:t>.</a:t>
            </a:r>
          </a:p>
          <a:p>
            <a:pPr lvl="2"/>
            <a:r>
              <a:rPr lang="en-US" dirty="0"/>
              <a:t>fair amount of knowledge of programming, for example, loops, if else, variable assignment, and so on</a:t>
            </a:r>
            <a:endParaRPr lang="en-US" b="1" dirty="0"/>
          </a:p>
          <a:p>
            <a:pPr lvl="1"/>
            <a:r>
              <a:rPr lang="en-US" b="1" dirty="0"/>
              <a:t>Plugin/Extension </a:t>
            </a:r>
            <a:r>
              <a:rPr lang="en-US" b="1" dirty="0" smtClean="0"/>
              <a:t>– </a:t>
            </a:r>
          </a:p>
          <a:p>
            <a:pPr lvl="2"/>
            <a:r>
              <a:rPr lang="en-US" dirty="0"/>
              <a:t>M</a:t>
            </a:r>
            <a:r>
              <a:rPr lang="en-US" dirty="0" smtClean="0"/>
              <a:t>any </a:t>
            </a:r>
            <a:r>
              <a:rPr lang="en-US" dirty="0"/>
              <a:t>applications, such as Java SAP, it is not easy to individually identify controls of the UI through traditional techniques. </a:t>
            </a:r>
            <a:endParaRPr lang="en-US" dirty="0" smtClean="0"/>
          </a:p>
          <a:p>
            <a:pPr lvl="2"/>
            <a:r>
              <a:rPr lang="en-US" dirty="0" smtClean="0"/>
              <a:t>RPA </a:t>
            </a:r>
            <a:r>
              <a:rPr lang="en-US" dirty="0"/>
              <a:t>vendors have developed plugins and extensions to help with these issues.</a:t>
            </a:r>
            <a:endParaRPr lang="en-US" b="1" dirty="0"/>
          </a:p>
          <a:p>
            <a:pPr lvl="1"/>
            <a:r>
              <a:rPr lang="en-US" b="1" dirty="0"/>
              <a:t>Bot Runner </a:t>
            </a:r>
            <a:r>
              <a:rPr lang="en-US" b="1" dirty="0" smtClean="0"/>
              <a:t>- </a:t>
            </a:r>
            <a:r>
              <a:rPr lang="en-US" dirty="0"/>
              <a:t>This is also referred to as the Robot, other components make it run</a:t>
            </a:r>
            <a:endParaRPr lang="en-US" b="1" dirty="0"/>
          </a:p>
          <a:p>
            <a:pPr lvl="1"/>
            <a:r>
              <a:rPr lang="en-US" b="1" dirty="0"/>
              <a:t>Control </a:t>
            </a:r>
            <a:r>
              <a:rPr lang="en-US" b="1" dirty="0" smtClean="0"/>
              <a:t>Center – </a:t>
            </a:r>
          </a:p>
          <a:p>
            <a:pPr lvl="2"/>
            <a:r>
              <a:rPr lang="en-US" dirty="0" smtClean="0"/>
              <a:t>It </a:t>
            </a:r>
            <a:r>
              <a:rPr lang="en-US" dirty="0"/>
              <a:t>can be used to start/stop Robots, make schedules for them, maintain and publish code, redeploy Robots to different tasks, and manage licenses and credentials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70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RPA platforms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Automation Anywhere</a:t>
            </a:r>
          </a:p>
          <a:p>
            <a:r>
              <a:rPr lang="en-US" dirty="0" err="1" smtClean="0"/>
              <a:t>UiPath</a:t>
            </a:r>
            <a:endParaRPr lang="en-US" dirty="0" smtClean="0"/>
          </a:p>
          <a:p>
            <a:r>
              <a:rPr lang="en-US" dirty="0" smtClean="0"/>
              <a:t>Blue Prism </a:t>
            </a:r>
          </a:p>
          <a:p>
            <a:r>
              <a:rPr lang="en-US" dirty="0" err="1" smtClean="0"/>
              <a:t>WorkFusion</a:t>
            </a:r>
            <a:endParaRPr lang="en-US" dirty="0" smtClean="0"/>
          </a:p>
          <a:p>
            <a:r>
              <a:rPr lang="en-US" dirty="0" err="1" smtClean="0"/>
              <a:t>Thoughtonomy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35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UiPath</a:t>
            </a:r>
            <a:r>
              <a:rPr lang="en-US" b="1" dirty="0" smtClean="0"/>
              <a:t> Platform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387" y="1478604"/>
            <a:ext cx="10760413" cy="5136205"/>
          </a:xfrm>
        </p:spPr>
        <p:txBody>
          <a:bodyPr>
            <a:normAutofit/>
          </a:bodyPr>
          <a:lstStyle/>
          <a:p>
            <a:r>
              <a:rPr lang="en-US" dirty="0" err="1"/>
              <a:t>UiPath</a:t>
            </a:r>
            <a:r>
              <a:rPr lang="en-US" dirty="0"/>
              <a:t> is an RPA vendor that provides software to help organizations automate their business processes</a:t>
            </a:r>
            <a:r>
              <a:rPr lang="en-US" dirty="0" smtClean="0"/>
              <a:t>.</a:t>
            </a:r>
          </a:p>
          <a:p>
            <a:r>
              <a:rPr lang="en-US" dirty="0"/>
              <a:t>The company aims to do away with repetitive and tedious tasks, allowing humans to engage in more creative and inspiring activities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</a:t>
            </a:r>
            <a:r>
              <a:rPr lang="en-US" dirty="0"/>
              <a:t>sector is also gradually embracing </a:t>
            </a:r>
            <a:r>
              <a:rPr lang="en-US" dirty="0" err="1"/>
              <a:t>UiPath's</a:t>
            </a:r>
            <a:r>
              <a:rPr lang="en-US" dirty="0"/>
              <a:t> </a:t>
            </a:r>
            <a:r>
              <a:rPr lang="en-US" dirty="0" smtClean="0"/>
              <a:t>software.</a:t>
            </a:r>
          </a:p>
          <a:p>
            <a:r>
              <a:rPr lang="en-US" dirty="0"/>
              <a:t>Major clients of </a:t>
            </a:r>
            <a:r>
              <a:rPr lang="en-US" dirty="0" err="1" smtClean="0"/>
              <a:t>UiPath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BFSI(</a:t>
            </a:r>
            <a:r>
              <a:rPr lang="en-US" b="1" dirty="0"/>
              <a:t>Banking, financial services and </a:t>
            </a:r>
            <a:r>
              <a:rPr lang="en-US" b="1" dirty="0" smtClean="0"/>
              <a:t>insurance)</a:t>
            </a:r>
            <a:endParaRPr lang="en-US" dirty="0" smtClean="0"/>
          </a:p>
          <a:p>
            <a:pPr lvl="1"/>
            <a:r>
              <a:rPr lang="en-US" dirty="0" smtClean="0"/>
              <a:t>Telecom </a:t>
            </a:r>
            <a:r>
              <a:rPr lang="en-US" dirty="0"/>
              <a:t>and </a:t>
            </a:r>
            <a:r>
              <a:rPr lang="en-US" dirty="0" smtClean="0"/>
              <a:t>media</a:t>
            </a:r>
          </a:p>
          <a:p>
            <a:pPr lvl="1"/>
            <a:r>
              <a:rPr lang="en-US" dirty="0" smtClean="0"/>
              <a:t>Healthcare</a:t>
            </a:r>
          </a:p>
          <a:p>
            <a:pPr lvl="1"/>
            <a:r>
              <a:rPr lang="en-US" dirty="0" smtClean="0"/>
              <a:t>retail </a:t>
            </a:r>
            <a:r>
              <a:rPr lang="en-US" dirty="0"/>
              <a:t>and </a:t>
            </a:r>
            <a:r>
              <a:rPr lang="en-US" dirty="0" smtClean="0"/>
              <a:t>consumer</a:t>
            </a:r>
          </a:p>
          <a:p>
            <a:pPr lvl="1"/>
            <a:r>
              <a:rPr lang="en-US" dirty="0" smtClean="0"/>
              <a:t>Manufacturing</a:t>
            </a:r>
          </a:p>
        </p:txBody>
      </p:sp>
    </p:spTree>
    <p:extLst>
      <p:ext uri="{BB962C8B-B14F-4D97-AF65-F5344CB8AC3E}">
        <p14:creationId xmlns:p14="http://schemas.microsoft.com/office/powerpoint/2010/main" val="31962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277" y="0"/>
            <a:ext cx="10515600" cy="1325563"/>
          </a:xfrm>
        </p:spPr>
        <p:txBody>
          <a:bodyPr/>
          <a:lstStyle/>
          <a:p>
            <a:r>
              <a:rPr lang="en-US" b="1" dirty="0" err="1"/>
              <a:t>UiPath</a:t>
            </a:r>
            <a:r>
              <a:rPr lang="en-US" b="1" dirty="0"/>
              <a:t> </a:t>
            </a:r>
            <a:r>
              <a:rPr lang="en-US" b="1" dirty="0" smtClean="0"/>
              <a:t>Platform(</a:t>
            </a:r>
            <a:r>
              <a:rPr lang="en-US" b="1" dirty="0" err="1" smtClean="0"/>
              <a:t>Contd</a:t>
            </a:r>
            <a:r>
              <a:rPr lang="en-US" b="1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With </a:t>
            </a:r>
            <a:r>
              <a:rPr lang="en-US" dirty="0" err="1"/>
              <a:t>UiPath</a:t>
            </a:r>
            <a:r>
              <a:rPr lang="en-US" dirty="0"/>
              <a:t> automation software, one can configure software Robots to mimic human action on the user interface of computer systems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/>
              <a:t>Basic </a:t>
            </a:r>
            <a:r>
              <a:rPr lang="en-US" b="1" dirty="0"/>
              <a:t>components of the </a:t>
            </a:r>
            <a:r>
              <a:rPr lang="en-US" b="1" dirty="0" err="1"/>
              <a:t>UiPath</a:t>
            </a:r>
            <a:r>
              <a:rPr lang="en-US" b="1" dirty="0"/>
              <a:t> RPA platform </a:t>
            </a:r>
            <a:r>
              <a:rPr lang="en-US" b="1" dirty="0" smtClean="0"/>
              <a:t>are</a:t>
            </a:r>
            <a:r>
              <a:rPr lang="en-US" dirty="0" smtClean="0"/>
              <a:t>:</a:t>
            </a:r>
            <a:endParaRPr lang="en-US" dirty="0"/>
          </a:p>
          <a:p>
            <a:pPr lvl="2"/>
            <a:r>
              <a:rPr lang="en-US" b="1" dirty="0" err="1" smtClean="0"/>
              <a:t>UiPath</a:t>
            </a:r>
            <a:r>
              <a:rPr lang="en-US" b="1" dirty="0" smtClean="0"/>
              <a:t> Studio</a:t>
            </a:r>
          </a:p>
          <a:p>
            <a:pPr lvl="3"/>
            <a:r>
              <a:rPr lang="en-US" dirty="0" err="1"/>
              <a:t>UiPath</a:t>
            </a:r>
            <a:r>
              <a:rPr lang="en-US" dirty="0"/>
              <a:t> Studio helps users with no coding skills to design Robotic processes in a visual </a:t>
            </a:r>
            <a:r>
              <a:rPr lang="en-US" dirty="0" smtClean="0"/>
              <a:t>interface</a:t>
            </a:r>
          </a:p>
          <a:p>
            <a:pPr lvl="3"/>
            <a:r>
              <a:rPr lang="en-US" dirty="0"/>
              <a:t>It is a flowchart-based modeling tool</a:t>
            </a:r>
            <a:endParaRPr lang="en-US" dirty="0" smtClean="0"/>
          </a:p>
          <a:p>
            <a:pPr lvl="2"/>
            <a:r>
              <a:rPr lang="en-US" b="1" dirty="0" err="1" smtClean="0"/>
              <a:t>UiPath</a:t>
            </a:r>
            <a:r>
              <a:rPr lang="en-US" b="1" dirty="0" smtClean="0"/>
              <a:t> Robot:</a:t>
            </a:r>
          </a:p>
          <a:p>
            <a:pPr lvl="3"/>
            <a:r>
              <a:rPr lang="en-US" dirty="0" err="1"/>
              <a:t>UiPath</a:t>
            </a:r>
            <a:r>
              <a:rPr lang="en-US" dirty="0"/>
              <a:t> Robot runs the processes designed in </a:t>
            </a:r>
            <a:r>
              <a:rPr lang="en-US" dirty="0" err="1"/>
              <a:t>UiPath</a:t>
            </a:r>
            <a:r>
              <a:rPr lang="en-US" dirty="0"/>
              <a:t> </a:t>
            </a:r>
            <a:r>
              <a:rPr lang="en-US" dirty="0" smtClean="0"/>
              <a:t>Studio</a:t>
            </a:r>
          </a:p>
          <a:p>
            <a:pPr lvl="4"/>
            <a:r>
              <a:rPr lang="en-US" dirty="0" smtClean="0"/>
              <a:t>Attended </a:t>
            </a:r>
            <a:r>
              <a:rPr lang="en-US" dirty="0"/>
              <a:t>(working only on human trigger) </a:t>
            </a:r>
            <a:endParaRPr lang="en-US" dirty="0" smtClean="0"/>
          </a:p>
          <a:p>
            <a:pPr lvl="4"/>
            <a:r>
              <a:rPr lang="en-US" dirty="0"/>
              <a:t>U</a:t>
            </a:r>
            <a:r>
              <a:rPr lang="en-US" dirty="0" smtClean="0"/>
              <a:t>nattended </a:t>
            </a:r>
            <a:r>
              <a:rPr lang="en-US" dirty="0"/>
              <a:t>environments (self-trigger and work on their own)</a:t>
            </a:r>
            <a:endParaRPr lang="en-US" b="1" dirty="0"/>
          </a:p>
          <a:p>
            <a:pPr lvl="2"/>
            <a:r>
              <a:rPr lang="en-US" b="1" dirty="0" err="1"/>
              <a:t>UiPath</a:t>
            </a:r>
            <a:r>
              <a:rPr lang="en-US" b="1" dirty="0"/>
              <a:t> </a:t>
            </a:r>
            <a:r>
              <a:rPr lang="en-US" b="1" dirty="0" smtClean="0"/>
              <a:t>Orchestrator:</a:t>
            </a:r>
          </a:p>
          <a:p>
            <a:pPr lvl="3"/>
            <a:r>
              <a:rPr lang="en-US" dirty="0" err="1"/>
              <a:t>UiPath</a:t>
            </a:r>
            <a:r>
              <a:rPr lang="en-US" dirty="0"/>
              <a:t> Orchestrator is a web-based platform that runs and manages Robots. </a:t>
            </a:r>
            <a:endParaRPr lang="en-US" dirty="0" smtClean="0"/>
          </a:p>
          <a:p>
            <a:pPr lvl="3"/>
            <a:r>
              <a:rPr lang="en-US" dirty="0" smtClean="0"/>
              <a:t>It </a:t>
            </a:r>
            <a:r>
              <a:rPr lang="en-US" dirty="0"/>
              <a:t>is capable of deploying multiple Robots, and monitoring and inspecting their activities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06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future of 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Throughout the history of human civilization, there has been many major turning points in innovation and discoveries that have instilled awe as well as fear in the minds of </a:t>
            </a:r>
            <a:r>
              <a:rPr lang="en-US" dirty="0" smtClean="0"/>
              <a:t>people</a:t>
            </a:r>
          </a:p>
          <a:p>
            <a:r>
              <a:rPr lang="en-US" dirty="0" smtClean="0"/>
              <a:t>People Strongly opposed Textile mills then which is called First Industrial Revolution</a:t>
            </a:r>
          </a:p>
          <a:p>
            <a:r>
              <a:rPr lang="en-US" dirty="0"/>
              <a:t>Fourth Industrial </a:t>
            </a:r>
            <a:r>
              <a:rPr lang="en-US" dirty="0" smtClean="0"/>
              <a:t>Revolution the </a:t>
            </a:r>
            <a:r>
              <a:rPr lang="en-US" dirty="0"/>
              <a:t>current age where technology is embedded within societies and even the human </a:t>
            </a:r>
            <a:r>
              <a:rPr lang="en-US" dirty="0" smtClean="0"/>
              <a:t>body</a:t>
            </a:r>
          </a:p>
          <a:p>
            <a:r>
              <a:rPr lang="en-US" dirty="0" smtClean="0"/>
              <a:t>Be </a:t>
            </a:r>
            <a:r>
              <a:rPr lang="en-US" dirty="0"/>
              <a:t>it Robotics, 3D printing, nanotechnology, Internet of Things, or autonomous vehicles.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will fundamentally change the way we live, work, and interact with one another.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5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310" y="160844"/>
            <a:ext cx="10312941" cy="831377"/>
          </a:xfrm>
        </p:spPr>
        <p:txBody>
          <a:bodyPr>
            <a:normAutofit/>
          </a:bodyPr>
          <a:lstStyle/>
          <a:p>
            <a:r>
              <a:rPr lang="en-US" b="1" dirty="0"/>
              <a:t>The future of </a:t>
            </a:r>
            <a:r>
              <a:rPr lang="en-US" b="1" dirty="0" smtClean="0"/>
              <a:t>automation(</a:t>
            </a:r>
            <a:r>
              <a:rPr lang="en-US" b="1" dirty="0" err="1" smtClean="0"/>
              <a:t>Contd</a:t>
            </a:r>
            <a:r>
              <a:rPr lang="en-US" b="1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484" y="1099226"/>
            <a:ext cx="10497767" cy="55155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Technological innovation has reached a stage where machines have now entered the realm of what was once considered exclusively human</a:t>
            </a:r>
            <a:r>
              <a:rPr lang="en-US" dirty="0" smtClean="0"/>
              <a:t>.</a:t>
            </a:r>
          </a:p>
          <a:p>
            <a:r>
              <a:rPr lang="en-US" dirty="0"/>
              <a:t>For these reasons, there is a wide section of people who fear this age of </a:t>
            </a:r>
            <a:r>
              <a:rPr lang="en-US" dirty="0" smtClean="0"/>
              <a:t>Robots which might replace several jobs</a:t>
            </a:r>
          </a:p>
          <a:p>
            <a:r>
              <a:rPr lang="en-US" dirty="0" smtClean="0"/>
              <a:t>Risky Jobs - telemarketing</a:t>
            </a:r>
            <a:r>
              <a:rPr lang="en-US" dirty="0"/>
              <a:t>, data entry operation, clerical work, retail sales, cashiers, toll booth operators, and fast food jobs.</a:t>
            </a:r>
            <a:endParaRPr lang="en-US" dirty="0" smtClean="0"/>
          </a:p>
          <a:p>
            <a:r>
              <a:rPr lang="en-US" dirty="0"/>
              <a:t>While this is not untrue, reports suggest that only around 5% of the total jobs may be totally replaced by automation</a:t>
            </a:r>
            <a:r>
              <a:rPr lang="en-US" dirty="0" smtClean="0"/>
              <a:t>.</a:t>
            </a:r>
          </a:p>
          <a:p>
            <a:r>
              <a:rPr lang="en-US" dirty="0"/>
              <a:t>The next generation should be taught how to recognize and adapt to changes quickly. 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important aspect of their education should be to </a:t>
            </a:r>
            <a:r>
              <a:rPr lang="en-US" b="1" i="1" u="sng" dirty="0"/>
              <a:t>learn how to learn</a:t>
            </a:r>
            <a:r>
              <a:rPr lang="en-US" dirty="0"/>
              <a:t>.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869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06" y="16478"/>
            <a:ext cx="11759493" cy="6510782"/>
          </a:xfrm>
        </p:spPr>
      </p:pic>
    </p:spTree>
    <p:extLst>
      <p:ext uri="{BB962C8B-B14F-4D97-AF65-F5344CB8AC3E}">
        <p14:creationId xmlns:p14="http://schemas.microsoft.com/office/powerpoint/2010/main" val="366640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26" y="252919"/>
            <a:ext cx="11089531" cy="5924044"/>
          </a:xfrm>
        </p:spPr>
      </p:pic>
    </p:spTree>
    <p:extLst>
      <p:ext uri="{BB962C8B-B14F-4D97-AF65-F5344CB8AC3E}">
        <p14:creationId xmlns:p14="http://schemas.microsoft.com/office/powerpoint/2010/main" val="403216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04" y="166889"/>
            <a:ext cx="10904707" cy="6214356"/>
          </a:xfrm>
        </p:spPr>
      </p:pic>
    </p:spTree>
    <p:extLst>
      <p:ext uri="{BB962C8B-B14F-4D97-AF65-F5344CB8AC3E}">
        <p14:creationId xmlns:p14="http://schemas.microsoft.com/office/powerpoint/2010/main" val="324492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928" y="365125"/>
            <a:ext cx="10886872" cy="792465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+mn-lt"/>
              </a:rPr>
              <a:t>What is RPA?</a:t>
            </a:r>
            <a:endParaRPr lang="en-US" b="1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7" y="1478604"/>
            <a:ext cx="10808470" cy="4698360"/>
          </a:xfrm>
        </p:spPr>
      </p:pic>
    </p:spTree>
    <p:extLst>
      <p:ext uri="{BB962C8B-B14F-4D97-AF65-F5344CB8AC3E}">
        <p14:creationId xmlns:p14="http://schemas.microsoft.com/office/powerpoint/2010/main" val="36546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32" y="126460"/>
            <a:ext cx="9789770" cy="6235429"/>
          </a:xfrm>
        </p:spPr>
      </p:pic>
    </p:spTree>
    <p:extLst>
      <p:ext uri="{BB962C8B-B14F-4D97-AF65-F5344CB8AC3E}">
        <p14:creationId xmlns:p14="http://schemas.microsoft.com/office/powerpoint/2010/main" val="355048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37" y="365126"/>
            <a:ext cx="11177081" cy="6035674"/>
          </a:xfrm>
        </p:spPr>
      </p:pic>
    </p:spTree>
    <p:extLst>
      <p:ext uri="{BB962C8B-B14F-4D97-AF65-F5344CB8AC3E}">
        <p14:creationId xmlns:p14="http://schemas.microsoft.com/office/powerpoint/2010/main" val="358212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Processes &amp; Flowcharts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574" y="1825625"/>
            <a:ext cx="10624226" cy="46140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+mj-lt"/>
              </a:rPr>
              <a:t>1. There are typically two ways to represent a process:</a:t>
            </a:r>
          </a:p>
          <a:p>
            <a:pPr marL="0" indent="0">
              <a:buNone/>
            </a:pPr>
            <a:r>
              <a:rPr lang="en-US" b="1" dirty="0">
                <a:latin typeface="+mj-lt"/>
              </a:rPr>
              <a:t>▪ As a </a:t>
            </a:r>
            <a:r>
              <a:rPr lang="en-US" b="1" dirty="0">
                <a:solidFill>
                  <a:schemeClr val="accent2"/>
                </a:solidFill>
                <a:latin typeface="+mj-lt"/>
              </a:rPr>
              <a:t>sequence</a:t>
            </a:r>
            <a:r>
              <a:rPr lang="en-US" b="1" dirty="0">
                <a:latin typeface="+mj-lt"/>
              </a:rPr>
              <a:t>, where actions come one after the other</a:t>
            </a:r>
          </a:p>
          <a:p>
            <a:pPr marL="0" indent="0">
              <a:buNone/>
            </a:pPr>
            <a:r>
              <a:rPr lang="en-US" b="1" dirty="0">
                <a:latin typeface="+mj-lt"/>
              </a:rPr>
              <a:t>▪ As a </a:t>
            </a:r>
            <a:r>
              <a:rPr lang="en-US" b="1" dirty="0">
                <a:solidFill>
                  <a:schemeClr val="accent2"/>
                </a:solidFill>
                <a:latin typeface="+mj-lt"/>
              </a:rPr>
              <a:t>flowchart</a:t>
            </a:r>
            <a:r>
              <a:rPr lang="en-US" b="1" dirty="0">
                <a:latin typeface="+mj-lt"/>
              </a:rPr>
              <a:t>, where there are multiple decision points and logical branches</a:t>
            </a:r>
          </a:p>
          <a:p>
            <a:pPr marL="0" indent="0">
              <a:buNone/>
            </a:pPr>
            <a:r>
              <a:rPr lang="en-US" b="1" dirty="0">
                <a:latin typeface="+mj-lt"/>
              </a:rPr>
              <a:t>2. The process chosen for automation is split into simple actions and mapped in the 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>
                <a:latin typeface="+mj-lt"/>
              </a:rPr>
              <a:t>RPA tool.</a:t>
            </a:r>
          </a:p>
          <a:p>
            <a:pPr marL="0" indent="0">
              <a:buNone/>
            </a:pPr>
            <a:r>
              <a:rPr lang="en-US" b="1" dirty="0">
                <a:latin typeface="+mj-lt"/>
              </a:rPr>
              <a:t>3. The RPA developer analyzes and configures the mapped process by introducing decision points, variables, pre-defined operations, and other types of elements available in the RPA tool.</a:t>
            </a:r>
          </a:p>
          <a:p>
            <a:pPr marL="0" indent="0">
              <a:buNone/>
            </a:pPr>
            <a:r>
              <a:rPr lang="en-US" b="1" dirty="0">
                <a:latin typeface="+mj-lt"/>
              </a:rPr>
              <a:t>4. Once the logic is replicated in the workflow, the process is ready for automation.</a:t>
            </a:r>
            <a:endParaRPr lang="en-IN" b="1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6470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Automation in Daily Life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Washing Machines</a:t>
            </a:r>
          </a:p>
          <a:p>
            <a:r>
              <a:rPr lang="en-US" dirty="0" smtClean="0"/>
              <a:t>Microwave Ovens</a:t>
            </a:r>
          </a:p>
          <a:p>
            <a:r>
              <a:rPr lang="en-US" dirty="0" smtClean="0"/>
              <a:t>Autopilot mode in Automobiles and Airplanes</a:t>
            </a:r>
          </a:p>
          <a:p>
            <a:r>
              <a:rPr lang="en-US" dirty="0" smtClean="0"/>
              <a:t>Nestle using Robots to sell Coffee Pods in stores in Japan</a:t>
            </a:r>
          </a:p>
          <a:p>
            <a:r>
              <a:rPr lang="en-US" dirty="0" smtClean="0"/>
              <a:t>Walmart Testing drones to deliver products in US</a:t>
            </a:r>
          </a:p>
          <a:p>
            <a:r>
              <a:rPr lang="en-US" dirty="0" smtClean="0"/>
              <a:t>OCR being used by banks to sort bank </a:t>
            </a:r>
            <a:r>
              <a:rPr lang="en-US" dirty="0" err="1" smtClean="0"/>
              <a:t>cheques</a:t>
            </a:r>
            <a:r>
              <a:rPr lang="en-US" dirty="0" smtClean="0"/>
              <a:t> , 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Autos</a:t>
            </a:r>
            <a:r>
              <a:rPr lang="en-US" dirty="0" smtClean="0"/>
              <a:t>	</a:t>
            </a:r>
            <a:r>
              <a:rPr lang="en-US" b="1" i="1" dirty="0" smtClean="0"/>
              <a:t>Self		</a:t>
            </a:r>
          </a:p>
          <a:p>
            <a:r>
              <a:rPr lang="en-US" b="1" dirty="0" err="1" smtClean="0"/>
              <a:t>Motos</a:t>
            </a:r>
            <a:r>
              <a:rPr lang="en-US" b="1" i="1" dirty="0" smtClean="0"/>
              <a:t> 	 Moving</a:t>
            </a:r>
            <a:endParaRPr lang="en-US" b="1" i="1" dirty="0"/>
          </a:p>
        </p:txBody>
      </p:sp>
      <p:sp>
        <p:nvSpPr>
          <p:cNvPr id="4" name="Right Arrow 3"/>
          <p:cNvSpPr/>
          <p:nvPr/>
        </p:nvSpPr>
        <p:spPr>
          <a:xfrm>
            <a:off x="2115127" y="5245750"/>
            <a:ext cx="572655" cy="1385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2212109" y="5689600"/>
            <a:ext cx="572655" cy="1556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76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Scope and techniques of automation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What should be automated?</a:t>
            </a:r>
          </a:p>
          <a:p>
            <a:r>
              <a:rPr lang="en-US" dirty="0"/>
              <a:t>C</a:t>
            </a:r>
            <a:r>
              <a:rPr lang="en-US" dirty="0" smtClean="0"/>
              <a:t>hoosing automation candidates:</a:t>
            </a:r>
          </a:p>
          <a:p>
            <a:pPr lvl="1"/>
            <a:r>
              <a:rPr lang="en-US" dirty="0" smtClean="0"/>
              <a:t>Repetitive steps </a:t>
            </a:r>
          </a:p>
          <a:p>
            <a:pPr lvl="1"/>
            <a:r>
              <a:rPr lang="en-US" dirty="0" smtClean="0"/>
              <a:t>Time-consuming steps </a:t>
            </a:r>
          </a:p>
          <a:p>
            <a:pPr lvl="1"/>
            <a:r>
              <a:rPr lang="en-US" dirty="0" smtClean="0"/>
              <a:t>High-risk tasks </a:t>
            </a:r>
          </a:p>
          <a:p>
            <a:pPr lvl="1"/>
            <a:r>
              <a:rPr lang="en-US" dirty="0" smtClean="0"/>
              <a:t>Tasks with a low-quality yield </a:t>
            </a:r>
          </a:p>
          <a:p>
            <a:pPr lvl="1"/>
            <a:r>
              <a:rPr lang="en-US" dirty="0" smtClean="0"/>
              <a:t>Tasks involving multiple people and multiple steps </a:t>
            </a:r>
          </a:p>
          <a:p>
            <a:pPr lvl="1"/>
            <a:r>
              <a:rPr lang="en-US" dirty="0" smtClean="0"/>
              <a:t>And everything else!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9215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Scope and techniques of automation(cont..)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What can be automated?</a:t>
            </a:r>
          </a:p>
          <a:p>
            <a:r>
              <a:rPr lang="en-US" dirty="0"/>
              <a:t>N</a:t>
            </a:r>
            <a:r>
              <a:rPr lang="en-US" dirty="0" smtClean="0"/>
              <a:t>eeds to have the following characteristics:</a:t>
            </a:r>
            <a:endParaRPr lang="en-US" b="1" dirty="0" smtClean="0"/>
          </a:p>
          <a:p>
            <a:pPr lvl="1"/>
            <a:r>
              <a:rPr lang="en-US" dirty="0" smtClean="0"/>
              <a:t>Well defined and rule-based steps </a:t>
            </a:r>
          </a:p>
          <a:p>
            <a:pPr lvl="1"/>
            <a:r>
              <a:rPr lang="en-US" dirty="0" smtClean="0"/>
              <a:t>Logical </a:t>
            </a:r>
          </a:p>
          <a:p>
            <a:pPr lvl="1"/>
            <a:r>
              <a:rPr lang="en-US" dirty="0" smtClean="0"/>
              <a:t>An input to the task can be diverted to the software system </a:t>
            </a:r>
          </a:p>
          <a:p>
            <a:pPr lvl="1"/>
            <a:r>
              <a:rPr lang="en-US" dirty="0" smtClean="0"/>
              <a:t>Input can be deciphered by software systems with available techniques </a:t>
            </a:r>
          </a:p>
          <a:p>
            <a:pPr lvl="1"/>
            <a:r>
              <a:rPr lang="en-US" dirty="0" smtClean="0"/>
              <a:t>The output system is accessible </a:t>
            </a:r>
          </a:p>
          <a:p>
            <a:pPr lvl="1"/>
            <a:r>
              <a:rPr lang="en-US" dirty="0" smtClean="0"/>
              <a:t>Benefits are more than the cost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4400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Techniques of automation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Custom software </a:t>
            </a:r>
            <a:r>
              <a:rPr lang="en-US" dirty="0" smtClean="0"/>
              <a:t>-&gt; new software for repetitive tasks</a:t>
            </a:r>
          </a:p>
          <a:p>
            <a:r>
              <a:rPr lang="en-US" b="1" dirty="0" err="1" smtClean="0"/>
              <a:t>Runbook</a:t>
            </a:r>
            <a:r>
              <a:rPr lang="en-US" dirty="0" smtClean="0"/>
              <a:t> -&gt; set of commands compiled for common tasks</a:t>
            </a:r>
          </a:p>
          <a:p>
            <a:r>
              <a:rPr lang="en-US" b="1" dirty="0" smtClean="0"/>
              <a:t>Batch</a:t>
            </a:r>
            <a:r>
              <a:rPr lang="en-US" dirty="0" smtClean="0"/>
              <a:t> -&gt; sequence of commands that could be run by a single click or command</a:t>
            </a:r>
          </a:p>
          <a:p>
            <a:r>
              <a:rPr lang="en-US" b="1" dirty="0" smtClean="0"/>
              <a:t>Wrapper -&gt; </a:t>
            </a:r>
            <a:r>
              <a:rPr lang="en-US" dirty="0" smtClean="0"/>
              <a:t>Wraps around existing software</a:t>
            </a:r>
            <a:endParaRPr lang="en-US" b="1" dirty="0" smtClean="0"/>
          </a:p>
          <a:p>
            <a:r>
              <a:rPr lang="en-US" b="1" dirty="0" smtClean="0"/>
              <a:t>Browser automation </a:t>
            </a:r>
            <a:r>
              <a:rPr lang="en-US" dirty="0" smtClean="0"/>
              <a:t>-&gt; read from a website and save to a database</a:t>
            </a:r>
          </a:p>
          <a:p>
            <a:r>
              <a:rPr lang="en-US" b="1" dirty="0" smtClean="0"/>
              <a:t>Desktop automation </a:t>
            </a:r>
            <a:r>
              <a:rPr lang="en-US" dirty="0" smtClean="0"/>
              <a:t>-&gt; </a:t>
            </a:r>
            <a:r>
              <a:rPr lang="en-US" dirty="0"/>
              <a:t>acting like a human operator, directly controlling a desktop interface</a:t>
            </a:r>
            <a:endParaRPr lang="en-US" dirty="0" smtClean="0"/>
          </a:p>
          <a:p>
            <a:r>
              <a:rPr lang="en-US" b="1" dirty="0" smtClean="0"/>
              <a:t>Database/web service integration </a:t>
            </a:r>
            <a:r>
              <a:rPr lang="en-US" dirty="0" smtClean="0"/>
              <a:t>-&gt; we read/write to a client database/we communicate with the client system using a web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87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Benefits of RPA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</a:t>
            </a:r>
            <a:r>
              <a:rPr lang="en-US" b="1" dirty="0" smtClean="0"/>
              <a:t>industries</a:t>
            </a:r>
            <a:r>
              <a:rPr lang="en-US" dirty="0" smtClean="0"/>
              <a:t> can benefit a lot from RPA:</a:t>
            </a:r>
          </a:p>
          <a:p>
            <a:pPr lvl="1"/>
            <a:r>
              <a:rPr lang="en-US" b="1" dirty="0" smtClean="0"/>
              <a:t>Business process outsourcing (BPO) </a:t>
            </a:r>
            <a:r>
              <a:rPr lang="en-US" dirty="0" smtClean="0"/>
              <a:t>- Depend </a:t>
            </a:r>
            <a:r>
              <a:rPr lang="en-US" dirty="0"/>
              <a:t>less on outsourced labor</a:t>
            </a:r>
            <a:endParaRPr lang="en-US" dirty="0" smtClean="0"/>
          </a:p>
          <a:p>
            <a:pPr lvl="1"/>
            <a:r>
              <a:rPr lang="en-US" b="1" dirty="0" smtClean="0"/>
              <a:t>Insurance</a:t>
            </a:r>
            <a:r>
              <a:rPr lang="en-US" dirty="0" smtClean="0"/>
              <a:t> - Managing </a:t>
            </a:r>
            <a:r>
              <a:rPr lang="en-US" dirty="0"/>
              <a:t>policies, to filing and processing claims across multiple platforms</a:t>
            </a:r>
            <a:endParaRPr lang="en-US" dirty="0" smtClean="0"/>
          </a:p>
          <a:p>
            <a:pPr lvl="1"/>
            <a:r>
              <a:rPr lang="en-US" b="1" dirty="0" smtClean="0"/>
              <a:t>Financial sector </a:t>
            </a:r>
            <a:r>
              <a:rPr lang="en-US" dirty="0" smtClean="0"/>
              <a:t>- Day-to-day </a:t>
            </a:r>
            <a:r>
              <a:rPr lang="en-US" dirty="0"/>
              <a:t>activities and handling an enormous amount of data, to performing complex </a:t>
            </a:r>
            <a:r>
              <a:rPr lang="en-US" dirty="0" smtClean="0"/>
              <a:t>workflows</a:t>
            </a:r>
          </a:p>
          <a:p>
            <a:pPr lvl="1"/>
            <a:r>
              <a:rPr lang="en-US" b="1" dirty="0" smtClean="0"/>
              <a:t>Utility companies </a:t>
            </a:r>
            <a:r>
              <a:rPr lang="en-US" dirty="0" smtClean="0"/>
              <a:t>- Meter </a:t>
            </a:r>
            <a:r>
              <a:rPr lang="en-US" dirty="0"/>
              <a:t>reading, billing, and processing customer payments.</a:t>
            </a:r>
            <a:endParaRPr lang="en-US" dirty="0" smtClean="0"/>
          </a:p>
          <a:p>
            <a:pPr lvl="1"/>
            <a:r>
              <a:rPr lang="en-US" b="1" dirty="0" smtClean="0"/>
              <a:t>Healthcare - </a:t>
            </a:r>
            <a:r>
              <a:rPr lang="en-US" dirty="0"/>
              <a:t>Data entry, patient scheduling, and more importantly billing, optimizing patient appointments, sending them automatic reminders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1448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766" y="365125"/>
            <a:ext cx="10381034" cy="831377"/>
          </a:xfrm>
        </p:spPr>
        <p:txBody>
          <a:bodyPr/>
          <a:lstStyle/>
          <a:p>
            <a:r>
              <a:rPr lang="en-US" b="1" dirty="0" smtClean="0"/>
              <a:t>Benefits of RPA(</a:t>
            </a:r>
            <a:r>
              <a:rPr lang="en-US" b="1" dirty="0" err="1" smtClean="0"/>
              <a:t>contd</a:t>
            </a:r>
            <a:r>
              <a:rPr lang="en-US" b="1" dirty="0" smtClean="0"/>
              <a:t>….)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919" y="1313234"/>
            <a:ext cx="11760741" cy="486372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following are the benefits of RPA:</a:t>
            </a:r>
          </a:p>
          <a:p>
            <a:pPr lvl="1"/>
            <a:r>
              <a:rPr lang="en-US" b="1" dirty="0" smtClean="0"/>
              <a:t>Higher quality services, greater accuracy - </a:t>
            </a:r>
            <a:r>
              <a:rPr lang="en-US" dirty="0"/>
              <a:t>reduced human </a:t>
            </a:r>
            <a:r>
              <a:rPr lang="en-US" dirty="0" smtClean="0"/>
              <a:t>error, greater </a:t>
            </a:r>
            <a:r>
              <a:rPr lang="en-US" dirty="0"/>
              <a:t>the quality of </a:t>
            </a:r>
            <a:r>
              <a:rPr lang="en-US" dirty="0" smtClean="0"/>
              <a:t>work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b="1" dirty="0" smtClean="0"/>
              <a:t>Improved analytics - </a:t>
            </a:r>
            <a:r>
              <a:rPr lang="en-US" dirty="0" err="1" smtClean="0"/>
              <a:t>oftware</a:t>
            </a:r>
            <a:r>
              <a:rPr lang="en-US" dirty="0" smtClean="0"/>
              <a:t> </a:t>
            </a:r>
            <a:r>
              <a:rPr lang="en-US" dirty="0"/>
              <a:t>Robots can log each action taken with the appropriate tag and </a:t>
            </a:r>
            <a:r>
              <a:rPr lang="en-US" dirty="0" smtClean="0"/>
              <a:t>metadata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b="1" dirty="0" smtClean="0"/>
              <a:t>Reduced costs - </a:t>
            </a:r>
            <a:r>
              <a:rPr lang="en-US" dirty="0"/>
              <a:t>Robot is equivalent to three human full-time executives (FTE)</a:t>
            </a:r>
            <a:endParaRPr lang="en-US" b="1" dirty="0" smtClean="0"/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Increased speed - </a:t>
            </a:r>
            <a:r>
              <a:rPr lang="en-US" dirty="0" smtClean="0"/>
              <a:t>Better </a:t>
            </a:r>
            <a:r>
              <a:rPr lang="en-US" dirty="0"/>
              <a:t>response times and an increase in the volume of the tasks being performed</a:t>
            </a:r>
            <a:endParaRPr lang="en-US" b="1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b="1" dirty="0" smtClean="0"/>
              <a:t>Greater compliance - </a:t>
            </a:r>
            <a:r>
              <a:rPr lang="en-US" dirty="0" smtClean="0"/>
              <a:t>Robots </a:t>
            </a:r>
            <a:r>
              <a:rPr lang="en-US" dirty="0"/>
              <a:t>do not deviate from the defined set of steps to be taken while doing a task</a:t>
            </a:r>
            <a:endParaRPr lang="en-US" b="1" dirty="0" smtClean="0"/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Agility - </a:t>
            </a:r>
            <a:r>
              <a:rPr lang="en-US" dirty="0"/>
              <a:t>Reducing and increasing the number of Robot resources requires managing the volume of the business process.</a:t>
            </a:r>
            <a:endParaRPr lang="en-US" b="1" dirty="0" smtClean="0"/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Comprehensive insights - </a:t>
            </a:r>
            <a:r>
              <a:rPr lang="en-US" dirty="0" smtClean="0"/>
              <a:t>Broad scope </a:t>
            </a:r>
            <a:r>
              <a:rPr lang="en-US" dirty="0"/>
              <a:t>or </a:t>
            </a:r>
            <a:r>
              <a:rPr lang="en-US" dirty="0" err="1" smtClean="0"/>
              <a:t>content,hence</a:t>
            </a:r>
            <a:r>
              <a:rPr lang="en-US" dirty="0" smtClean="0"/>
              <a:t> </a:t>
            </a:r>
            <a:r>
              <a:rPr lang="en-US" dirty="0"/>
              <a:t>better decisions can be made for the improvement of the business</a:t>
            </a:r>
            <a:endParaRPr lang="en-US" b="1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b="1" dirty="0" smtClean="0"/>
              <a:t>Versatility - </a:t>
            </a:r>
            <a:r>
              <a:rPr lang="en-US" dirty="0" smtClean="0"/>
              <a:t>Wide </a:t>
            </a:r>
            <a:r>
              <a:rPr lang="en-US" dirty="0"/>
              <a:t>range of </a:t>
            </a:r>
            <a:r>
              <a:rPr lang="en-US" dirty="0" smtClean="0"/>
              <a:t>tasks from </a:t>
            </a:r>
            <a:r>
              <a:rPr lang="en-US" dirty="0"/>
              <a:t>small to large businesses, simple to complex processes.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76396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404" y="365126"/>
            <a:ext cx="10332396" cy="977292"/>
          </a:xfrm>
        </p:spPr>
        <p:txBody>
          <a:bodyPr/>
          <a:lstStyle/>
          <a:p>
            <a:r>
              <a:rPr lang="en-US" b="1" dirty="0"/>
              <a:t>Benefits of RPA(</a:t>
            </a:r>
            <a:r>
              <a:rPr lang="en-US" b="1" dirty="0" err="1"/>
              <a:t>contd</a:t>
            </a:r>
            <a:r>
              <a:rPr lang="en-US" b="1" dirty="0"/>
              <a:t>….)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098" y="1585609"/>
            <a:ext cx="11595370" cy="5019471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en-US" b="1" dirty="0" smtClean="0"/>
              <a:t>Simplicity - </a:t>
            </a:r>
            <a:r>
              <a:rPr lang="en-US" dirty="0"/>
              <a:t>RPA does not need prior programming </a:t>
            </a:r>
            <a:r>
              <a:rPr lang="en-US" dirty="0" smtClean="0"/>
              <a:t>knowledge. Most </a:t>
            </a:r>
            <a:r>
              <a:rPr lang="en-US" dirty="0"/>
              <a:t>platforms provide designs in the form of </a:t>
            </a:r>
            <a:r>
              <a:rPr lang="en-US" dirty="0" smtClean="0"/>
              <a:t>flowcharts.</a:t>
            </a:r>
            <a:endParaRPr lang="en-US" b="1" dirty="0" smtClean="0"/>
          </a:p>
          <a:p>
            <a:pPr lvl="1"/>
            <a:endParaRPr lang="en-US" b="1" dirty="0"/>
          </a:p>
          <a:p>
            <a:pPr lvl="1"/>
            <a:r>
              <a:rPr lang="en-US" b="1" dirty="0" smtClean="0"/>
              <a:t>Scalability - </a:t>
            </a:r>
            <a:r>
              <a:rPr lang="en-US" dirty="0"/>
              <a:t>Robots can be quickly deployed at zero or minimum costs while maintaining consistency in the quality of work</a:t>
            </a:r>
            <a:endParaRPr lang="en-US" b="1" dirty="0" smtClean="0"/>
          </a:p>
          <a:p>
            <a:pPr lvl="1"/>
            <a:endParaRPr lang="en-US" b="1" dirty="0"/>
          </a:p>
          <a:p>
            <a:pPr lvl="1"/>
            <a:r>
              <a:rPr lang="en-US" b="1" dirty="0"/>
              <a:t>Time </a:t>
            </a:r>
            <a:r>
              <a:rPr lang="en-US" b="1" dirty="0" smtClean="0"/>
              <a:t>savings – </a:t>
            </a:r>
            <a:r>
              <a:rPr lang="en-US" dirty="0" smtClean="0"/>
              <a:t>Quick performance </a:t>
            </a:r>
            <a:r>
              <a:rPr lang="en-US" b="1" dirty="0" smtClean="0"/>
              <a:t>.</a:t>
            </a:r>
            <a:r>
              <a:rPr lang="en-US" dirty="0" smtClean="0"/>
              <a:t>Technology </a:t>
            </a:r>
            <a:r>
              <a:rPr lang="en-US" dirty="0"/>
              <a:t>upgrade it is much easier and faster for the virtual workforce to adapt to the changes</a:t>
            </a:r>
            <a:endParaRPr lang="en-US" b="1" dirty="0" smtClean="0"/>
          </a:p>
          <a:p>
            <a:pPr marL="457200" lvl="1" indent="0">
              <a:buNone/>
            </a:pPr>
            <a:r>
              <a:rPr lang="en-US" b="1" dirty="0" smtClean="0"/>
              <a:t> </a:t>
            </a:r>
            <a:endParaRPr lang="en-US" b="1" dirty="0"/>
          </a:p>
          <a:p>
            <a:pPr lvl="1"/>
            <a:r>
              <a:rPr lang="en-US" b="1" dirty="0" smtClean="0"/>
              <a:t>Non-invasive - </a:t>
            </a:r>
            <a:r>
              <a:rPr lang="en-US" dirty="0"/>
              <a:t>works at the user interface - helps in reducing risks and complexities</a:t>
            </a:r>
            <a:endParaRPr lang="en-US" b="1" dirty="0" smtClean="0"/>
          </a:p>
          <a:p>
            <a:pPr lvl="1"/>
            <a:endParaRPr lang="en-US" b="1" dirty="0"/>
          </a:p>
          <a:p>
            <a:pPr lvl="1"/>
            <a:r>
              <a:rPr lang="en-US" b="1" dirty="0"/>
              <a:t>Better </a:t>
            </a:r>
            <a:r>
              <a:rPr lang="en-US" b="1" dirty="0" smtClean="0"/>
              <a:t>management - </a:t>
            </a:r>
            <a:r>
              <a:rPr lang="en-US" dirty="0" smtClean="0"/>
              <a:t>Allows </a:t>
            </a:r>
            <a:r>
              <a:rPr lang="en-US" dirty="0"/>
              <a:t>for managing, deploying, and monitoring Robots through a centralized platform</a:t>
            </a:r>
            <a:endParaRPr lang="en-US" b="1" dirty="0" smtClean="0"/>
          </a:p>
          <a:p>
            <a:pPr lvl="1"/>
            <a:endParaRPr lang="en-US" b="1" dirty="0"/>
          </a:p>
          <a:p>
            <a:pPr lvl="1"/>
            <a:r>
              <a:rPr lang="en-US" b="1" dirty="0"/>
              <a:t>Better customer </a:t>
            </a:r>
            <a:r>
              <a:rPr lang="en-US" b="1" dirty="0" smtClean="0"/>
              <a:t>service - </a:t>
            </a:r>
            <a:r>
              <a:rPr lang="en-US" dirty="0"/>
              <a:t>Robots can work around the clock, capacity increases. </a:t>
            </a:r>
            <a:r>
              <a:rPr lang="en-US" dirty="0" smtClean="0"/>
              <a:t>Better </a:t>
            </a:r>
            <a:r>
              <a:rPr lang="en-US" dirty="0"/>
              <a:t>quality of services delivered to customers at faster speeds greatly boosts customer satisfaction.</a:t>
            </a:r>
            <a:endParaRPr lang="en-US" b="1" dirty="0" smtClean="0"/>
          </a:p>
          <a:p>
            <a:pPr lvl="1"/>
            <a:endParaRPr lang="en-US" b="1" dirty="0"/>
          </a:p>
          <a:p>
            <a:pPr lvl="1"/>
            <a:r>
              <a:rPr lang="en-US" b="1" dirty="0"/>
              <a:t>Increased employee </a:t>
            </a:r>
            <a:r>
              <a:rPr lang="en-US" b="1" dirty="0" smtClean="0"/>
              <a:t>satisfaction - </a:t>
            </a:r>
            <a:r>
              <a:rPr lang="en-US" dirty="0" smtClean="0"/>
              <a:t>Frees </a:t>
            </a:r>
            <a:r>
              <a:rPr lang="en-US" dirty="0"/>
              <a:t>humans from tedious, mind-numbing work, giving us an opportunity to engage in much more satisfying jobs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2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3126</TotalTime>
  <Words>1337</Words>
  <Application>Microsoft Office PowerPoint</Application>
  <PresentationFormat>Widescreen</PresentationFormat>
  <Paragraphs>139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What is RPA?</vt:lpstr>
      <vt:lpstr>Automation in Daily Life</vt:lpstr>
      <vt:lpstr>Scope and techniques of automation</vt:lpstr>
      <vt:lpstr>Scope and techniques of automation(cont..)</vt:lpstr>
      <vt:lpstr>Techniques of automation</vt:lpstr>
      <vt:lpstr>Benefits of RPA</vt:lpstr>
      <vt:lpstr>Benefits of RPA(contd….)</vt:lpstr>
      <vt:lpstr>Benefits of RPA(contd….)</vt:lpstr>
      <vt:lpstr>Components of RPA</vt:lpstr>
      <vt:lpstr>Components of RPA(Contd…)</vt:lpstr>
      <vt:lpstr>RPA platforms</vt:lpstr>
      <vt:lpstr>UiPath Platform</vt:lpstr>
      <vt:lpstr>UiPath Platform(Contd…)</vt:lpstr>
      <vt:lpstr>The future of automation</vt:lpstr>
      <vt:lpstr>The future of automation(Contd…)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Processes &amp; Flowcharts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 SSD</dc:creator>
  <cp:lastModifiedBy>Lenovo SSD</cp:lastModifiedBy>
  <cp:revision>33</cp:revision>
  <dcterms:created xsi:type="dcterms:W3CDTF">2022-07-25T14:53:23Z</dcterms:created>
  <dcterms:modified xsi:type="dcterms:W3CDTF">2022-07-29T06:06:17Z</dcterms:modified>
</cp:coreProperties>
</file>