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577" autoAdjust="0"/>
  </p:normalViewPr>
  <p:slideViewPr>
    <p:cSldViewPr showGuides="1"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54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c and d MAC examples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SimSun" panose="02010600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SimSun" panose="02010600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SimSun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UNIT-3</a:t>
            </a:r>
            <a:br>
              <a:rPr lang="en-US" altLang="x-none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x-none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Cryptographic Hash Functions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</a:t>
            </a:r>
          </a:p>
          <a:p>
            <a:r>
              <a:rPr lang="en-US"/>
              <a:t>Dr. CH SITA KUMARI</a:t>
            </a:r>
          </a:p>
          <a:p>
            <a:r>
              <a:rPr lang="en-US"/>
              <a:t>Associate Professor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374650"/>
          </a:xfrm>
        </p:spPr>
        <p:txBody>
          <a:bodyPr/>
          <a:lstStyle/>
          <a:p>
            <a:r>
              <a:rPr lang="en-US">
                <a:sym typeface="+mn-ea"/>
              </a:rPr>
              <a:t> </a:t>
            </a:r>
            <a:r>
              <a:rPr lang="en-US" sz="2800" b="1">
                <a:sym typeface="+mn-ea"/>
              </a:rPr>
              <a:t>message authentication code (MAC)</a:t>
            </a:r>
            <a:endParaRPr lang="en-US" sz="2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995" y="930275"/>
            <a:ext cx="8626475" cy="5930265"/>
          </a:xfrm>
        </p:spPr>
        <p:txBody>
          <a:bodyPr/>
          <a:lstStyle/>
          <a:p>
            <a:r>
              <a:rPr lang="en-US" sz="2400"/>
              <a:t> message authentication is achieved using a message </a:t>
            </a:r>
          </a:p>
          <a:p>
            <a:pPr marL="0" indent="0">
              <a:buNone/>
            </a:pPr>
            <a:r>
              <a:rPr lang="en-US" sz="2400"/>
              <a:t>    authentication code (MAC), also known as a keyed hash      </a:t>
            </a:r>
          </a:p>
          <a:p>
            <a:pPr marL="0" indent="0">
              <a:buNone/>
            </a:pPr>
            <a:r>
              <a:rPr lang="en-US" sz="2400"/>
              <a:t>    function. </a:t>
            </a:r>
          </a:p>
          <a:p>
            <a:r>
              <a:rPr lang="en-US" sz="2400"/>
              <a:t>MACs are used between two parties that share a secret key to authenticate information exchanged between those parties. </a:t>
            </a:r>
          </a:p>
          <a:p>
            <a:r>
              <a:rPr lang="en-US" sz="2400"/>
              <a:t>A MAC function takes as input a secret key and a data block and produces a hash value </a:t>
            </a:r>
          </a:p>
          <a:p>
            <a:r>
              <a:rPr lang="en-US" sz="2400"/>
              <a:t>If the integrity of the message needs to be checked, the MAC function can be applied to the message and the result compared with the associated MAC value.</a:t>
            </a:r>
          </a:p>
          <a:p>
            <a:r>
              <a:rPr lang="en-US" sz="2400"/>
              <a:t> MAC algorithms are designed that are generally more efficient than an encryption algorithm.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640960" cy="5661248"/>
          </a:xfrm>
        </p:spPr>
        <p:txBody>
          <a:bodyPr/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 DS is a mathematical technique used to validate the authenticity and integrity of a message s/w or digital document 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which is similar to the message authentication application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operation of the digital signature is similar to that of the MAC.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33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686800" cy="5328592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In the case of the digital signature, the hash value of a message is encrypted with a user’s private key.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Anyone who knows the user’s public key can verify the integrity of the message that is associated with the digital signature.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In this case, an attacker who wishes to alter the message would need to know the user’s private key.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939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06090"/>
          </a:xfrm>
        </p:spPr>
        <p:txBody>
          <a:bodyPr/>
          <a:lstStyle/>
          <a:p>
            <a:r>
              <a:rPr lang="en-IN" sz="3600" dirty="0"/>
              <a:t>hash code is used in digital signature.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1556792"/>
            <a:ext cx="7077075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273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Hash functions are commonly used to create a one-way password file.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Hash functions can be used for intrusion detection and virus detection.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A cryptographic hash function can be used to construct a pseudorandom function (PRF) or a pseudorandom number generator (PRNG)</a:t>
            </a:r>
          </a:p>
        </p:txBody>
      </p:sp>
    </p:spTree>
    <p:extLst>
      <p:ext uri="{BB962C8B-B14F-4D97-AF65-F5344CB8AC3E}">
        <p14:creationId xmlns:p14="http://schemas.microsoft.com/office/powerpoint/2010/main" val="923841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 simple 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To get the understanding of security considerations involved in cryptographic hash functions, we present two simple, insecure hash functions</a:t>
            </a:r>
          </a:p>
          <a:p>
            <a:r>
              <a:rPr lang="en-IN" sz="2800" dirty="0"/>
              <a:t> All hash functions operate using the following general principles. </a:t>
            </a:r>
          </a:p>
          <a:p>
            <a:r>
              <a:rPr lang="en-IN" sz="2800" dirty="0"/>
              <a:t>The input (message, file, etc.) is viewed as a sequence of n -bit blocks. </a:t>
            </a:r>
          </a:p>
        </p:txBody>
      </p:sp>
    </p:spTree>
    <p:extLst>
      <p:ext uri="{BB962C8B-B14F-4D97-AF65-F5344CB8AC3E}">
        <p14:creationId xmlns:p14="http://schemas.microsoft.com/office/powerpoint/2010/main" val="69584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input is processed one block at a time in an iterative fashion to produce an n-bit hash function. </a:t>
            </a:r>
          </a:p>
          <a:p>
            <a:endParaRPr lang="en-IN" dirty="0"/>
          </a:p>
          <a:p>
            <a:r>
              <a:rPr lang="en-IN" dirty="0"/>
              <a:t> One of the simplest hash functions is the bit-by-bit exclusive-OR (XOR) of every block. This can be expressed as: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7128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/>
          <a:lstStyle/>
          <a:p>
            <a:r>
              <a:rPr lang="en-IN" sz="2400" dirty="0" err="1"/>
              <a:t>Ci</a:t>
            </a:r>
            <a:r>
              <a:rPr lang="en-IN" sz="2400" dirty="0"/>
              <a:t> = b</a:t>
            </a:r>
            <a:r>
              <a:rPr lang="en-IN" sz="2400" baseline="-25000" dirty="0"/>
              <a:t>i1</a:t>
            </a:r>
            <a:r>
              <a:rPr lang="en-IN" sz="2400" dirty="0"/>
              <a:t> ⊕ b</a:t>
            </a:r>
            <a:r>
              <a:rPr lang="en-IN" sz="2400" baseline="-25000" dirty="0"/>
              <a:t>i2</a:t>
            </a:r>
            <a:r>
              <a:rPr lang="en-IN" sz="2400" dirty="0"/>
              <a:t> ⊕ …… ⊕ b </a:t>
            </a:r>
            <a:r>
              <a:rPr lang="en-IN" sz="2400" baseline="-25000" dirty="0" err="1"/>
              <a:t>im</a:t>
            </a:r>
            <a:endParaRPr lang="en-IN" sz="2400" baseline="-25000" dirty="0"/>
          </a:p>
          <a:p>
            <a:pPr marL="0" indent="0">
              <a:buNone/>
            </a:pPr>
            <a:r>
              <a:rPr lang="en-IN" sz="2400" dirty="0"/>
              <a:t>where</a:t>
            </a:r>
          </a:p>
          <a:p>
            <a:r>
              <a:rPr lang="en-IN" sz="2400" dirty="0" err="1"/>
              <a:t>Ci</a:t>
            </a:r>
            <a:r>
              <a:rPr lang="en-IN" sz="2400" dirty="0"/>
              <a:t> = </a:t>
            </a:r>
            <a:r>
              <a:rPr lang="en-IN" sz="2400" dirty="0" err="1"/>
              <a:t>i</a:t>
            </a:r>
            <a:r>
              <a:rPr lang="en-IN" sz="2400" baseline="-25000" dirty="0" err="1"/>
              <a:t>th</a:t>
            </a:r>
            <a:r>
              <a:rPr lang="en-IN" sz="2400" dirty="0"/>
              <a:t> bit of the hash code, 1 ... </a:t>
            </a:r>
            <a:r>
              <a:rPr lang="en-IN" sz="2400" dirty="0" err="1"/>
              <a:t>i</a:t>
            </a:r>
            <a:r>
              <a:rPr lang="en-IN" sz="2400" dirty="0"/>
              <a:t> ... n</a:t>
            </a:r>
          </a:p>
          <a:p>
            <a:r>
              <a:rPr lang="en-IN" sz="2400" dirty="0"/>
              <a:t>m = number of n-bit blocks in the input</a:t>
            </a:r>
          </a:p>
          <a:p>
            <a:r>
              <a:rPr lang="en-IN" sz="2400" dirty="0" err="1"/>
              <a:t>b</a:t>
            </a:r>
            <a:r>
              <a:rPr lang="en-IN" sz="2400" baseline="-25000" dirty="0" err="1"/>
              <a:t>ij</a:t>
            </a:r>
            <a:r>
              <a:rPr lang="en-IN" sz="2400" dirty="0"/>
              <a:t> = </a:t>
            </a:r>
            <a:r>
              <a:rPr lang="en-IN" sz="2400" dirty="0" err="1"/>
              <a:t>i</a:t>
            </a:r>
            <a:r>
              <a:rPr lang="en-IN" sz="2400" baseline="30000" dirty="0" err="1"/>
              <a:t>th</a:t>
            </a:r>
            <a:r>
              <a:rPr lang="en-IN" sz="2400" dirty="0"/>
              <a:t> bit in </a:t>
            </a:r>
            <a:r>
              <a:rPr lang="en-IN" sz="2400" dirty="0" err="1"/>
              <a:t>jth</a:t>
            </a:r>
            <a:r>
              <a:rPr lang="en-IN" sz="2400" dirty="0"/>
              <a:t> block</a:t>
            </a:r>
          </a:p>
          <a:p>
            <a:r>
              <a:rPr lang="en-IN" sz="2400" dirty="0"/>
              <a:t>⊕ = XOR operation</a:t>
            </a:r>
          </a:p>
          <a:p>
            <a:r>
              <a:rPr lang="en-IN" sz="2400" dirty="0"/>
              <a:t>This operation produces a simple parity bit for each bit position and is known</a:t>
            </a:r>
          </a:p>
          <a:p>
            <a:r>
              <a:rPr lang="en-IN" sz="2400" dirty="0"/>
              <a:t>as a longitudinal redundancy check. It is reasonably effective for random data as a data integrity check.</a:t>
            </a:r>
          </a:p>
        </p:txBody>
      </p:sp>
    </p:spTree>
    <p:extLst>
      <p:ext uri="{BB962C8B-B14F-4D97-AF65-F5344CB8AC3E}">
        <p14:creationId xmlns:p14="http://schemas.microsoft.com/office/powerpoint/2010/main" val="4127801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/>
              <a:t>Secure Hash Algorithm (SHA)</a:t>
            </a:r>
            <a:br>
              <a:rPr lang="en-US" sz="3600" b="1" dirty="0"/>
            </a:b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656"/>
            <a:ext cx="9144000" cy="6458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3900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64488" cy="710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41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669290"/>
          </a:xfrm>
        </p:spPr>
        <p:txBody>
          <a:bodyPr/>
          <a:lstStyle/>
          <a:p>
            <a:r>
              <a:rPr lang="en-US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615"/>
            <a:ext cx="8513445" cy="561975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CRYPTOGRAPHIC HASH FUNCTIONS: </a:t>
            </a:r>
          </a:p>
          <a:p>
            <a:pPr lvl="1">
              <a:buFont typeface="Wingdings" panose="05000000000000000000" charset="0"/>
              <a:buChar char="Ø"/>
            </a:pPr>
            <a:r>
              <a:rPr lang="en-US" sz="2100" dirty="0"/>
              <a:t>Applications of cryptographic hash functions</a:t>
            </a:r>
          </a:p>
          <a:p>
            <a:pPr lvl="1">
              <a:buFont typeface="Wingdings" panose="05000000000000000000" charset="0"/>
              <a:buChar char="Ø"/>
            </a:pPr>
            <a:r>
              <a:rPr lang="en-US" sz="2100" dirty="0"/>
              <a:t>hash functions based on cipher block chaining, </a:t>
            </a:r>
          </a:p>
          <a:p>
            <a:pPr lvl="1">
              <a:buFont typeface="Wingdings" panose="05000000000000000000" charset="0"/>
              <a:buChar char="Ø"/>
            </a:pPr>
            <a:r>
              <a:rPr lang="en-US" sz="2100" dirty="0"/>
              <a:t>Secure Hash Algorithm (SHA)</a:t>
            </a:r>
          </a:p>
          <a:p>
            <a:pPr marL="0" indent="0">
              <a:buNone/>
            </a:pPr>
            <a:r>
              <a:rPr lang="en-US" sz="2400" b="1" dirty="0"/>
              <a:t>Message authentication codes</a:t>
            </a:r>
          </a:p>
          <a:p>
            <a:pPr lvl="1">
              <a:buFont typeface="Wingdings" panose="05000000000000000000" charset="0"/>
              <a:buChar char="Ø"/>
            </a:pPr>
            <a:r>
              <a:rPr lang="en-US" sz="2100" dirty="0">
                <a:sym typeface="+mn-ea"/>
              </a:rPr>
              <a:t>Message authentication </a:t>
            </a:r>
            <a:r>
              <a:rPr lang="en-US" sz="2100" dirty="0"/>
              <a:t>requirements, </a:t>
            </a:r>
          </a:p>
          <a:p>
            <a:pPr lvl="1">
              <a:buFont typeface="Wingdings" panose="05000000000000000000" charset="0"/>
              <a:buChar char="Ø"/>
            </a:pPr>
            <a:r>
              <a:rPr lang="en-US" sz="2100" dirty="0"/>
              <a:t>Message authentication functions</a:t>
            </a:r>
          </a:p>
          <a:p>
            <a:pPr lvl="1">
              <a:buFont typeface="Wingdings" panose="05000000000000000000" charset="0"/>
              <a:buChar char="Ø"/>
            </a:pPr>
            <a:r>
              <a:rPr lang="en-US" sz="2100" dirty="0"/>
              <a:t>MACs based on Hash functions: HMAC</a:t>
            </a:r>
          </a:p>
          <a:p>
            <a:pPr marL="0" indent="0">
              <a:buNone/>
            </a:pPr>
            <a:r>
              <a:rPr lang="en-US" sz="2400" b="1" dirty="0"/>
              <a:t>Digital signatures,</a:t>
            </a:r>
          </a:p>
          <a:p>
            <a:pPr lvl="1">
              <a:buFont typeface="Wingdings" panose="05000000000000000000" charset="0"/>
              <a:buChar char="Ø"/>
            </a:pPr>
            <a:r>
              <a:rPr lang="en-US" sz="2100" dirty="0" err="1"/>
              <a:t>Elgamal</a:t>
            </a:r>
            <a:r>
              <a:rPr lang="en-US" sz="2100" dirty="0"/>
              <a:t> digital signature scheme</a:t>
            </a:r>
          </a:p>
          <a:p>
            <a:pPr lvl="1">
              <a:buFont typeface="Wingdings" panose="05000000000000000000" charset="0"/>
              <a:buChar char="Ø"/>
            </a:pPr>
            <a:r>
              <a:rPr lang="en-US" sz="2100" dirty="0" err="1"/>
              <a:t>Schnorr</a:t>
            </a:r>
            <a:r>
              <a:rPr lang="en-US" sz="2100" dirty="0"/>
              <a:t> digital signature scheme,</a:t>
            </a:r>
          </a:p>
          <a:p>
            <a:pPr lvl="1">
              <a:buFont typeface="Wingdings" panose="05000000000000000000" charset="0"/>
              <a:buChar char="Ø"/>
            </a:pPr>
            <a:r>
              <a:rPr lang="en-US" sz="2100" dirty="0"/>
              <a:t>NIST digital signature algorithm, </a:t>
            </a:r>
          </a:p>
          <a:p>
            <a:pPr lvl="1">
              <a:buFont typeface="Wingdings" panose="05000000000000000000" charset="0"/>
              <a:buChar char="Ø"/>
            </a:pPr>
            <a:r>
              <a:rPr lang="en-US" sz="2100" dirty="0"/>
              <a:t>Elliptic curve digital signature algorithm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657"/>
            <a:ext cx="8964488" cy="6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3885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1538"/>
            <a:ext cx="889248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9168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4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303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76288"/>
            <a:ext cx="8964488" cy="5533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4875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76400"/>
            <a:ext cx="8280919" cy="4416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1894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280920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1275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involved in Hash function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7920880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2708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6413"/>
            <a:ext cx="7704856" cy="42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3725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9"/>
            <a:ext cx="8280919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556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848872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9255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8665" cy="4824095"/>
          </a:xfrm>
        </p:spPr>
        <p:txBody>
          <a:bodyPr/>
          <a:lstStyle/>
          <a:p>
            <a:pPr algn="just"/>
            <a:r>
              <a:rPr lang="en-US" sz="2800"/>
              <a:t>A hash function H accepts a variable-length block of data M as input and produces a fixed-size result h = H(M), referred to as a hash value or a hash code.</a:t>
            </a:r>
          </a:p>
          <a:p>
            <a:pPr algn="just"/>
            <a:r>
              <a:rPr lang="en-US" sz="2800"/>
              <a:t>The principal object of a hash function is data integrity.</a:t>
            </a:r>
          </a:p>
          <a:p>
            <a:pPr algn="just"/>
            <a:r>
              <a:rPr lang="en-US" sz="2800"/>
              <a:t> A change to any bit or bits in M results, with high probability, in a change to the hash value.</a:t>
            </a:r>
          </a:p>
          <a:p>
            <a:pPr algn="just"/>
            <a:r>
              <a:rPr lang="en-US" sz="2800"/>
              <a:t>The kind of hash function needed for security applications is referred to </a:t>
            </a:r>
          </a:p>
          <a:p>
            <a:pPr algn="just"/>
            <a:r>
              <a:rPr lang="en-US" sz="2800"/>
              <a:t>as a cryptographic hash function.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09713"/>
            <a:ext cx="8244780" cy="436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0050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49" y="1843088"/>
            <a:ext cx="7570935" cy="4106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3210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8064896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2473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1650"/>
            <a:ext cx="8280919" cy="42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3970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843088"/>
            <a:ext cx="7639050" cy="3674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23739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Compute the message Digest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5900"/>
            <a:ext cx="8424936" cy="45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81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66888"/>
            <a:ext cx="7992887" cy="4326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9167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77566"/>
            <a:ext cx="8136904" cy="4071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172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975" y="1600200"/>
            <a:ext cx="6891020" cy="46793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5" y="274638"/>
            <a:ext cx="8229600" cy="1143000"/>
          </a:xfrm>
        </p:spPr>
        <p:txBody>
          <a:bodyPr/>
          <a:lstStyle/>
          <a:p>
            <a:r>
              <a:rPr lang="en-US"/>
              <a:t>Applications of 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1420"/>
          </a:xfrm>
        </p:spPr>
        <p:txBody>
          <a:bodyPr/>
          <a:lstStyle/>
          <a:p>
            <a:pPr marL="341630" indent="-341630" defTabSz="457200">
              <a:spcBef>
                <a:spcPts val="800"/>
              </a:spcBef>
              <a:buClr>
                <a:srgbClr val="5FAFFF"/>
              </a:buClr>
              <a:buSzPct val="80000"/>
              <a:buFont typeface="Wingdings" panose="05000000000000000000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4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cryptographic hash function is used in </a:t>
            </a:r>
          </a:p>
          <a:p>
            <a:pPr lvl="1" defTabSz="457200">
              <a:spcBef>
                <a:spcPts val="800"/>
              </a:spcBef>
              <a:buClr>
                <a:srgbClr val="5FAFFF"/>
              </a:buClr>
              <a:buSzPct val="80000"/>
              <a:buFont typeface="Wingdings" panose="05000000000000000000" charset="0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4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security applications and </a:t>
            </a:r>
          </a:p>
          <a:p>
            <a:pPr lvl="1" defTabSz="457200">
              <a:spcBef>
                <a:spcPts val="800"/>
              </a:spcBef>
              <a:buClr>
                <a:srgbClr val="5FAFFF"/>
              </a:buClr>
              <a:buSzPct val="80000"/>
              <a:buFont typeface="Wingdings" panose="05000000000000000000" charset="0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4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Internet protocols. </a:t>
            </a:r>
          </a:p>
          <a:p>
            <a:pPr marL="341630" indent="-341630" defTabSz="457200">
              <a:spcBef>
                <a:spcPts val="800"/>
              </a:spcBef>
              <a:buClr>
                <a:srgbClr val="5FAFFF"/>
              </a:buClr>
              <a:buSzPct val="80000"/>
              <a:buFont typeface="Wingdings" panose="05000000000000000000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x-none" sz="2400" dirty="0" err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1630" indent="-341630" defTabSz="457200">
              <a:spcBef>
                <a:spcPts val="800"/>
              </a:spcBef>
              <a:buClr>
                <a:srgbClr val="5FAFFF"/>
              </a:buClr>
              <a:buSzPct val="80000"/>
              <a:buFont typeface="Wingdings" panose="05000000000000000000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4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To better understand some of the requirements and security implications for cryptographic hash functions.</a:t>
            </a:r>
          </a:p>
          <a:p>
            <a:pPr lvl="1" defTabSz="457200">
              <a:spcBef>
                <a:spcPts val="800"/>
              </a:spcBef>
              <a:buClr>
                <a:srgbClr val="5FAFFF"/>
              </a:buClr>
              <a:buSzPct val="80000"/>
              <a:buFont typeface="Wingdings" panose="05000000000000000000" charset="0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Message Authentication </a:t>
            </a:r>
          </a:p>
          <a:p>
            <a:pPr lvl="1" defTabSz="457200">
              <a:spcBef>
                <a:spcPts val="800"/>
              </a:spcBef>
              <a:buClr>
                <a:srgbClr val="5FAFFF"/>
              </a:buClr>
              <a:buSzPct val="80000"/>
              <a:buFont typeface="Wingdings" panose="05000000000000000000" charset="0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400" dirty="0">
                <a:ln>
                  <a:solidFill>
                    <a:schemeClr val="tx1"/>
                  </a:solidFill>
                </a:ln>
                <a:latin typeface="Times New Roman" panose="02020603050405020304" charset="0"/>
                <a:cs typeface="Times New Roman" panose="02020603050405020304" charset="0"/>
                <a:sym typeface="+mn-ea"/>
              </a:rPr>
              <a:t>Message Authentication Code (MAC)</a:t>
            </a:r>
            <a:endParaRPr lang="en-US" altLang="x-none" sz="24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 defTabSz="457200">
              <a:spcBef>
                <a:spcPts val="800"/>
              </a:spcBef>
              <a:buClr>
                <a:srgbClr val="5FAFFF"/>
              </a:buClr>
              <a:buSzPct val="80000"/>
              <a:buFont typeface="Wingdings" panose="05000000000000000000" charset="0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4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Digital Signatures (non-repudiation)</a:t>
            </a:r>
            <a:endParaRPr lang="en-US" altLang="x-none" sz="2400" dirty="0" err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defTabSz="457200">
              <a:spcBef>
                <a:spcPts val="800"/>
              </a:spcBef>
              <a:buClr>
                <a:srgbClr val="5FAFFF"/>
              </a:buClr>
              <a:buSzPct val="80000"/>
              <a:buFont typeface="Wingdings" panose="05000000000000000000" charset="0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400" dirty="0" err="1">
                <a:ln>
                  <a:solidFill>
                    <a:schemeClr val="tx1"/>
                  </a:solidFill>
                </a:ln>
                <a:latin typeface="Times New Roman" panose="02020603050405020304" charset="0"/>
                <a:cs typeface="Times New Roman" panose="02020603050405020304" charset="0"/>
                <a:sym typeface="+mn-ea"/>
              </a:rPr>
              <a:t>Message Integrity Check (MIC)</a:t>
            </a:r>
            <a:endParaRPr lang="en-US" altLang="x-none" sz="2400" dirty="0" err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2" defTabSz="457200" eaLnBrk="1" hangingPunct="1">
              <a:spcBef>
                <a:spcPts val="700"/>
              </a:spcBef>
              <a:spcAft>
                <a:spcPct val="0"/>
              </a:spcAft>
              <a:buClr>
                <a:srgbClr val="D9D9FF"/>
              </a:buClr>
              <a:buSzPct val="50000"/>
              <a:buFont typeface="Wingdings" panose="05000000000000000000" charset="0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x-none" sz="2400" dirty="0" err="1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x-none" sz="2800" dirty="0" err="1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latin typeface="Arial Narrow" pitchFamily="34" charset="0"/>
              </a:rPr>
              <a:t>Message Authentication:</a:t>
            </a:r>
            <a:b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latin typeface="Arial Narrow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57192"/>
          </a:xfrm>
        </p:spPr>
        <p:txBody>
          <a:bodyPr/>
          <a:lstStyle/>
          <a:p>
            <a:r>
              <a:rPr lang="en-US" dirty="0">
                <a:ln w="13462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Arial Narrow" pitchFamily="34" charset="0"/>
                <a:cs typeface="Arial" panose="020B0604020202020204" pitchFamily="34" charset="0"/>
              </a:rPr>
              <a:t>Message authentication is a mechanism or service used to verify the integrity of a message. </a:t>
            </a:r>
          </a:p>
          <a:p>
            <a:r>
              <a:rPr lang="en-US" dirty="0">
                <a:ln w="13462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Arial Narrow" pitchFamily="34" charset="0"/>
                <a:cs typeface="Arial" panose="020B0604020202020204" pitchFamily="34" charset="0"/>
              </a:rPr>
              <a:t>Message authentication assures that data received are exactly as sent (i.e., there is no modification, insertion, deletion, or replay)</a:t>
            </a:r>
          </a:p>
          <a:p>
            <a:r>
              <a:rPr lang="en-US" dirty="0"/>
              <a:t>When a hash function is used to provide message authentication, the hash function value is often referred to as a </a:t>
            </a:r>
            <a:r>
              <a:rPr lang="en-US" b="1" dirty="0"/>
              <a:t>message digest.</a:t>
            </a:r>
          </a:p>
          <a:p>
            <a:endParaRPr lang="en-US" dirty="0">
              <a:ln w="13462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2"/>
              </a:solidFill>
              <a:latin typeface="Arial Narrow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57721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8725"/>
            <a:ext cx="8229600" cy="5059680"/>
          </a:xfrm>
        </p:spPr>
        <p:txBody>
          <a:bodyPr/>
          <a:lstStyle/>
          <a:p>
            <a:pPr algn="just"/>
            <a:r>
              <a:rPr lang="en-US" sz="2400" b="1" dirty="0"/>
              <a:t>The use of a hash function for message integrity is as follows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The sender computes a hash value as a function of the bits in the message and transmits both the hash value and the message. </a:t>
            </a:r>
          </a:p>
          <a:p>
            <a:pPr algn="just"/>
            <a:r>
              <a:rPr lang="en-US" sz="2400" dirty="0"/>
              <a:t>The receiver performs the same hash calculation on the message bits and compares this value with the incoming hash value.</a:t>
            </a:r>
          </a:p>
          <a:p>
            <a:pPr algn="just"/>
            <a:r>
              <a:rPr lang="en-US" sz="2400" dirty="0"/>
              <a:t>If there is a mismatch, the receiver knows that the message has been altered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115" y="1600200"/>
            <a:ext cx="6934200" cy="49971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856615"/>
          </a:xfrm>
        </p:spPr>
        <p:txBody>
          <a:bodyPr/>
          <a:lstStyle/>
          <a:p>
            <a:r>
              <a:rPr lang="en-US"/>
              <a:t> </a:t>
            </a:r>
            <a:r>
              <a:rPr lang="en-US" sz="2800"/>
              <a:t>Examples of the Use of a Hash Function for Message Authentication(Symmtric key hashed)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6630" y="1600200"/>
            <a:ext cx="7992110" cy="50399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860</Words>
  <Application>Microsoft Office PowerPoint</Application>
  <PresentationFormat>On-screen Show (4:3)</PresentationFormat>
  <Paragraphs>84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Arial Narrow</vt:lpstr>
      <vt:lpstr>Calibri</vt:lpstr>
      <vt:lpstr>Times New Roman</vt:lpstr>
      <vt:lpstr>Wingdings</vt:lpstr>
      <vt:lpstr>Default Design</vt:lpstr>
      <vt:lpstr>UNIT-3 Cryptographic Hash Functions</vt:lpstr>
      <vt:lpstr>INDEX</vt:lpstr>
      <vt:lpstr>Hash function</vt:lpstr>
      <vt:lpstr>PowerPoint Presentation</vt:lpstr>
      <vt:lpstr>Applications of Hash functions</vt:lpstr>
      <vt:lpstr>Message Authentication: </vt:lpstr>
      <vt:lpstr>PowerPoint Presentation</vt:lpstr>
      <vt:lpstr>PowerPoint Presentation</vt:lpstr>
      <vt:lpstr> Examples of the Use of a Hash Function for Message Authentication(Symmtric key hashed)</vt:lpstr>
      <vt:lpstr> message authentication code (MAC)</vt:lpstr>
      <vt:lpstr>Digital Signature</vt:lpstr>
      <vt:lpstr>PowerPoint Presentation</vt:lpstr>
      <vt:lpstr>hash code is used in digital signature. </vt:lpstr>
      <vt:lpstr>Other applications</vt:lpstr>
      <vt:lpstr>Two simple hash functions</vt:lpstr>
      <vt:lpstr>PowerPoint Presentation</vt:lpstr>
      <vt:lpstr>PowerPoint Presentation</vt:lpstr>
      <vt:lpstr>Secure Hash Algorithm (SHA)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Steps involved in Hash function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Compute the message Digest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UNIT-3 Cryptographic Hash Functions</dc:title>
  <dc:creator>SITA KUMARI</dc:creator>
  <cp:lastModifiedBy>SITA KUMARI</cp:lastModifiedBy>
  <cp:revision>20</cp:revision>
  <dcterms:created xsi:type="dcterms:W3CDTF">2024-02-07T05:26:27Z</dcterms:created>
  <dcterms:modified xsi:type="dcterms:W3CDTF">2024-02-12T17:06:56Z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1033-12.2.0.13431</vt:lpwstr>
  </property>
  <property fmtid="{D5CDD505-2E9C-101B-9397-08002B2CF9AE}" pid="3" name="ICV">
    <vt:lpwstr>D5AB95E5A5F849B3917DA58CF24066CD_12</vt:lpwstr>
  </property>
</Properties>
</file>