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79" r:id="rId20"/>
    <p:sldId id="280" r:id="rId21"/>
    <p:sldId id="281" r:id="rId22"/>
    <p:sldId id="270" r:id="rId23"/>
    <p:sldId id="271" r:id="rId24"/>
    <p:sldId id="272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1282" y="-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218" y="483234"/>
            <a:ext cx="757956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2267788"/>
            <a:ext cx="799465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4210" marR="5080" indent="-3192145">
              <a:lnSpc>
                <a:spcPct val="100000"/>
              </a:lnSpc>
              <a:spcBef>
                <a:spcPts val="95"/>
              </a:spcBef>
            </a:pPr>
            <a:r>
              <a:rPr lang="en-IN" sz="4000" dirty="0"/>
              <a:t> </a:t>
            </a:r>
            <a:r>
              <a:rPr sz="4000" dirty="0"/>
              <a:t>Introduction</a:t>
            </a:r>
            <a:r>
              <a:rPr sz="4000" spc="-70" dirty="0"/>
              <a:t> </a:t>
            </a:r>
            <a:r>
              <a:rPr sz="4000" dirty="0"/>
              <a:t>to</a:t>
            </a:r>
            <a:r>
              <a:rPr sz="4000" spc="-85" dirty="0"/>
              <a:t> </a:t>
            </a:r>
            <a:r>
              <a:rPr sz="4000" spc="-10" dirty="0"/>
              <a:t>Number Theory</a:t>
            </a:r>
            <a:r>
              <a:rPr lang="en-IN" sz="4000" spc="-10" dirty="0"/>
              <a:t> </a:t>
            </a:r>
            <a:r>
              <a:rPr lang="en-IN" sz="4000" spc="-10" dirty="0" err="1"/>
              <a:t>cont</a:t>
            </a:r>
            <a:r>
              <a:rPr lang="en-IN" sz="4000" spc="-10" dirty="0"/>
              <a:t>…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5"/>
              </a:spcBef>
            </a:pPr>
            <a:r>
              <a:rPr dirty="0"/>
              <a:t>Euler</a:t>
            </a:r>
            <a:r>
              <a:rPr spc="-175" dirty="0"/>
              <a:t> </a:t>
            </a:r>
            <a:r>
              <a:rPr spc="-50" dirty="0"/>
              <a:t>Totient</a:t>
            </a:r>
            <a:r>
              <a:rPr spc="-95" dirty="0"/>
              <a:t> </a:t>
            </a:r>
            <a:r>
              <a:rPr dirty="0"/>
              <a:t>Function</a:t>
            </a:r>
            <a:r>
              <a:rPr spc="-105" dirty="0"/>
              <a:t> </a:t>
            </a:r>
            <a:r>
              <a:rPr spc="-20" dirty="0">
                <a:latin typeface="Courier New"/>
                <a:cs typeface="Courier New"/>
              </a:rPr>
              <a:t>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74192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ø(n)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count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elements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excluded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factorization,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but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  <a:tab pos="36703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prime)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dirty="0">
                <a:latin typeface="Courier New"/>
                <a:cs typeface="Courier New"/>
              </a:rPr>
              <a:t>ø(p)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p-</a:t>
            </a:r>
            <a:r>
              <a:rPr sz="2800" spc="-50" dirty="0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p.q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(p,q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prime)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ø(p.q)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(p-1)(q-</a:t>
            </a:r>
            <a:r>
              <a:rPr sz="2800" spc="-25" dirty="0">
                <a:latin typeface="Courier New"/>
                <a:cs typeface="Courier New"/>
              </a:rPr>
              <a:t>1)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Char char="•"/>
              <a:tabLst>
                <a:tab pos="355600" algn="l"/>
              </a:tabLst>
            </a:pPr>
            <a:r>
              <a:rPr sz="3200" spc="-25" dirty="0">
                <a:latin typeface="Arial"/>
                <a:cs typeface="Arial"/>
              </a:rPr>
              <a:t>eg.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394" y="4920777"/>
          <a:ext cx="6730996" cy="9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R="66040" algn="ct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2800" spc="-1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ø(37)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90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36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60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2800" spc="-1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ø(21)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(3–1)×(7–1)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2×6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3235">
              <a:lnSpc>
                <a:spcPct val="100000"/>
              </a:lnSpc>
              <a:spcBef>
                <a:spcPts val="105"/>
              </a:spcBef>
            </a:pPr>
            <a:r>
              <a:rPr dirty="0"/>
              <a:t>Euler's</a:t>
            </a:r>
            <a:r>
              <a:rPr spc="-9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61312"/>
            <a:ext cx="7117715" cy="432169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generalisation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Fermat's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Theorem</a:t>
            </a:r>
            <a:endParaRPr sz="32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Courier New"/>
                <a:cs typeface="Courier New"/>
              </a:rPr>
              <a:t>a</a:t>
            </a:r>
            <a:r>
              <a:rPr sz="3150" baseline="25132" dirty="0">
                <a:latin typeface="Courier New"/>
                <a:cs typeface="Courier New"/>
              </a:rPr>
              <a:t>ø(n)</a:t>
            </a:r>
            <a:r>
              <a:rPr sz="3200" dirty="0">
                <a:latin typeface="Courier New"/>
                <a:cs typeface="Courier New"/>
              </a:rPr>
              <a:t>mod</a:t>
            </a:r>
            <a:r>
              <a:rPr sz="3200" spc="-4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1</a:t>
            </a:r>
            <a:endParaRPr sz="3200" dirty="0">
              <a:latin typeface="Courier New"/>
              <a:cs typeface="Courier New"/>
            </a:endParaRPr>
          </a:p>
          <a:p>
            <a:pPr marL="768350" lvl="1" indent="-285750">
              <a:lnSpc>
                <a:spcPct val="100000"/>
              </a:lnSpc>
              <a:spcBef>
                <a:spcPts val="78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"/>
                <a:cs typeface="Arial"/>
              </a:rPr>
              <a:t>where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gcd(a,n)=1</a:t>
            </a:r>
            <a:endParaRPr sz="2800" dirty="0">
              <a:latin typeface="Courier New"/>
              <a:cs typeface="Courier New"/>
            </a:endParaRPr>
          </a:p>
          <a:p>
            <a:pPr marL="368300" indent="-342900">
              <a:lnSpc>
                <a:spcPct val="100000"/>
              </a:lnSpc>
              <a:spcBef>
                <a:spcPts val="950"/>
              </a:spcBef>
              <a:buChar char="•"/>
              <a:tabLst>
                <a:tab pos="368300" algn="l"/>
              </a:tabLst>
            </a:pPr>
            <a:r>
              <a:rPr sz="3200" spc="-25" dirty="0">
                <a:latin typeface="Arial"/>
                <a:cs typeface="Arial"/>
              </a:rPr>
              <a:t>eg.</a:t>
            </a:r>
            <a:endParaRPr sz="3200" dirty="0">
              <a:latin typeface="Arial"/>
              <a:cs typeface="Arial"/>
            </a:endParaRPr>
          </a:p>
          <a:p>
            <a:pPr marL="482600" lvl="1">
              <a:lnSpc>
                <a:spcPct val="100000"/>
              </a:lnSpc>
              <a:spcBef>
                <a:spcPts val="434"/>
              </a:spcBef>
              <a:tabLst>
                <a:tab pos="767715" algn="l"/>
              </a:tabLst>
            </a:pPr>
            <a:r>
              <a:rPr sz="2800" i="1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=3;</a:t>
            </a:r>
            <a:r>
              <a:rPr sz="2800" i="1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=10;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ø(10)=4;</a:t>
            </a:r>
            <a:endParaRPr sz="28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675"/>
              </a:spcBef>
              <a:tabLst>
                <a:tab pos="767715" algn="l"/>
              </a:tabLst>
            </a:pPr>
            <a:r>
              <a:rPr sz="2800" dirty="0">
                <a:latin typeface="Courier New"/>
                <a:cs typeface="Courier New"/>
              </a:rPr>
              <a:t>hence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3</a:t>
            </a:r>
            <a:r>
              <a:rPr sz="2775" baseline="25525" dirty="0">
                <a:latin typeface="Courier New"/>
                <a:cs typeface="Courier New"/>
              </a:rPr>
              <a:t>4</a:t>
            </a:r>
            <a:r>
              <a:rPr sz="2775" spc="22" baseline="255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81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10</a:t>
            </a:r>
            <a:endParaRPr sz="28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2800" i="1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=2;</a:t>
            </a:r>
            <a:r>
              <a:rPr sz="2800" i="1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=11;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ø(11)=10;</a:t>
            </a:r>
            <a:endParaRPr sz="28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2800" dirty="0">
                <a:latin typeface="Courier New"/>
                <a:cs typeface="Courier New"/>
              </a:rPr>
              <a:t>hence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2</a:t>
            </a:r>
            <a:r>
              <a:rPr sz="2775" baseline="25525" dirty="0">
                <a:latin typeface="Courier New"/>
                <a:cs typeface="Courier New"/>
              </a:rPr>
              <a:t>10</a:t>
            </a:r>
            <a:r>
              <a:rPr sz="2775" spc="15" baseline="255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1024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11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7045">
              <a:lnSpc>
                <a:spcPct val="100000"/>
              </a:lnSpc>
              <a:spcBef>
                <a:spcPts val="105"/>
              </a:spcBef>
            </a:pPr>
            <a:r>
              <a:rPr dirty="0"/>
              <a:t>Primality</a:t>
            </a:r>
            <a:r>
              <a:rPr spc="-80" dirty="0"/>
              <a:t> </a:t>
            </a:r>
            <a:r>
              <a:rPr spc="-484" dirty="0"/>
              <a:t>T</a:t>
            </a:r>
            <a:r>
              <a:rPr spc="5" dirty="0"/>
              <a:t>est</a:t>
            </a:r>
            <a:r>
              <a:rPr spc="25" dirty="0"/>
              <a:t>i</a:t>
            </a:r>
            <a:r>
              <a:rPr dirty="0"/>
              <a:t>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38681"/>
            <a:ext cx="7988300" cy="49543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439420" indent="-343535">
              <a:lnSpc>
                <a:spcPts val="269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/>
              <a:t>A</a:t>
            </a:r>
            <a:r>
              <a:rPr spc="-195" dirty="0"/>
              <a:t> </a:t>
            </a:r>
            <a:r>
              <a:rPr dirty="0"/>
              <a:t>number</a:t>
            </a:r>
            <a:r>
              <a:rPr spc="-11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cryptographic</a:t>
            </a:r>
            <a:r>
              <a:rPr spc="-80" dirty="0"/>
              <a:t> </a:t>
            </a:r>
            <a:r>
              <a:rPr dirty="0"/>
              <a:t>algorithms</a:t>
            </a:r>
            <a:r>
              <a:rPr spc="-70" dirty="0"/>
              <a:t> </a:t>
            </a:r>
            <a:r>
              <a:rPr dirty="0"/>
              <a:t>need</a:t>
            </a:r>
            <a:r>
              <a:rPr spc="-75" dirty="0"/>
              <a:t> </a:t>
            </a:r>
            <a:r>
              <a:rPr spc="-25" dirty="0"/>
              <a:t>to </a:t>
            </a:r>
            <a:r>
              <a:rPr dirty="0"/>
              <a:t>find</a:t>
            </a:r>
            <a:r>
              <a:rPr spc="-6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dirty="0"/>
              <a:t>prime</a:t>
            </a:r>
            <a:r>
              <a:rPr spc="-45" dirty="0"/>
              <a:t> </a:t>
            </a:r>
            <a:r>
              <a:rPr spc="-10" dirty="0"/>
              <a:t>numbers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</a:tabLst>
            </a:pPr>
            <a:endParaRPr lang="en-IN" dirty="0"/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</a:tabLst>
            </a:pPr>
            <a:r>
              <a:rPr dirty="0"/>
              <a:t>traditionally</a:t>
            </a:r>
            <a:r>
              <a:rPr spc="-60" dirty="0"/>
              <a:t> </a:t>
            </a:r>
            <a:r>
              <a:rPr b="1" dirty="0">
                <a:latin typeface="Arial"/>
                <a:cs typeface="Arial"/>
              </a:rPr>
              <a:t>sieve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b="1" dirty="0">
                <a:latin typeface="Arial"/>
                <a:cs typeface="Arial"/>
              </a:rPr>
              <a:t>trial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division</a:t>
            </a:r>
          </a:p>
          <a:p>
            <a:pPr marL="754380" marR="5080" lvl="1" indent="-285115">
              <a:lnSpc>
                <a:spcPts val="2310"/>
              </a:lnSpc>
              <a:spcBef>
                <a:spcPts val="56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ie.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divide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(primes)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turn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less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square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7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only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350"/>
              </a:lnSpc>
              <a:buChar char="•"/>
              <a:tabLst>
                <a:tab pos="355600" algn="l"/>
              </a:tabLst>
            </a:pPr>
            <a:r>
              <a:rPr dirty="0"/>
              <a:t>statistical</a:t>
            </a:r>
            <a:r>
              <a:rPr spc="-120" dirty="0"/>
              <a:t> </a:t>
            </a:r>
            <a:r>
              <a:rPr dirty="0"/>
              <a:t>primality</a:t>
            </a:r>
            <a:r>
              <a:rPr spc="-95" dirty="0"/>
              <a:t> </a:t>
            </a:r>
            <a:r>
              <a:rPr spc="-10" dirty="0"/>
              <a:t>tests</a:t>
            </a:r>
          </a:p>
          <a:p>
            <a:pPr marL="755015" lvl="1" indent="-28511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satisfy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property</a:t>
            </a:r>
            <a:endParaRPr sz="2400" dirty="0">
              <a:latin typeface="Arial"/>
              <a:cs typeface="Arial"/>
            </a:endParaRPr>
          </a:p>
          <a:p>
            <a:pPr marL="754380" marR="70485" lvl="1" indent="-285115">
              <a:lnSpc>
                <a:spcPct val="8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but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composite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numbers,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pseudo-</a:t>
            </a:r>
            <a:r>
              <a:rPr sz="2400" spc="-10" dirty="0">
                <a:latin typeface="Arial"/>
                <a:cs typeface="Arial"/>
              </a:rPr>
              <a:t>primes, 	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satisfy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property,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probability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345"/>
              </a:lnSpc>
              <a:buChar char="•"/>
              <a:tabLst>
                <a:tab pos="355600" algn="l"/>
              </a:tabLst>
            </a:pPr>
            <a:r>
              <a:rPr dirty="0"/>
              <a:t>Prime</a:t>
            </a:r>
            <a:r>
              <a:rPr spc="-3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P:</a:t>
            </a:r>
          </a:p>
          <a:p>
            <a:pPr marL="755015" lvl="1" indent="-28511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Deterministic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polynomial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algorithm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2002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105"/>
              </a:spcBef>
            </a:pPr>
            <a:r>
              <a:rPr dirty="0"/>
              <a:t>Miller</a:t>
            </a:r>
            <a:r>
              <a:rPr spc="-60" dirty="0"/>
              <a:t> </a:t>
            </a:r>
            <a:r>
              <a:rPr dirty="0"/>
              <a:t>Rabin</a:t>
            </a:r>
            <a:r>
              <a:rPr spc="-254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38681"/>
            <a:ext cx="7202170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Fermat’s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algorithm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482600">
              <a:lnSpc>
                <a:spcPts val="286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TEST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819785" lvl="1" indent="-337185">
              <a:lnSpc>
                <a:spcPts val="2860"/>
              </a:lnSpc>
              <a:buAutoNum type="arabicPeriod"/>
              <a:tabLst>
                <a:tab pos="819785" algn="l"/>
              </a:tabLst>
            </a:pPr>
            <a:r>
              <a:rPr sz="2400" dirty="0">
                <a:latin typeface="Arial"/>
                <a:cs typeface="Arial"/>
              </a:rPr>
              <a:t>Find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biggest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k,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</a:t>
            </a:r>
            <a:r>
              <a:rPr sz="2400" i="1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–1)=2</a:t>
            </a:r>
            <a:r>
              <a:rPr sz="2400" i="1" spc="-15" baseline="24305" dirty="0">
                <a:latin typeface="Courier New"/>
                <a:cs typeface="Courier New"/>
              </a:rPr>
              <a:t>k</a:t>
            </a:r>
            <a:r>
              <a:rPr sz="2400" i="1" spc="-10" dirty="0">
                <a:latin typeface="Courier New"/>
                <a:cs typeface="Courier New"/>
              </a:rPr>
              <a:t>q</a:t>
            </a:r>
            <a:endParaRPr sz="2400">
              <a:latin typeface="Courier New"/>
              <a:cs typeface="Courier New"/>
            </a:endParaRPr>
          </a:p>
          <a:p>
            <a:pPr marL="820419" lvl="1" indent="-3378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20419" algn="l"/>
              </a:tabLst>
            </a:pPr>
            <a:r>
              <a:rPr sz="2400" dirty="0">
                <a:latin typeface="Arial"/>
                <a:cs typeface="Arial"/>
              </a:rPr>
              <a:t>Select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integer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1&lt;</a:t>
            </a:r>
            <a:r>
              <a:rPr sz="2400" i="1" spc="-10" dirty="0">
                <a:latin typeface="Courier New"/>
                <a:cs typeface="Courier New"/>
              </a:rPr>
              <a:t>a</a:t>
            </a:r>
            <a:r>
              <a:rPr sz="2400" spc="-10" dirty="0">
                <a:latin typeface="Courier New"/>
                <a:cs typeface="Courier New"/>
              </a:rPr>
              <a:t>&lt;</a:t>
            </a:r>
            <a:r>
              <a:rPr sz="2400" i="1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–1</a:t>
            </a:r>
            <a:endParaRPr sz="2400">
              <a:latin typeface="Courier New"/>
              <a:cs typeface="Courier New"/>
            </a:endParaRPr>
          </a:p>
          <a:p>
            <a:pPr marL="819785" lvl="1" indent="-337185">
              <a:lnSpc>
                <a:spcPct val="100000"/>
              </a:lnSpc>
              <a:buFont typeface="Arial"/>
              <a:buAutoNum type="arabicPeriod"/>
              <a:tabLst>
                <a:tab pos="819785" algn="l"/>
                <a:tab pos="1577975" algn="l"/>
              </a:tabLst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spc="-25" dirty="0">
                <a:latin typeface="Courier New"/>
                <a:cs typeface="Courier New"/>
              </a:rPr>
              <a:t>a</a:t>
            </a:r>
            <a:r>
              <a:rPr sz="2400" i="1" spc="-37" baseline="24305" dirty="0">
                <a:latin typeface="Courier New"/>
                <a:cs typeface="Courier New"/>
              </a:rPr>
              <a:t>q</a:t>
            </a:r>
            <a:r>
              <a:rPr sz="2400" i="1" baseline="24305" dirty="0"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mod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n</a:t>
            </a:r>
            <a:r>
              <a:rPr sz="2400" i="1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(“maybe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prime");</a:t>
            </a:r>
            <a:endParaRPr sz="2400">
              <a:latin typeface="Arial"/>
              <a:cs typeface="Arial"/>
            </a:endParaRPr>
          </a:p>
          <a:p>
            <a:pPr marL="819785" lvl="1" indent="-337185">
              <a:lnSpc>
                <a:spcPts val="2860"/>
              </a:lnSpc>
              <a:spcBef>
                <a:spcPts val="35"/>
              </a:spcBef>
              <a:buFont typeface="Arial"/>
              <a:buAutoNum type="arabicPeriod"/>
              <a:tabLst>
                <a:tab pos="819785" algn="l"/>
              </a:tabLst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1106170" lvl="1" indent="-337185">
              <a:lnSpc>
                <a:spcPts val="2860"/>
              </a:lnSpc>
              <a:buFont typeface="Arial"/>
              <a:buAutoNum type="arabicPeriod"/>
              <a:tabLst>
                <a:tab pos="1106170" algn="l"/>
                <a:tab pos="2210435" algn="l"/>
              </a:tabLst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i="1" spc="-10" dirty="0">
                <a:latin typeface="Courier New"/>
                <a:cs typeface="Courier New"/>
              </a:rPr>
              <a:t>a</a:t>
            </a:r>
            <a:r>
              <a:rPr sz="2400" spc="-15" baseline="24305" dirty="0">
                <a:latin typeface="Courier New"/>
                <a:cs typeface="Courier New"/>
              </a:rPr>
              <a:t>2</a:t>
            </a:r>
            <a:r>
              <a:rPr sz="2400" i="1" spc="-15" baseline="50347" dirty="0">
                <a:latin typeface="Courier New"/>
                <a:cs typeface="Courier New"/>
              </a:rPr>
              <a:t>j</a:t>
            </a:r>
            <a:r>
              <a:rPr sz="2400" i="1" spc="-15" baseline="24305" dirty="0">
                <a:latin typeface="Courier New"/>
                <a:cs typeface="Courier New"/>
              </a:rPr>
              <a:t>q</a:t>
            </a:r>
            <a:r>
              <a:rPr sz="2400" i="1" baseline="24305" dirty="0"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mod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n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-</a:t>
            </a:r>
            <a:r>
              <a:rPr sz="2400" spc="-25" dirty="0">
                <a:latin typeface="Courier New"/>
                <a:cs typeface="Courier New"/>
              </a:rPr>
              <a:t>1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108710">
              <a:lnSpc>
                <a:spcPct val="100000"/>
              </a:lnSpc>
              <a:spcBef>
                <a:spcPts val="40"/>
              </a:spcBef>
            </a:pP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return("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")</a:t>
            </a:r>
            <a:endParaRPr sz="2400">
              <a:latin typeface="Arial"/>
              <a:cs typeface="Arial"/>
            </a:endParaRPr>
          </a:p>
          <a:p>
            <a:pPr marL="337820" marR="3684270" lvl="1" indent="-337820" algn="r">
              <a:lnSpc>
                <a:spcPts val="2870"/>
              </a:lnSpc>
              <a:buAutoNum type="arabicPeriod" startAt="6"/>
              <a:tabLst>
                <a:tab pos="337820" algn="l"/>
              </a:tabLst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("composite")</a:t>
            </a:r>
            <a:endParaRPr sz="2400">
              <a:latin typeface="Arial"/>
              <a:cs typeface="Arial"/>
            </a:endParaRPr>
          </a:p>
          <a:p>
            <a:pPr marL="342900" marR="3660140" indent="-342900" algn="r">
              <a:lnSpc>
                <a:spcPts val="3350"/>
              </a:lnSpc>
              <a:buChar char="•"/>
              <a:tabLst>
                <a:tab pos="342900" algn="l"/>
              </a:tabLst>
            </a:pPr>
            <a:r>
              <a:rPr sz="2800" dirty="0">
                <a:latin typeface="Arial"/>
                <a:cs typeface="Arial"/>
              </a:rPr>
              <a:t>Proof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dirty="0"/>
              <a:t>Probabilistic</a:t>
            </a:r>
            <a:r>
              <a:rPr spc="-60" dirty="0"/>
              <a:t> </a:t>
            </a:r>
            <a:r>
              <a:rPr spc="-10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1663"/>
            <a:ext cx="8077834" cy="427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934719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Miller-</a:t>
            </a:r>
            <a:r>
              <a:rPr sz="3200" dirty="0">
                <a:latin typeface="Arial"/>
                <a:cs typeface="Arial"/>
              </a:rPr>
              <a:t>Rabin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returns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“composite”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definitely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prime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otherwise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pseudo-prime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chance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detects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pseudo-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&lt;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¼</a:t>
            </a:r>
            <a:endParaRPr sz="3200">
              <a:latin typeface="Arial"/>
              <a:cs typeface="Arial"/>
            </a:endParaRPr>
          </a:p>
          <a:p>
            <a:pPr marL="368300" marR="177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hence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repeat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different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spc="-50" dirty="0">
                <a:latin typeface="Arial"/>
                <a:cs typeface="Arial"/>
              </a:rPr>
              <a:t> a </a:t>
            </a:r>
            <a:r>
              <a:rPr sz="3200" dirty="0">
                <a:latin typeface="Arial"/>
                <a:cs typeface="Arial"/>
              </a:rPr>
              <a:t>then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chance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after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is:</a:t>
            </a:r>
            <a:endParaRPr sz="32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"/>
                <a:cs typeface="Arial"/>
              </a:rPr>
              <a:t>Pr(n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after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tests)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1-</a:t>
            </a:r>
            <a:r>
              <a:rPr sz="2800" spc="-10" dirty="0">
                <a:latin typeface="Arial"/>
                <a:cs typeface="Arial"/>
              </a:rPr>
              <a:t>4</a:t>
            </a:r>
            <a:r>
              <a:rPr sz="2775" spc="-15" baseline="25525" dirty="0">
                <a:latin typeface="Arial"/>
                <a:cs typeface="Arial"/>
              </a:rPr>
              <a:t>-</a:t>
            </a:r>
            <a:r>
              <a:rPr sz="2775" spc="-75" baseline="25525" dirty="0">
                <a:latin typeface="Arial"/>
                <a:cs typeface="Arial"/>
              </a:rPr>
              <a:t>t</a:t>
            </a:r>
            <a:endParaRPr sz="2775" baseline="25525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t=10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0.99999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785">
              <a:lnSpc>
                <a:spcPct val="100000"/>
              </a:lnSpc>
              <a:spcBef>
                <a:spcPts val="105"/>
              </a:spcBef>
            </a:pPr>
            <a:r>
              <a:rPr dirty="0"/>
              <a:t>Prime</a:t>
            </a:r>
            <a:r>
              <a:rPr spc="-5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7887334" cy="41021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Euclid’s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proof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theorem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primes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occur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roughly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Courier New"/>
                <a:cs typeface="Courier New"/>
              </a:rPr>
              <a:t>ln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integers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97200"/>
              </a:lnSpc>
              <a:spcBef>
                <a:spcPts val="91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since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immediately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ignore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evens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multiples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0.4 </a:t>
            </a:r>
            <a:r>
              <a:rPr sz="2800" dirty="0">
                <a:latin typeface="Courier New"/>
                <a:cs typeface="Courier New"/>
              </a:rPr>
              <a:t>ln(n)</a:t>
            </a:r>
            <a:r>
              <a:rPr sz="2800" spc="-935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before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around </a:t>
            </a:r>
            <a:r>
              <a:rPr sz="2800" spc="-50" dirty="0">
                <a:latin typeface="Courier New"/>
                <a:cs typeface="Courier New"/>
              </a:rPr>
              <a:t>n</a:t>
            </a:r>
            <a:endParaRPr sz="2800">
              <a:latin typeface="Courier New"/>
              <a:cs typeface="Courier New"/>
            </a:endParaRPr>
          </a:p>
          <a:p>
            <a:pPr marL="754380" marR="40005" lvl="1" indent="-285115">
              <a:lnSpc>
                <a:spcPct val="100000"/>
              </a:lnSpc>
              <a:spcBef>
                <a:spcPts val="78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note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“average”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sometimes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 	</a:t>
            </a:r>
            <a:r>
              <a:rPr sz="2400" dirty="0">
                <a:latin typeface="Arial"/>
                <a:cs typeface="Arial"/>
              </a:rPr>
              <a:t>close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together,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quite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apart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</a:t>
            </a:r>
            <a:r>
              <a:rPr spc="-20" dirty="0"/>
              <a:t> </a:t>
            </a:r>
            <a:r>
              <a:rPr dirty="0"/>
              <a:t>Remainder</a:t>
            </a:r>
            <a:r>
              <a:rPr spc="-105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24736"/>
            <a:ext cx="7949565" cy="43421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Used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computations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Used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numbers</a:t>
            </a:r>
            <a:endParaRPr sz="3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eg.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..m</a:t>
            </a:r>
            <a:r>
              <a:rPr sz="2775" baseline="-21021" dirty="0">
                <a:latin typeface="Arial"/>
                <a:cs typeface="Arial"/>
              </a:rPr>
              <a:t>k</a:t>
            </a:r>
            <a:r>
              <a:rPr sz="2775" spc="33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gcd(m</a:t>
            </a:r>
            <a:r>
              <a:rPr sz="2775" spc="-15" baseline="-21021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,m</a:t>
            </a:r>
            <a:r>
              <a:rPr sz="2775" spc="-15" baseline="-21021" dirty="0">
                <a:latin typeface="Arial"/>
                <a:cs typeface="Arial"/>
              </a:rPr>
              <a:t>j</a:t>
            </a:r>
            <a:r>
              <a:rPr sz="2800" spc="-10" dirty="0">
                <a:latin typeface="Arial"/>
                <a:cs typeface="Arial"/>
              </a:rPr>
              <a:t>)=1</a:t>
            </a:r>
            <a:endParaRPr sz="2800">
              <a:latin typeface="Arial"/>
              <a:cs typeface="Arial"/>
            </a:endParaRPr>
          </a:p>
          <a:p>
            <a:pPr marL="368300" marR="128270" indent="-343535">
              <a:lnSpc>
                <a:spcPct val="100000"/>
              </a:lnSpc>
              <a:spcBef>
                <a:spcPts val="75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Chinese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Remainder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theorem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lets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work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150" baseline="-21164" dirty="0">
                <a:latin typeface="Arial"/>
                <a:cs typeface="Arial"/>
              </a:rPr>
              <a:t>i</a:t>
            </a:r>
            <a:r>
              <a:rPr sz="3150" spc="-30" baseline="-2116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separately</a:t>
            </a:r>
            <a:endParaRPr sz="3200">
              <a:latin typeface="Arial"/>
              <a:cs typeface="Arial"/>
            </a:endParaRPr>
          </a:p>
          <a:p>
            <a:pPr marL="368300" marR="177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since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computational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cost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proportional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size,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faster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full </a:t>
            </a:r>
            <a:r>
              <a:rPr sz="3200" dirty="0">
                <a:latin typeface="Arial"/>
                <a:cs typeface="Arial"/>
              </a:rPr>
              <a:t>modulus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</a:t>
            </a:r>
            <a:r>
              <a:rPr spc="-20" dirty="0"/>
              <a:t> </a:t>
            </a:r>
            <a:r>
              <a:rPr dirty="0"/>
              <a:t>Remainder</a:t>
            </a:r>
            <a:r>
              <a:rPr spc="-105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1663"/>
            <a:ext cx="78841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to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M)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firstly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compute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150" baseline="-21164" dirty="0">
                <a:latin typeface="Arial"/>
                <a:cs typeface="Arial"/>
              </a:rPr>
              <a:t>i</a:t>
            </a:r>
            <a:r>
              <a:rPr sz="3150" spc="419" baseline="-2116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150" baseline="-2116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separately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then </a:t>
            </a:r>
            <a:r>
              <a:rPr sz="3200" dirty="0">
                <a:latin typeface="Arial"/>
                <a:cs typeface="Arial"/>
              </a:rPr>
              <a:t>combine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results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answer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using: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3905585"/>
            <a:ext cx="2740778" cy="9738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7541" y="5084064"/>
            <a:ext cx="6290255" cy="679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787-F0C1-B73E-7748-4317B5CD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5E88-4512-C33A-5D66-BBC4D666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539634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Chinese Reminder Theorem</a:t>
            </a:r>
            <a:b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standard equation X ≡ ai mod mi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a1 mod m1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a2 mod m2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a3 mod m3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1: -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m2) =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(m2, m3) =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m3) = 1 All are co-prime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2: -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x = (M1 X1 a1 + M2 X2 a2 + M3 X3 a3 + M4 X4 a4 …………...+ Mn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Xn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an) mod M where M = m1 * m2 * m3 ………….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mn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= M / mi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 example: - M1 = M / m1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Xi = 1 mod mi [Xi – Multiplicative Inverse]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 example: - M1 X1 = 1 mod m1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Numerical</a:t>
            </a:r>
            <a:b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1 mod 5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1 mod 7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3 mod 11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35C-2AAE-0560-B6D6-6E629639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B83A-A9BD-14DA-A31C-3D6AA51C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569386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Compare above equation with this standard equation X ≡ ai mod mi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a1 = 1, a2 = 1, a3 = 3 &amp; m1 = 5, m2 = 7, m3= 11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1: -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m2)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(m2, m3)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m3) = 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(5,7)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(7,11)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(5,11) = 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All are co-prime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exists.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2: -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x = (M1 X1 a1 + M2 X2 a2 + M3 X3 a3 + M4 X4 a4 …………...+ Mn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Xn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an) mod M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where M = m1 * m2 * m3 ………….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mn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 = 5 * 7* 11 = 385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= M / mi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M1 = M / m1 = 385 / 5 = 77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M2 = M / m2 = 385 / 7 = 55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M3 = M / m3 = 385 / 11 = 35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Xi = 1 mod mi [Xi – Multiplicative Inverse]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M1 X1 = 1 mod m1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77 X1 = 1 (mod 5) ……… [77 % 5 = 2]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 X1 = 1 (mod 5) ……… [Check all possible values of X1 so we get reminder as 1]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3877985"/>
          </a:xfrm>
        </p:spPr>
        <p:txBody>
          <a:bodyPr/>
          <a:lstStyle/>
          <a:p>
            <a:r>
              <a:rPr lang="en-IN" dirty="0"/>
              <a:t>Divisibility and the division algorithm </a:t>
            </a:r>
          </a:p>
          <a:p>
            <a:r>
              <a:rPr lang="en-IN" dirty="0"/>
              <a:t> Euclidean algorithm</a:t>
            </a:r>
          </a:p>
          <a:p>
            <a:r>
              <a:rPr lang="en-IN" dirty="0"/>
              <a:t>Modular arithmetic </a:t>
            </a:r>
          </a:p>
          <a:p>
            <a:r>
              <a:rPr lang="en-IN" b="1" dirty="0"/>
              <a:t>Prime numbers </a:t>
            </a:r>
          </a:p>
          <a:p>
            <a:r>
              <a:rPr lang="en-IN" b="1" dirty="0"/>
              <a:t>Fermat’s and Euler’s theorems</a:t>
            </a:r>
          </a:p>
          <a:p>
            <a:r>
              <a:rPr lang="en-IN" b="1" dirty="0"/>
              <a:t> Testing for </a:t>
            </a:r>
            <a:r>
              <a:rPr lang="en-IN" b="1" dirty="0" err="1"/>
              <a:t>Primality</a:t>
            </a:r>
            <a:endParaRPr lang="en-IN" b="1" dirty="0"/>
          </a:p>
          <a:p>
            <a:r>
              <a:rPr lang="en-IN" b="1" dirty="0"/>
              <a:t> Chinese remainder theorem </a:t>
            </a:r>
          </a:p>
          <a:p>
            <a:r>
              <a:rPr lang="en-IN" b="1" dirty="0"/>
              <a:t>Discrete logarithms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56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3C46-4E94-5DBF-B4BD-A883533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3B8E0-7D62-E5A7-E989-881E6A8B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689419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X1 = 3 ……………. [2 * 3 = 6 mod 5 = 1]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M2 X2 = 1 mod m2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55 X2 = 1 (mod 7) ……… [55 % 7 = 6]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 X2 = 1 (mod 7) ……… [Check all possible values of X2 so we get reminder as 1]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X2 = 6 ……………. [6 * 6 = 36 mod 7 = 1]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M3 X3 = 1 mod m3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35 X3 = 1 (mod 11) ……… [35 % 11 = 2]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 X3 = 1 (mod 11) ……… [Check all possible values of X3 so we get reminder as 1]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X3 = 6 ……………. [2 * 6 = 12 mod 11 = 1]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X1 = 3, X2 = 6, X3 = 6, M1= 77, M2= 55, M3= 35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a1 = 1, a2 = 1, a3 = 3, m1 = 5, m2 = 7, m3= 11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3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954-93D4-0371-B045-430DF415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7BBB-7E6B-81B8-213A-1FEFF536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4842351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= (M1 X1 a1 + M2 X2 a2 + M3 X3 a3) mod M</a:t>
            </a:r>
            <a:b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(77 * 3 * 1 + 55 * 6 * 1 + 35 * 6 * 3) mod 385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(231 + 330 + 630) mod 385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1191 mod 385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36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= 36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Verify the answer: -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x mod mi = ai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 mod 5 = 1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 mod 7 = 1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 mod 11 = 3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8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05"/>
              </a:spcBef>
            </a:pPr>
            <a:r>
              <a:rPr dirty="0"/>
              <a:t>Exponentiation</a:t>
            </a:r>
            <a:r>
              <a:rPr spc="-70" dirty="0"/>
              <a:t> </a:t>
            </a:r>
            <a:r>
              <a:rPr dirty="0"/>
              <a:t>mod</a:t>
            </a:r>
            <a:r>
              <a:rPr spc="-55" dirty="0"/>
              <a:t> </a:t>
            </a:r>
            <a:r>
              <a:rPr spc="-50" dirty="0"/>
              <a:t>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sz="3200" dirty="0"/>
              <a:t>A</a:t>
            </a:r>
            <a:r>
              <a:rPr sz="3150" baseline="25132" dirty="0"/>
              <a:t>x</a:t>
            </a:r>
            <a:r>
              <a:rPr sz="3150" spc="427" baseline="25132" dirty="0"/>
              <a:t> </a:t>
            </a:r>
            <a:r>
              <a:rPr sz="3200" dirty="0"/>
              <a:t>=</a:t>
            </a:r>
            <a:r>
              <a:rPr sz="3200" spc="-15" dirty="0"/>
              <a:t> </a:t>
            </a:r>
            <a:r>
              <a:rPr sz="3200" dirty="0"/>
              <a:t>b</a:t>
            </a:r>
            <a:r>
              <a:rPr sz="3200" spc="-20" dirty="0"/>
              <a:t> </a:t>
            </a:r>
            <a:r>
              <a:rPr sz="3200" dirty="0"/>
              <a:t>(mod</a:t>
            </a:r>
            <a:r>
              <a:rPr sz="3200" spc="-45" dirty="0"/>
              <a:t> </a:t>
            </a:r>
            <a:r>
              <a:rPr sz="3200" spc="-25" dirty="0"/>
              <a:t>p)</a:t>
            </a:r>
            <a:endParaRPr sz="3200"/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3200" dirty="0"/>
              <a:t>from</a:t>
            </a:r>
            <a:r>
              <a:rPr sz="3200" spc="-45" dirty="0"/>
              <a:t> </a:t>
            </a:r>
            <a:r>
              <a:rPr sz="3200" dirty="0"/>
              <a:t>Euler’s</a:t>
            </a:r>
            <a:r>
              <a:rPr sz="3200" spc="-15" dirty="0"/>
              <a:t> </a:t>
            </a:r>
            <a:r>
              <a:rPr sz="3200" dirty="0"/>
              <a:t>theorem</a:t>
            </a:r>
            <a:r>
              <a:rPr sz="3200" spc="-35" dirty="0"/>
              <a:t> </a:t>
            </a:r>
            <a:r>
              <a:rPr sz="3200" dirty="0"/>
              <a:t>have</a:t>
            </a:r>
            <a:r>
              <a:rPr sz="3200" spc="-15" dirty="0"/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150" baseline="25132" dirty="0">
                <a:latin typeface="Courier New"/>
                <a:cs typeface="Courier New"/>
              </a:rPr>
              <a:t>ø(n)</a:t>
            </a:r>
            <a:r>
              <a:rPr sz="3150" spc="-44" baseline="25132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mod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n=1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/>
              <a:t>consider</a:t>
            </a:r>
            <a:r>
              <a:rPr sz="3200" spc="-65" dirty="0"/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150" baseline="25132" dirty="0">
                <a:latin typeface="Courier New"/>
                <a:cs typeface="Courier New"/>
              </a:rPr>
              <a:t>m</a:t>
            </a:r>
            <a:r>
              <a:rPr sz="3150" spc="-60" baseline="25132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mod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n=1,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GCD(a,n)=1</a:t>
            </a:r>
            <a:endParaRPr sz="32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90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must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exist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ø(n)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smaller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once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powers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3200" dirty="0"/>
              <a:t>if</a:t>
            </a:r>
            <a:r>
              <a:rPr sz="3200" spc="-25" dirty="0"/>
              <a:t> </a:t>
            </a:r>
            <a:r>
              <a:rPr sz="3200" dirty="0"/>
              <a:t>smallest</a:t>
            </a:r>
            <a:r>
              <a:rPr sz="3200" spc="-25" dirty="0"/>
              <a:t> </a:t>
            </a:r>
            <a:r>
              <a:rPr sz="3200" dirty="0"/>
              <a:t>is</a:t>
            </a:r>
            <a:r>
              <a:rPr sz="3200" spc="-15" dirty="0"/>
              <a:t> </a:t>
            </a:r>
            <a:r>
              <a:rPr sz="3200" dirty="0"/>
              <a:t>m=</a:t>
            </a:r>
            <a:r>
              <a:rPr sz="3200" spc="-15" dirty="0"/>
              <a:t> </a:t>
            </a:r>
            <a:r>
              <a:rPr sz="3200" dirty="0"/>
              <a:t>ø(n)</a:t>
            </a:r>
            <a:r>
              <a:rPr sz="3200" spc="-30" dirty="0"/>
              <a:t> </a:t>
            </a:r>
            <a:r>
              <a:rPr sz="3200" dirty="0"/>
              <a:t>then</a:t>
            </a:r>
            <a:r>
              <a:rPr sz="3200" spc="-35" dirty="0"/>
              <a:t> </a:t>
            </a:r>
            <a:r>
              <a:rPr sz="3200" spc="-25" dirty="0">
                <a:latin typeface="Courier New"/>
                <a:cs typeface="Courier New"/>
              </a:rPr>
              <a:t>a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/>
              <a:t>is</a:t>
            </a:r>
            <a:r>
              <a:rPr sz="3200" spc="-25" dirty="0"/>
              <a:t> </a:t>
            </a:r>
            <a:r>
              <a:rPr sz="3200" dirty="0"/>
              <a:t>called</a:t>
            </a:r>
            <a:r>
              <a:rPr sz="3200" spc="-10" dirty="0"/>
              <a:t> </a:t>
            </a:r>
            <a:r>
              <a:rPr sz="3200" spc="-50" dirty="0"/>
              <a:t>a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19"/>
              </a:spcBef>
            </a:pPr>
            <a:r>
              <a:rPr sz="3200" b="1" dirty="0">
                <a:latin typeface="Arial"/>
                <a:cs typeface="Arial"/>
              </a:rPr>
              <a:t>primitive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root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Discrete</a:t>
            </a:r>
            <a:r>
              <a:rPr spc="-35" dirty="0"/>
              <a:t> </a:t>
            </a:r>
            <a:r>
              <a:rPr dirty="0"/>
              <a:t>Logarithms or </a:t>
            </a:r>
            <a:r>
              <a:rPr spc="-10" dirty="0"/>
              <a:t>Indices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996" rIns="0" bIns="0" rtlCol="0">
            <a:spAutoFit/>
          </a:bodyPr>
          <a:lstStyle/>
          <a:p>
            <a:pPr marL="355600" marR="276860" indent="-343535">
              <a:lnSpc>
                <a:spcPts val="303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inverse</a:t>
            </a:r>
            <a:r>
              <a:rPr spc="-80" dirty="0"/>
              <a:t> </a:t>
            </a:r>
            <a:r>
              <a:rPr dirty="0"/>
              <a:t>problem</a:t>
            </a:r>
            <a:r>
              <a:rPr spc="-5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exponentiation</a:t>
            </a:r>
            <a:r>
              <a:rPr spc="-6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20" dirty="0"/>
              <a:t>find </a:t>
            </a:r>
            <a:r>
              <a:rPr dirty="0"/>
              <a:t>the</a:t>
            </a:r>
            <a:r>
              <a:rPr spc="-60" dirty="0"/>
              <a:t> </a:t>
            </a:r>
            <a:r>
              <a:rPr b="1" dirty="0">
                <a:latin typeface="Arial"/>
                <a:cs typeface="Arial"/>
              </a:rPr>
              <a:t>discrete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logarithm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45" dirty="0"/>
              <a:t> </a:t>
            </a:r>
            <a:r>
              <a:rPr dirty="0"/>
              <a:t>modulo</a:t>
            </a:r>
            <a:r>
              <a:rPr spc="-60" dirty="0"/>
              <a:t> </a:t>
            </a:r>
            <a:r>
              <a:rPr spc="-50" dirty="0"/>
              <a:t>p</a:t>
            </a: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har char="•"/>
              <a:tabLst>
                <a:tab pos="355600" algn="l"/>
                <a:tab pos="5158105" algn="l"/>
              </a:tabLst>
            </a:pPr>
            <a:r>
              <a:rPr dirty="0"/>
              <a:t>Given</a:t>
            </a:r>
            <a:r>
              <a:rPr spc="-45" dirty="0"/>
              <a:t> </a:t>
            </a:r>
            <a:r>
              <a:rPr dirty="0"/>
              <a:t>a,</a:t>
            </a:r>
            <a:r>
              <a:rPr spc="-40" dirty="0"/>
              <a:t> </a:t>
            </a:r>
            <a:r>
              <a:rPr dirty="0"/>
              <a:t>b,</a:t>
            </a:r>
            <a:r>
              <a:rPr spc="-45" dirty="0"/>
              <a:t> </a:t>
            </a:r>
            <a:r>
              <a:rPr dirty="0"/>
              <a:t>p,</a:t>
            </a:r>
            <a:r>
              <a:rPr spc="-40" dirty="0"/>
              <a:t> </a:t>
            </a:r>
            <a:r>
              <a:rPr dirty="0"/>
              <a:t>find</a:t>
            </a:r>
            <a:r>
              <a:rPr spc="-35" dirty="0"/>
              <a:t> </a:t>
            </a:r>
            <a:r>
              <a:rPr dirty="0"/>
              <a:t>x</a:t>
            </a:r>
            <a:r>
              <a:rPr spc="-40" dirty="0"/>
              <a:t> </a:t>
            </a:r>
            <a:r>
              <a:rPr dirty="0"/>
              <a:t>where</a:t>
            </a:r>
            <a:r>
              <a:rPr spc="-5" dirty="0"/>
              <a:t> </a:t>
            </a:r>
            <a:r>
              <a:rPr spc="-25" dirty="0">
                <a:latin typeface="Courier New"/>
                <a:cs typeface="Courier New"/>
              </a:rPr>
              <a:t>a</a:t>
            </a:r>
            <a:r>
              <a:rPr sz="2775" spc="-37" baseline="25525" dirty="0">
                <a:latin typeface="Courier New"/>
                <a:cs typeface="Courier New"/>
              </a:rPr>
              <a:t>x</a:t>
            </a:r>
            <a:r>
              <a:rPr sz="2775" baseline="25525" dirty="0">
                <a:latin typeface="Courier New"/>
                <a:cs typeface="Courier New"/>
              </a:rPr>
              <a:t>	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p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5629275" algn="l"/>
              </a:tabLst>
            </a:pPr>
            <a:r>
              <a:rPr dirty="0"/>
              <a:t>written</a:t>
            </a:r>
            <a:r>
              <a:rPr spc="-2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>
                <a:latin typeface="Courier New"/>
                <a:cs typeface="Courier New"/>
              </a:rPr>
              <a:t>x=log</a:t>
            </a:r>
            <a:r>
              <a:rPr sz="2775" baseline="-21021" dirty="0">
                <a:latin typeface="Courier New"/>
                <a:cs typeface="Courier New"/>
              </a:rPr>
              <a:t>a</a:t>
            </a:r>
            <a:r>
              <a:rPr sz="2775" spc="-457" baseline="-21021" dirty="0">
                <a:latin typeface="Courier New"/>
                <a:cs typeface="Courier New"/>
              </a:rPr>
              <a:t>  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25" dirty="0"/>
              <a:t>or</a:t>
            </a:r>
            <a:r>
              <a:rPr sz="2800" dirty="0"/>
              <a:t>	</a:t>
            </a:r>
            <a:r>
              <a:rPr sz="2800" spc="-10" dirty="0">
                <a:latin typeface="Courier New"/>
                <a:cs typeface="Courier New"/>
              </a:rPr>
              <a:t>x=ind</a:t>
            </a:r>
            <a:r>
              <a:rPr sz="2775" spc="-15" baseline="-21021" dirty="0">
                <a:latin typeface="Courier New"/>
                <a:cs typeface="Courier New"/>
              </a:rPr>
              <a:t>a,p</a:t>
            </a:r>
            <a:r>
              <a:rPr sz="2800" spc="-10" dirty="0">
                <a:latin typeface="Courier New"/>
                <a:cs typeface="Courier New"/>
              </a:rPr>
              <a:t>(b)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dirty="0"/>
              <a:t>Logirthm</a:t>
            </a:r>
            <a:r>
              <a:rPr spc="-60" dirty="0"/>
              <a:t> </a:t>
            </a:r>
            <a:r>
              <a:rPr dirty="0"/>
              <a:t>may</a:t>
            </a:r>
            <a:r>
              <a:rPr spc="-60" dirty="0"/>
              <a:t> </a:t>
            </a:r>
            <a:r>
              <a:rPr dirty="0"/>
              <a:t>not</a:t>
            </a:r>
            <a:r>
              <a:rPr spc="-70" dirty="0"/>
              <a:t> </a:t>
            </a:r>
            <a:r>
              <a:rPr dirty="0"/>
              <a:t>always</a:t>
            </a:r>
            <a:r>
              <a:rPr spc="-60" dirty="0"/>
              <a:t> </a:t>
            </a:r>
            <a:r>
              <a:rPr spc="-10" dirty="0"/>
              <a:t>exist</a:t>
            </a:r>
          </a:p>
          <a:p>
            <a:pPr marL="755015" lvl="1" indent="-285115">
              <a:lnSpc>
                <a:spcPct val="100000"/>
              </a:lnSpc>
              <a:spcBef>
                <a:spcPts val="30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</a:t>
            </a:r>
            <a:r>
              <a:rPr sz="2400" baseline="-20833" dirty="0">
                <a:latin typeface="Arial"/>
                <a:cs typeface="Arial"/>
              </a:rPr>
              <a:t>3</a:t>
            </a:r>
            <a:r>
              <a:rPr sz="2400" spc="330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3</a:t>
            </a:r>
            <a:r>
              <a:rPr sz="2400" spc="-30" baseline="24305" dirty="0">
                <a:latin typeface="Courier New"/>
                <a:cs typeface="Courier New"/>
              </a:rPr>
              <a:t>x</a:t>
            </a:r>
            <a:r>
              <a:rPr sz="2400" spc="-427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315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trying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successive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powers</a:t>
            </a:r>
            <a:endParaRPr sz="2400">
              <a:latin typeface="Arial"/>
              <a:cs typeface="Arial"/>
            </a:endParaRPr>
          </a:p>
          <a:p>
            <a:pPr marL="355600" marR="193675" indent="-343535">
              <a:lnSpc>
                <a:spcPts val="3020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dirty="0"/>
              <a:t>whilst</a:t>
            </a:r>
            <a:r>
              <a:rPr spc="-114" dirty="0"/>
              <a:t> </a:t>
            </a:r>
            <a:r>
              <a:rPr dirty="0"/>
              <a:t>exponentiation</a:t>
            </a:r>
            <a:r>
              <a:rPr spc="-100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dirty="0"/>
              <a:t>relatively</a:t>
            </a:r>
            <a:r>
              <a:rPr spc="-110" dirty="0"/>
              <a:t> </a:t>
            </a:r>
            <a:r>
              <a:rPr spc="-20" dirty="0"/>
              <a:t>easy,</a:t>
            </a:r>
            <a:r>
              <a:rPr spc="-114" dirty="0"/>
              <a:t> </a:t>
            </a:r>
            <a:r>
              <a:rPr spc="-10" dirty="0"/>
              <a:t>finding </a:t>
            </a:r>
            <a:r>
              <a:rPr dirty="0"/>
              <a:t>discrete</a:t>
            </a:r>
            <a:r>
              <a:rPr spc="-80" dirty="0"/>
              <a:t> </a:t>
            </a:r>
            <a:r>
              <a:rPr dirty="0"/>
              <a:t>logarithms</a:t>
            </a:r>
            <a:r>
              <a:rPr spc="-5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generally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b="1" dirty="0">
                <a:latin typeface="Arial"/>
                <a:cs typeface="Arial"/>
              </a:rPr>
              <a:t>hard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spc="-10" dirty="0"/>
              <a:t>problem</a:t>
            </a:r>
          </a:p>
          <a:p>
            <a:pPr marL="755015" lvl="1" indent="-28511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</a:tabLst>
            </a:pPr>
            <a:r>
              <a:rPr sz="2400" spc="-10" dirty="0">
                <a:latin typeface="Arial"/>
                <a:cs typeface="Arial"/>
              </a:rPr>
              <a:t>Oneway-</a:t>
            </a:r>
            <a:r>
              <a:rPr sz="2400" dirty="0">
                <a:latin typeface="Arial"/>
                <a:cs typeface="Arial"/>
              </a:rPr>
              <a:t>ness: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desirable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modern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27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071"/>
            <a:ext cx="5728335" cy="31769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have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considered: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Fermat’s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Euler’s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Theorems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Primality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Chinese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Remainder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Discrete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Logarithms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0">
              <a:lnSpc>
                <a:spcPct val="100000"/>
              </a:lnSpc>
              <a:spcBef>
                <a:spcPts val="105"/>
              </a:spcBef>
            </a:pPr>
            <a:r>
              <a:rPr dirty="0"/>
              <a:t>Prime</a:t>
            </a:r>
            <a:r>
              <a:rPr spc="-45" dirty="0"/>
              <a:t> </a:t>
            </a:r>
            <a:r>
              <a:rPr spc="-1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7901940" cy="29540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divisors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self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they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cannot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written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note: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generally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interest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2,3,5,7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4,6,8,9,10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list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less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0855" y="4561031"/>
          <a:ext cx="722630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13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23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29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37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43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47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53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59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61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67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83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89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97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101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107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109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127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131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137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139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149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151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157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163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167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173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179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181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191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193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197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199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05"/>
              </a:spcBef>
            </a:pPr>
            <a:r>
              <a:rPr dirty="0"/>
              <a:t>Prime</a:t>
            </a:r>
            <a:r>
              <a:rPr spc="-50" dirty="0"/>
              <a:t> </a:t>
            </a:r>
            <a:r>
              <a:rPr spc="-10" dirty="0"/>
              <a:t>Factorisation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55445"/>
            <a:ext cx="7840345" cy="486222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7030" marR="17780" indent="-342265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tor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n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writ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	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er 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rs: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n=a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×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b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×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c</a:t>
            </a:r>
            <a:endParaRPr sz="3200" dirty="0">
              <a:latin typeface="Courier New"/>
              <a:cs typeface="Courier New"/>
            </a:endParaRPr>
          </a:p>
          <a:p>
            <a:pPr marL="367030" marR="247650" indent="-342265" algn="just">
              <a:lnSpc>
                <a:spcPts val="3460"/>
              </a:lnSpc>
              <a:spcBef>
                <a:spcPts val="894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note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factoring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relatively 	</a:t>
            </a:r>
            <a:r>
              <a:rPr sz="3200" dirty="0">
                <a:latin typeface="Arial"/>
                <a:cs typeface="Arial"/>
              </a:rPr>
              <a:t>hard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compared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multiplying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factors 	</a:t>
            </a:r>
            <a:r>
              <a:rPr sz="3200" dirty="0">
                <a:latin typeface="Arial"/>
                <a:cs typeface="Arial"/>
              </a:rPr>
              <a:t>together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generate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number</a:t>
            </a:r>
            <a:endParaRPr sz="3200" dirty="0">
              <a:latin typeface="Arial"/>
              <a:cs typeface="Arial"/>
            </a:endParaRPr>
          </a:p>
          <a:p>
            <a:pPr marL="367030" marR="92710" indent="-342265" algn="just">
              <a:lnSpc>
                <a:spcPts val="3590"/>
              </a:lnSpc>
              <a:spcBef>
                <a:spcPts val="525"/>
              </a:spcBef>
              <a:buChar char="•"/>
              <a:tabLst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</a:t>
            </a:r>
            <a:r>
              <a:rPr sz="3200" b="1" spc="-15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tori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n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is 	</a:t>
            </a:r>
            <a:r>
              <a:rPr sz="3200" spc="-5" dirty="0">
                <a:latin typeface="Arial"/>
                <a:cs typeface="Arial"/>
              </a:rPr>
              <a:t>whe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its </a:t>
            </a:r>
            <a:r>
              <a:rPr sz="3200" spc="-5" dirty="0">
                <a:latin typeface="Arial"/>
                <a:cs typeface="Arial"/>
              </a:rPr>
              <a:t>writt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 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es</a:t>
            </a:r>
          </a:p>
          <a:p>
            <a:pPr marL="4826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eg. </a:t>
            </a:r>
            <a:r>
              <a:rPr sz="2800" dirty="0">
                <a:latin typeface="Courier New"/>
                <a:cs typeface="Courier New"/>
              </a:rPr>
              <a:t>91=7×13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3600=2</a:t>
            </a:r>
            <a:r>
              <a:rPr sz="2775" spc="-15" baseline="25525" dirty="0">
                <a:latin typeface="Courier New"/>
                <a:cs typeface="Courier New"/>
              </a:rPr>
              <a:t>4</a:t>
            </a:r>
            <a:r>
              <a:rPr sz="2800" spc="-10" dirty="0">
                <a:latin typeface="Courier New"/>
                <a:cs typeface="Courier New"/>
              </a:rPr>
              <a:t>×3</a:t>
            </a:r>
            <a:r>
              <a:rPr sz="2775" spc="-15" baseline="25525" dirty="0">
                <a:latin typeface="Courier New"/>
                <a:cs typeface="Courier New"/>
              </a:rPr>
              <a:t>2</a:t>
            </a:r>
            <a:r>
              <a:rPr sz="2800" spc="-10" dirty="0">
                <a:latin typeface="Courier New"/>
                <a:cs typeface="Courier New"/>
              </a:rPr>
              <a:t>×5</a:t>
            </a:r>
            <a:r>
              <a:rPr sz="2775" spc="-15" baseline="25525" dirty="0">
                <a:latin typeface="Courier New"/>
                <a:cs typeface="Courier New"/>
              </a:rPr>
              <a:t>2</a:t>
            </a:r>
            <a:endParaRPr sz="2775" baseline="25525" dirty="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45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unique</a:t>
            </a:r>
            <a:endParaRPr lang="en-IN" sz="2800" spc="-1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455"/>
              </a:spcBef>
            </a:pPr>
            <a:r>
              <a:rPr lang="en-IN" sz="2800" spc="-10" dirty="0">
                <a:latin typeface="Arial"/>
                <a:cs typeface="Arial"/>
              </a:rPr>
              <a:t>a is positive Integer &amp; p is prime number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5373623"/>
            <a:ext cx="1295400" cy="699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Relatively</a:t>
            </a:r>
            <a:r>
              <a:rPr sz="4000" spc="-100" dirty="0"/>
              <a:t> </a:t>
            </a:r>
            <a:r>
              <a:rPr sz="4000" dirty="0"/>
              <a:t>Prime</a:t>
            </a:r>
            <a:r>
              <a:rPr sz="4000" spc="-114" dirty="0"/>
              <a:t> </a:t>
            </a:r>
            <a:r>
              <a:rPr sz="4000" dirty="0"/>
              <a:t>Numbers</a:t>
            </a:r>
            <a:r>
              <a:rPr sz="4000" spc="-85" dirty="0"/>
              <a:t> </a:t>
            </a:r>
            <a:r>
              <a:rPr sz="4000" dirty="0"/>
              <a:t>&amp;</a:t>
            </a:r>
            <a:r>
              <a:rPr sz="4000" spc="-120" dirty="0"/>
              <a:t> </a:t>
            </a:r>
            <a:r>
              <a:rPr sz="4000" spc="-25" dirty="0"/>
              <a:t>GCD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18745" indent="-343535">
              <a:lnSpc>
                <a:spcPts val="359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sz="3200" dirty="0"/>
              <a:t>two</a:t>
            </a:r>
            <a:r>
              <a:rPr sz="3200" spc="-55" dirty="0"/>
              <a:t> </a:t>
            </a:r>
            <a:r>
              <a:rPr sz="3200" dirty="0"/>
              <a:t>numbers</a:t>
            </a:r>
            <a:r>
              <a:rPr sz="3200" spc="-45" dirty="0"/>
              <a:t> </a:t>
            </a:r>
            <a:r>
              <a:rPr sz="3200" dirty="0">
                <a:latin typeface="Courier New"/>
                <a:cs typeface="Courier New"/>
              </a:rPr>
              <a:t>a,</a:t>
            </a:r>
            <a:r>
              <a:rPr sz="3200" spc="-4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b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/>
              <a:t>are</a:t>
            </a:r>
            <a:r>
              <a:rPr sz="3200" spc="-45" dirty="0"/>
              <a:t> </a:t>
            </a:r>
            <a:r>
              <a:rPr sz="3200" b="1" dirty="0">
                <a:latin typeface="Arial"/>
                <a:cs typeface="Arial"/>
              </a:rPr>
              <a:t>relatively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prime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spc="-25" dirty="0"/>
              <a:t>if </a:t>
            </a:r>
            <a:r>
              <a:rPr sz="3200" dirty="0"/>
              <a:t>have</a:t>
            </a:r>
            <a:r>
              <a:rPr sz="3200" spc="-30" dirty="0"/>
              <a:t> </a:t>
            </a:r>
            <a:r>
              <a:rPr sz="3200" b="1" dirty="0">
                <a:latin typeface="Arial"/>
                <a:cs typeface="Arial"/>
              </a:rPr>
              <a:t>no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common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divisors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dirty="0"/>
              <a:t>apart</a:t>
            </a:r>
            <a:r>
              <a:rPr sz="3200" spc="-40" dirty="0"/>
              <a:t> </a:t>
            </a:r>
            <a:r>
              <a:rPr sz="3200" dirty="0"/>
              <a:t>from</a:t>
            </a:r>
            <a:r>
              <a:rPr sz="3200" spc="-25" dirty="0"/>
              <a:t> </a:t>
            </a:r>
            <a:r>
              <a:rPr sz="3200" spc="-50" dirty="0"/>
              <a:t>1</a:t>
            </a:r>
            <a:endParaRPr sz="3200">
              <a:latin typeface="Arial"/>
              <a:cs typeface="Arial"/>
            </a:endParaRPr>
          </a:p>
          <a:p>
            <a:pPr marL="755015" marR="17780" lvl="1" indent="-285750">
              <a:lnSpc>
                <a:spcPct val="90000"/>
              </a:lnSpc>
              <a:spcBef>
                <a:spcPts val="610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15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relatively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factors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 	</a:t>
            </a:r>
            <a:r>
              <a:rPr sz="2800" dirty="0">
                <a:latin typeface="Arial"/>
                <a:cs typeface="Arial"/>
              </a:rPr>
              <a:t>8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1,2,4,8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15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1,3,5,15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	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factor</a:t>
            </a:r>
            <a:endParaRPr sz="2800">
              <a:latin typeface="Arial"/>
              <a:cs typeface="Arial"/>
            </a:endParaRPr>
          </a:p>
          <a:p>
            <a:pPr marL="355600" marR="217804" indent="-343535">
              <a:lnSpc>
                <a:spcPct val="9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dirty="0"/>
              <a:t>conversely</a:t>
            </a:r>
            <a:r>
              <a:rPr sz="3200" spc="-60" dirty="0"/>
              <a:t> </a:t>
            </a:r>
            <a:r>
              <a:rPr sz="3200" dirty="0"/>
              <a:t>can</a:t>
            </a:r>
            <a:r>
              <a:rPr sz="3200" spc="-35" dirty="0"/>
              <a:t> </a:t>
            </a:r>
            <a:r>
              <a:rPr sz="3200" dirty="0"/>
              <a:t>determine</a:t>
            </a:r>
            <a:r>
              <a:rPr sz="3200" spc="-45" dirty="0"/>
              <a:t> </a:t>
            </a:r>
            <a:r>
              <a:rPr sz="3200" dirty="0"/>
              <a:t>the</a:t>
            </a:r>
            <a:r>
              <a:rPr sz="3200" spc="-30" dirty="0"/>
              <a:t> </a:t>
            </a:r>
            <a:r>
              <a:rPr sz="3200" spc="-10" dirty="0"/>
              <a:t>greatest </a:t>
            </a:r>
            <a:r>
              <a:rPr sz="3200" dirty="0"/>
              <a:t>common</a:t>
            </a:r>
            <a:r>
              <a:rPr sz="3200" spc="-70" dirty="0"/>
              <a:t> </a:t>
            </a:r>
            <a:r>
              <a:rPr sz="3200" dirty="0"/>
              <a:t>divisor</a:t>
            </a:r>
            <a:r>
              <a:rPr sz="3200" spc="-45" dirty="0"/>
              <a:t> </a:t>
            </a:r>
            <a:r>
              <a:rPr sz="3200" dirty="0"/>
              <a:t>by</a:t>
            </a:r>
            <a:r>
              <a:rPr sz="3200" spc="-45" dirty="0"/>
              <a:t> </a:t>
            </a:r>
            <a:r>
              <a:rPr sz="3200" dirty="0"/>
              <a:t>comparing</a:t>
            </a:r>
            <a:r>
              <a:rPr sz="3200" spc="-70" dirty="0"/>
              <a:t> </a:t>
            </a:r>
            <a:r>
              <a:rPr sz="3200" dirty="0"/>
              <a:t>their</a:t>
            </a:r>
            <a:r>
              <a:rPr sz="3200" spc="-30" dirty="0"/>
              <a:t> </a:t>
            </a:r>
            <a:r>
              <a:rPr sz="3200" spc="-10" dirty="0"/>
              <a:t>prime </a:t>
            </a:r>
            <a:r>
              <a:rPr sz="3200" dirty="0"/>
              <a:t>factorizations</a:t>
            </a:r>
            <a:r>
              <a:rPr sz="3200" spc="-60" dirty="0"/>
              <a:t> </a:t>
            </a:r>
            <a:r>
              <a:rPr sz="3200" dirty="0"/>
              <a:t>and</a:t>
            </a:r>
            <a:r>
              <a:rPr sz="3200" spc="-55" dirty="0"/>
              <a:t> </a:t>
            </a:r>
            <a:r>
              <a:rPr sz="3200" dirty="0"/>
              <a:t>using</a:t>
            </a:r>
            <a:r>
              <a:rPr sz="3200" spc="-50" dirty="0"/>
              <a:t> </a:t>
            </a:r>
            <a:r>
              <a:rPr sz="3200" dirty="0"/>
              <a:t>least</a:t>
            </a:r>
            <a:r>
              <a:rPr sz="3200" spc="-50" dirty="0"/>
              <a:t> </a:t>
            </a:r>
            <a:r>
              <a:rPr sz="3200" spc="-10" dirty="0"/>
              <a:t>powers</a:t>
            </a:r>
            <a:endParaRPr sz="3200"/>
          </a:p>
          <a:p>
            <a:pPr marL="755650" lvl="1" indent="-285750">
              <a:lnSpc>
                <a:spcPts val="3170"/>
              </a:lnSpc>
              <a:spcBef>
                <a:spcPts val="234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300=2</a:t>
            </a:r>
            <a:r>
              <a:rPr sz="2775" baseline="25525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×3</a:t>
            </a:r>
            <a:r>
              <a:rPr sz="2775" baseline="25525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×5</a:t>
            </a:r>
            <a:r>
              <a:rPr sz="2775" baseline="25525" dirty="0">
                <a:latin typeface="Courier New"/>
                <a:cs typeface="Courier New"/>
              </a:rPr>
              <a:t>2</a:t>
            </a:r>
            <a:r>
              <a:rPr sz="2775" spc="-450" baseline="25525" dirty="0">
                <a:latin typeface="Courier New"/>
                <a:cs typeface="Courier New"/>
              </a:rPr>
              <a:t>  </a:t>
            </a:r>
            <a:r>
              <a:rPr sz="2800" dirty="0">
                <a:latin typeface="Courier New"/>
                <a:cs typeface="Courier New"/>
              </a:rPr>
              <a:t>18=2</a:t>
            </a:r>
            <a:r>
              <a:rPr sz="2775" baseline="25525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×3</a:t>
            </a:r>
            <a:r>
              <a:rPr sz="2775" baseline="25525" dirty="0">
                <a:latin typeface="Courier New"/>
                <a:cs typeface="Courier New"/>
              </a:rPr>
              <a:t>2</a:t>
            </a:r>
            <a:r>
              <a:rPr sz="2775" spc="-457" baseline="25525" dirty="0">
                <a:latin typeface="Courier New"/>
                <a:cs typeface="Courier New"/>
              </a:rPr>
              <a:t>  </a:t>
            </a:r>
            <a:r>
              <a:rPr sz="2800" spc="-10" dirty="0">
                <a:latin typeface="Arial"/>
                <a:cs typeface="Arial"/>
              </a:rPr>
              <a:t>hence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ts val="3170"/>
              </a:lnSpc>
            </a:pPr>
            <a:r>
              <a:rPr spc="-10" dirty="0">
                <a:latin typeface="Courier New"/>
                <a:cs typeface="Courier New"/>
              </a:rPr>
              <a:t>GCD(18,300)=2</a:t>
            </a:r>
            <a:r>
              <a:rPr sz="2775" spc="-15" baseline="25525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×3</a:t>
            </a:r>
            <a:r>
              <a:rPr sz="2775" spc="-15" baseline="25525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×5</a:t>
            </a:r>
            <a:r>
              <a:rPr sz="2775" spc="-15" baseline="25525" dirty="0">
                <a:latin typeface="Courier New"/>
                <a:cs typeface="Courier New"/>
              </a:rPr>
              <a:t>0</a:t>
            </a:r>
            <a:r>
              <a:rPr sz="2800" spc="-10" dirty="0">
                <a:latin typeface="Courier New"/>
                <a:cs typeface="Courier New"/>
              </a:rPr>
              <a:t>=6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Fermat's</a:t>
            </a:r>
            <a:r>
              <a:rPr lang="en-IN" spc="-15" dirty="0"/>
              <a:t> </a:t>
            </a:r>
            <a:r>
              <a:rPr lang="en-IN" dirty="0"/>
              <a:t>Little</a:t>
            </a:r>
            <a:r>
              <a:rPr lang="en-IN" spc="-110" dirty="0"/>
              <a:t> </a:t>
            </a:r>
            <a:r>
              <a:rPr lang="en-IN" spc="-10" dirty="0"/>
              <a:t>Theorem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5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53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8681"/>
            <a:ext cx="8534400" cy="2154436"/>
          </a:xfrm>
        </p:spPr>
        <p:txBody>
          <a:bodyPr/>
          <a:lstStyle/>
          <a:p>
            <a:r>
              <a:rPr lang="en-IN" dirty="0"/>
              <a:t>If p=5,a=3     </a:t>
            </a:r>
            <a:r>
              <a:rPr lang="en-IN" dirty="0" err="1"/>
              <a:t>a</a:t>
            </a:r>
            <a:r>
              <a:rPr lang="en-IN" baseline="30000" dirty="0" err="1"/>
              <a:t>p</a:t>
            </a:r>
            <a:r>
              <a:rPr lang="en-IN" dirty="0"/>
              <a:t>=3</a:t>
            </a:r>
            <a:r>
              <a:rPr lang="en-IN" baseline="30000" dirty="0"/>
              <a:t>5  </a:t>
            </a:r>
            <a:r>
              <a:rPr lang="en-IN" dirty="0"/>
              <a:t>=  243 =3 mod 5= a mod p</a:t>
            </a:r>
          </a:p>
          <a:p>
            <a:endParaRPr lang="en-IN" dirty="0"/>
          </a:p>
          <a:p>
            <a:r>
              <a:rPr lang="en-IN" dirty="0"/>
              <a:t>If p=5,a=10     </a:t>
            </a:r>
            <a:r>
              <a:rPr lang="en-IN" dirty="0" err="1"/>
              <a:t>a</a:t>
            </a:r>
            <a:r>
              <a:rPr lang="en-IN" baseline="30000" dirty="0" err="1"/>
              <a:t>p</a:t>
            </a:r>
            <a:r>
              <a:rPr lang="en-IN" dirty="0"/>
              <a:t>=10</a:t>
            </a:r>
            <a:r>
              <a:rPr lang="en-IN" b="1" baseline="30000" dirty="0"/>
              <a:t>5 </a:t>
            </a:r>
            <a:r>
              <a:rPr lang="en-IN" dirty="0"/>
              <a:t>=100000 = 3 mod 10= a mod p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5"/>
              </a:spcBef>
            </a:pPr>
            <a:r>
              <a:rPr dirty="0"/>
              <a:t>Euler</a:t>
            </a:r>
            <a:r>
              <a:rPr spc="-175" dirty="0"/>
              <a:t> </a:t>
            </a:r>
            <a:r>
              <a:rPr spc="-50" dirty="0"/>
              <a:t>Totient</a:t>
            </a:r>
            <a:r>
              <a:rPr spc="-95" dirty="0"/>
              <a:t> </a:t>
            </a:r>
            <a:r>
              <a:rPr dirty="0"/>
              <a:t>Function</a:t>
            </a:r>
            <a:r>
              <a:rPr spc="-105" dirty="0"/>
              <a:t> </a:t>
            </a:r>
            <a:r>
              <a:rPr spc="-20" dirty="0">
                <a:latin typeface="Courier New"/>
                <a:cs typeface="Courier New"/>
              </a:rPr>
              <a:t>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967"/>
            <a:ext cx="7718425" cy="42875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when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arithmetic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complete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residues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0..n-</a:t>
            </a:r>
            <a:r>
              <a:rPr sz="2800" spc="-50" dirty="0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355600" marR="981710" indent="-343535">
              <a:lnSpc>
                <a:spcPts val="302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reduced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residues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includes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those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which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relatively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eg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n=10,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complete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{0,1,2,3,4,5,6,7,8,9}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reduced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{1,3,7,9}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Euler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Totient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Function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ø(n):</a:t>
            </a:r>
            <a:endParaRPr sz="2800">
              <a:latin typeface="Arial"/>
              <a:cs typeface="Arial"/>
            </a:endParaRPr>
          </a:p>
          <a:p>
            <a:pPr marL="840105" lvl="1" indent="-370205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Char char="–"/>
              <a:tabLst>
                <a:tab pos="84010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elements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reduced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ø(10)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20000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59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1863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Times New Roman</vt:lpstr>
      <vt:lpstr>Office Theme</vt:lpstr>
      <vt:lpstr> Introduction to Number Theory cont…</vt:lpstr>
      <vt:lpstr>PowerPoint Presentation</vt:lpstr>
      <vt:lpstr>Prime Numbers</vt:lpstr>
      <vt:lpstr>Prime Factorisation</vt:lpstr>
      <vt:lpstr>Relatively Prime Numbers &amp; GCD</vt:lpstr>
      <vt:lpstr>Fermat's Little Theorem</vt:lpstr>
      <vt:lpstr>PowerPoint Presentation</vt:lpstr>
      <vt:lpstr>Euler Totient Function ø(n)</vt:lpstr>
      <vt:lpstr>PowerPoint Presentation</vt:lpstr>
      <vt:lpstr>Euler Totient Function ø(n)</vt:lpstr>
      <vt:lpstr>Euler's Theorem</vt:lpstr>
      <vt:lpstr>Primality Testing</vt:lpstr>
      <vt:lpstr>Miller Rabin Algorithm</vt:lpstr>
      <vt:lpstr>Probabilistic Considerations</vt:lpstr>
      <vt:lpstr>Prime Distribution</vt:lpstr>
      <vt:lpstr>Chinese Remainder Theorem</vt:lpstr>
      <vt:lpstr>Chinese Remainder Theorem</vt:lpstr>
      <vt:lpstr>example</vt:lpstr>
      <vt:lpstr>PowerPoint Presentation</vt:lpstr>
      <vt:lpstr>PowerPoint Presentation</vt:lpstr>
      <vt:lpstr>PowerPoint Presentation</vt:lpstr>
      <vt:lpstr>Exponentiation mod p</vt:lpstr>
      <vt:lpstr>Discrete Logarithms or Indices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3/e</dc:title>
  <dc:subject>Lecture Overheads - Ch 8</dc:subject>
  <dc:creator>Dr Lawrie Brown</dc:creator>
  <cp:lastModifiedBy>SITA KUMARI</cp:lastModifiedBy>
  <cp:revision>4</cp:revision>
  <dcterms:created xsi:type="dcterms:W3CDTF">2024-01-24T11:42:45Z</dcterms:created>
  <dcterms:modified xsi:type="dcterms:W3CDTF">2024-02-12T16:46:34Z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2024-01-24T00:00:00Z</vt:filetime>
  </property>
  <property fmtid="{D5CDD505-2E9C-101B-9397-08002B2CF9AE}" pid="5" name="Producer">
    <vt:lpwstr>3-Heights(TM) PDF Security Shell 4.8.25.2 (http://www.pdf-tools.com)</vt:lpwstr>
  </property>
</Properties>
</file>