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23" r:id="rId3"/>
    <p:sldId id="309" r:id="rId4"/>
    <p:sldId id="310" r:id="rId5"/>
    <p:sldId id="311" r:id="rId6"/>
    <p:sldId id="312" r:id="rId7"/>
    <p:sldId id="313" r:id="rId8"/>
    <p:sldId id="324" r:id="rId9"/>
    <p:sldId id="314" r:id="rId10"/>
    <p:sldId id="276" r:id="rId11"/>
    <p:sldId id="320" r:id="rId12"/>
    <p:sldId id="327" r:id="rId13"/>
    <p:sldId id="328" r:id="rId14"/>
    <p:sldId id="329" r:id="rId15"/>
    <p:sldId id="330" r:id="rId16"/>
    <p:sldId id="331" r:id="rId17"/>
    <p:sldId id="332" r:id="rId18"/>
    <p:sldId id="280" r:id="rId19"/>
    <p:sldId id="325" r:id="rId20"/>
    <p:sldId id="287" r:id="rId21"/>
    <p:sldId id="333" r:id="rId22"/>
    <p:sldId id="315" r:id="rId23"/>
    <p:sldId id="334" r:id="rId24"/>
    <p:sldId id="289" r:id="rId25"/>
    <p:sldId id="321" r:id="rId26"/>
    <p:sldId id="258" r:id="rId27"/>
    <p:sldId id="308" r:id="rId28"/>
    <p:sldId id="266" r:id="rId29"/>
    <p:sldId id="267" r:id="rId30"/>
    <p:sldId id="335" r:id="rId31"/>
    <p:sldId id="259" r:id="rId32"/>
    <p:sldId id="271" r:id="rId33"/>
    <p:sldId id="362" r:id="rId34"/>
    <p:sldId id="361" r:id="rId35"/>
    <p:sldId id="272" r:id="rId36"/>
    <p:sldId id="273" r:id="rId37"/>
    <p:sldId id="298" r:id="rId38"/>
    <p:sldId id="262" r:id="rId39"/>
    <p:sldId id="326" r:id="rId40"/>
    <p:sldId id="294" r:id="rId41"/>
    <p:sldId id="322" r:id="rId4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9CFF"/>
    <a:srgbClr val="FF66CC"/>
    <a:srgbClr val="CC66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7"/>
  </p:normalViewPr>
  <p:slideViewPr>
    <p:cSldViewPr showGuides="1">
      <p:cViewPr varScale="1">
        <p:scale>
          <a:sx n="75" d="100"/>
          <a:sy n="75" d="100"/>
        </p:scale>
        <p:origin x="16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ABFD9C2-494A-4CFF-B884-52CCABC48E43}" type="datetime1">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2/12/2024</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4572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sz="1200" dirty="0"/>
              <a:t>‹#›</a:t>
            </a:fld>
            <a:endParaRPr lang="en-US" sz="1200" dirty="0"/>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a:solidFill>
              <a:srgbClr val="000000">
                <a:alpha val="100000"/>
              </a:srgbClr>
            </a:solidFill>
            <a:miter lim="800000"/>
          </a:ln>
        </p:spPr>
      </p:sp>
      <p:sp>
        <p:nvSpPr>
          <p:cNvPr id="50179" name="Notes Placeholder 2"/>
          <p:cNvSpPr>
            <a:spLocks noGrp="1"/>
          </p:cNvSpPr>
          <p:nvPr>
            <p:ph type="body" idx="1"/>
          </p:nvPr>
        </p:nvSpPr>
        <p:spPr>
          <a:noFill/>
          <a:ln>
            <a:noFill/>
          </a:ln>
        </p:spPr>
        <p:txBody>
          <a:bodyPr wrap="square" lIns="91440" tIns="45720" rIns="91440" bIns="45720" anchor="t" anchorCtr="0"/>
          <a:lstStyle/>
          <a:p>
            <a:pPr lvl="0"/>
            <a:r>
              <a:rPr dirty="0"/>
              <a:t>Random numbers play an important role in the use of encryption for various network security applications. In this section, we provide a brief overview of the use of random numbers in cryptography and network security and then focus on the principles of pseudorandom number generation. </a:t>
            </a:r>
            <a:r>
              <a:rPr lang="en-AU" altLang="x-none" dirty="0"/>
              <a:t>Getting good random numbers is important, but difficult. You don't want someone guessing the key you're using to protect your communications because your "random numbers" weren't (as happened in an early release of Netscape SSL). </a:t>
            </a:r>
            <a:r>
              <a:rPr dirty="0"/>
              <a:t>Traditionally, the concern in the generation of a sequence of allegedly random numbers has been that the sequence of numbers be random in some well-defined statistical sense </a:t>
            </a:r>
            <a:r>
              <a:rPr lang="en-AU" altLang="x-none" dirty="0"/>
              <a:t>(with uniform distribution &amp; independent). </a:t>
            </a:r>
            <a:r>
              <a:rPr dirty="0"/>
              <a:t>In applications such as reciprocal authentication, session key generation, and stream ciphers, the requirement is not just that the sequence of numbers be statistically random but that the successive members of the sequence are unpredictable </a:t>
            </a:r>
            <a:r>
              <a:rPr lang="en-AU" altLang="x-none" dirty="0"/>
              <a:t>(so that it is not possible to predict future values having observed previous values). </a:t>
            </a:r>
            <a:r>
              <a:rPr dirty="0"/>
              <a:t>With "true" random sequences, each number is statistically independent of other numbers in the sequence and therefore unpredictable. However, as is discussed shortly, true random numbers are seldom used; rather, sequences of numbers that appear to be random are generated by some algorithm. </a:t>
            </a:r>
            <a:endParaRPr lang="en-AU" altLang="x-none" dirty="0"/>
          </a:p>
          <a:p>
            <a:pPr lvl="0"/>
            <a:endParaRPr dirty="0"/>
          </a:p>
        </p:txBody>
      </p:sp>
      <p:sp>
        <p:nvSpPr>
          <p:cNvPr id="501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7</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dirty="0"/>
              <a:t>Stallings Figure 7.1 contrasts a true random number generator (TRNG) with two forms of pseudorandom number genera</a:t>
            </a:r>
          </a:p>
          <a:p>
            <a:pPr lvl="0" eaLnBrk="1" hangingPunct="1">
              <a:spcBef>
                <a:spcPct val="0"/>
              </a:spcBef>
            </a:pPr>
            <a:r>
              <a:rPr dirty="0"/>
              <a:t>ors. A TRNG takes as input a source that is effectively random; the source is often referred to as an </a:t>
            </a:r>
            <a:r>
              <a:rPr b="1" dirty="0"/>
              <a:t>entropy source.</a:t>
            </a:r>
            <a:r>
              <a:rPr dirty="0"/>
              <a:t> In contrast, a PRNG takes as input a fixed value, called the </a:t>
            </a:r>
            <a:r>
              <a:rPr b="1" dirty="0"/>
              <a:t>seed</a:t>
            </a:r>
            <a:r>
              <a:rPr dirty="0"/>
              <a:t>, and produces a sequence of output bits using a deterministic algorithm.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 </a:t>
            </a:r>
          </a:p>
          <a:p>
            <a:pPr lvl="0" eaLnBrk="1" hangingPunct="1">
              <a:spcBef>
                <a:spcPct val="0"/>
              </a:spcBef>
            </a:pPr>
            <a:r>
              <a:rPr dirty="0"/>
              <a:t>Figure 7.1 shows two different forms of PRNGs, based on application; </a:t>
            </a:r>
          </a:p>
          <a:p>
            <a:pPr lvl="0" eaLnBrk="1" hangingPunct="1">
              <a:spcBef>
                <a:spcPct val="0"/>
              </a:spcBef>
            </a:pPr>
            <a:r>
              <a:rPr dirty="0"/>
              <a:t> • </a:t>
            </a:r>
            <a:r>
              <a:rPr b="1" dirty="0"/>
              <a:t>Pseudorandom number generator: </a:t>
            </a:r>
            <a:r>
              <a:rPr dirty="0"/>
              <a:t>An algorithm that is used to produce an open-ended sequence of bits is referred to as a PRNG. A common application for an open-ended sequence of bits is as input to a symmetric stream cipher, as discussed in Section 7.4. Also, see Figure 3.1a. </a:t>
            </a:r>
          </a:p>
          <a:p>
            <a:pPr lvl="0" eaLnBrk="1" hangingPunct="1">
              <a:spcBef>
                <a:spcPct val="0"/>
              </a:spcBef>
            </a:pPr>
            <a:r>
              <a:rPr b="1" dirty="0"/>
              <a:t>• Pseudorandom function (PRF): </a:t>
            </a:r>
            <a:r>
              <a:rPr dirty="0"/>
              <a:t>A PRF is used to produced a pseudorandom string of bits of some fixed length. Examples are the symmetric encryption keys and nonces. Typically, the PRF takes as input a seed plus some context specific values, such as a user ID or an application ID. </a:t>
            </a:r>
          </a:p>
          <a:p>
            <a:pPr lvl="0" eaLnBrk="1" hangingPunct="1">
              <a:spcBef>
                <a:spcPct val="0"/>
              </a:spcBef>
            </a:pPr>
            <a:endParaRPr dirty="0"/>
          </a:p>
        </p:txBody>
      </p:sp>
      <p:sp>
        <p:nvSpPr>
          <p:cNvPr id="512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altLang="x-none" sz="1200" dirty="0"/>
              <a:t>10</a:t>
            </a:fld>
            <a:endParaRPr lang="en-AU" altLang="x-none"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altLang="x-none" sz="1200" dirty="0"/>
              <a:t>18</a:t>
            </a:fld>
            <a:endParaRPr lang="en-AU" altLang="x-none" sz="1200" dirty="0"/>
          </a:p>
        </p:txBody>
      </p:sp>
      <p:sp>
        <p:nvSpPr>
          <p:cNvPr id="52227" name="Rectangle 2"/>
          <p:cNvSpPr>
            <a:spLocks noGrp="1" noRot="1" noChangeAspect="1" noTextEdit="1"/>
          </p:cNvSpPr>
          <p:nvPr>
            <p:ph type="sldImg"/>
          </p:nvPr>
        </p:nvSpPr>
        <p:spPr>
          <a:ln>
            <a:solidFill>
              <a:srgbClr val="000000">
                <a:alpha val="100000"/>
              </a:srgbClr>
            </a:solidFill>
            <a:miter lim="800000"/>
          </a:ln>
        </p:spPr>
      </p:sp>
      <p:sp>
        <p:nvSpPr>
          <p:cNvPr id="52228"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dirty="0"/>
              <a:t>A popular approach to PRNG construction is to use a symmetric block cipher as the heart of the PRNG mechanism. For any block of plaintext, a symmetric block cipher produces an output block that is apparently random. That is, there are no patterns or regularities in the ciphertext that provide information that can be used to deduce the plaintext. Thus, a symmetric block cipher is a good candidate for building a pseudorandom number generator. If an established, standardized block cipher is used, such as DES or AES, then the security characteristics of the PRNG can be established. Further, many applications already make use of DES or AES, so the inclusion of the block cipher as part of the PRNG algorithm is straightforward. Two approaches that use a block cipher to build a PNRG have gained widespread acceptance: the CTR mode and the OFB mode. The CTR mode is recommended in SP 800-90, in the ANSI standard X9.82 (</a:t>
            </a:r>
            <a:r>
              <a:rPr i="1" dirty="0"/>
              <a:t>Random Number Generation)</a:t>
            </a:r>
            <a:r>
              <a:rPr dirty="0"/>
              <a:t>, and RFC 4086. The OFB mode is recommended in X9.82 and RFC 4086. Stallings Figure 7.3 illustrates the two methods. In each case, the seed consists of two parts: the encryption key value and a value V that will be updated after each block of pseudorandom numbers is generated. In the CTR case, the value of </a:t>
            </a:r>
            <a:r>
              <a:rPr i="1" dirty="0"/>
              <a:t>V </a:t>
            </a:r>
            <a:r>
              <a:rPr dirty="0"/>
              <a:t>is incremented by 1 after each encryption</a:t>
            </a:r>
            <a:r>
              <a:rPr i="1" dirty="0"/>
              <a:t>.  </a:t>
            </a:r>
            <a:r>
              <a:rPr dirty="0"/>
              <a:t>In the case of OFV, the value of </a:t>
            </a:r>
            <a:r>
              <a:rPr i="1" dirty="0"/>
              <a:t>V </a:t>
            </a:r>
            <a:r>
              <a:rPr dirty="0"/>
              <a:t>is updated to equal the value of the preceding PRNG block. In both cases, pseudorandom bits are produced on block at a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a:solidFill>
              <a:srgbClr val="000000">
                <a:alpha val="100000"/>
              </a:srgbClr>
            </a:solidFill>
            <a:miter lim="800000"/>
          </a:ln>
        </p:spPr>
      </p:sp>
      <p:sp>
        <p:nvSpPr>
          <p:cNvPr id="53251" name="Notes Placeholder 2"/>
          <p:cNvSpPr>
            <a:spLocks noGrp="1"/>
          </p:cNvSpPr>
          <p:nvPr>
            <p:ph type="body" idx="1"/>
          </p:nvPr>
        </p:nvSpPr>
        <p:spPr>
          <a:noFill/>
          <a:ln>
            <a:noFill/>
          </a:ln>
        </p:spPr>
        <p:txBody>
          <a:bodyPr wrap="square" lIns="91440" tIns="45720" rIns="91440" bIns="45720" anchor="t" anchorCtr="0"/>
          <a:lstStyle/>
          <a:p>
            <a:pPr lvl="0"/>
            <a:r>
              <a:rPr dirty="0"/>
              <a:t>A typical stream cipher encrypts plaintext one byte at a time, although a stream cipher may be designed to operate on one bit at a time or on units larger than a byte at a time. In a stream cipher, a key is input to a pseudorandom bit generator that produces a stream of 8-bit numbers that are apparently random. The output of the generator, called a </a:t>
            </a:r>
            <a:r>
              <a:rPr b="1" dirty="0"/>
              <a:t>keystream</a:t>
            </a:r>
            <a:r>
              <a:rPr dirty="0"/>
              <a:t>, is combined one byte at a time with the plaintext stream using the bitwise exclusive-OR (XOR) operation. The stream cipher is similar to the one-time pad discussed in Chapter 2. The difference is that a one-time pad uses a genuine random number stream, whereas a stream cipher uses a pseudorandom number stream. But rely on the </a:t>
            </a:r>
            <a:r>
              <a:rPr lang="en-AU" altLang="x-none" dirty="0"/>
              <a:t>randomness of </a:t>
            </a:r>
            <a:r>
              <a:rPr lang="en-AU" altLang="x-none" b="1" dirty="0"/>
              <a:t>stream key</a:t>
            </a:r>
            <a:r>
              <a:rPr lang="en-AU" altLang="x-none" dirty="0"/>
              <a:t> completely destroys statistically properties in message</a:t>
            </a:r>
            <a:r>
              <a:rPr lang="en-AU" altLang="x-none" sz="1000" dirty="0"/>
              <a:t>. However, you </a:t>
            </a:r>
            <a:r>
              <a:rPr dirty="0"/>
              <a:t>must never reuse a stream key since</a:t>
            </a:r>
            <a:r>
              <a:rPr sz="1000" dirty="0"/>
              <a:t> </a:t>
            </a:r>
            <a:r>
              <a:rPr dirty="0"/>
              <a:t>otherwise you can recover messages (as with a book cipher).</a:t>
            </a:r>
            <a:endParaRPr lang="en-AU" altLang="x-none" sz="1000" dirty="0"/>
          </a:p>
          <a:p>
            <a:pPr lvl="0"/>
            <a:endParaRPr dirty="0"/>
          </a:p>
        </p:txBody>
      </p:sp>
      <p:sp>
        <p:nvSpPr>
          <p:cNvPr id="532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20</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a:solidFill>
              <a:srgbClr val="000000">
                <a:alpha val="100000"/>
              </a:srgbClr>
            </a:solidFill>
            <a:miter lim="800000"/>
          </a:ln>
        </p:spPr>
      </p:sp>
      <p:sp>
        <p:nvSpPr>
          <p:cNvPr id="54275" name="Notes Placeholder 2"/>
          <p:cNvSpPr>
            <a:spLocks noGrp="1"/>
          </p:cNvSpPr>
          <p:nvPr>
            <p:ph type="body" idx="1"/>
          </p:nvPr>
        </p:nvSpPr>
        <p:spPr>
          <a:noFill/>
          <a:ln>
            <a:noFill/>
          </a:ln>
        </p:spPr>
        <p:txBody>
          <a:bodyPr wrap="square" lIns="91440" tIns="45720" rIns="91440" bIns="45720" anchor="t" anchorCtr="0"/>
          <a:lstStyle/>
          <a:p>
            <a:pPr lvl="0"/>
            <a:r>
              <a:rPr dirty="0"/>
              <a:t>Stallings Figure 7.5 illustrates the general structure of a stream cipher, where  a key is input to a pseudorandom bit generator that produces an apparently random keystream of bits, and which are XOR</a:t>
            </a:r>
            <a:r>
              <a:rPr lang="ja-JP" altLang="en-US" dirty="0"/>
              <a:t>’</a:t>
            </a:r>
            <a:r>
              <a:rPr lang="en-US" altLang="ja-JP" dirty="0"/>
              <a:t>d with message to encrypt it, and XOR</a:t>
            </a:r>
            <a:r>
              <a:rPr lang="ja-JP" altLang="en-US" dirty="0"/>
              <a:t>’</a:t>
            </a:r>
            <a:r>
              <a:rPr lang="en-US" altLang="ja-JP" dirty="0"/>
              <a:t>d again to decrypt it by the receiver. </a:t>
            </a:r>
          </a:p>
          <a:p>
            <a:pPr lvl="0"/>
            <a:endParaRPr dirty="0"/>
          </a:p>
          <a:p>
            <a:pPr lvl="0"/>
            <a:r>
              <a:rPr dirty="0"/>
              <a:t>Encryption</a:t>
            </a:r>
          </a:p>
          <a:p>
            <a:pPr lvl="0" eaLnBrk="1" hangingPunct="1"/>
            <a:r>
              <a:rPr dirty="0"/>
              <a:t>Using a secret key generate the RC4 keystream using the KSA and PRGA.</a:t>
            </a:r>
          </a:p>
          <a:p>
            <a:pPr lvl="0" eaLnBrk="1" hangingPunct="1"/>
            <a:r>
              <a:rPr dirty="0"/>
              <a:t>Read the file and xor each byte of the file with the corresponding keystream byte.</a:t>
            </a:r>
          </a:p>
          <a:p>
            <a:pPr lvl="0" eaLnBrk="1" hangingPunct="1"/>
            <a:r>
              <a:rPr dirty="0"/>
              <a:t>Write this encrypted output to a file.</a:t>
            </a:r>
          </a:p>
          <a:p>
            <a:pPr lvl="0" eaLnBrk="1" hangingPunct="1"/>
            <a:r>
              <a:rPr dirty="0"/>
              <a:t>Transmit file over an insecure channel.</a:t>
            </a:r>
          </a:p>
          <a:p>
            <a:pPr lvl="0"/>
            <a:endParaRPr dirty="0"/>
          </a:p>
          <a:p>
            <a:pPr lvl="0"/>
            <a:endParaRPr dirty="0"/>
          </a:p>
          <a:p>
            <a:pPr lvl="0"/>
            <a:r>
              <a:rPr dirty="0"/>
              <a:t>Decryption</a:t>
            </a:r>
          </a:p>
          <a:p>
            <a:pPr lvl="0" eaLnBrk="1" hangingPunct="1"/>
            <a:r>
              <a:rPr dirty="0"/>
              <a:t>Using the same secret key used to encrypt generate the RC4 keystream.</a:t>
            </a:r>
          </a:p>
          <a:p>
            <a:pPr lvl="0" eaLnBrk="1" hangingPunct="1"/>
            <a:r>
              <a:rPr dirty="0"/>
              <a:t>Read the encrypted file and Xor every byte of this encrypted stream with the corresponding byte of the keystream.</a:t>
            </a:r>
          </a:p>
          <a:p>
            <a:pPr lvl="0" eaLnBrk="1" hangingPunct="1"/>
            <a:r>
              <a:rPr dirty="0"/>
              <a:t>This will yield the original plaintext</a:t>
            </a:r>
          </a:p>
          <a:p>
            <a:pPr lvl="0"/>
            <a:endParaRPr dirty="0"/>
          </a:p>
          <a:p>
            <a:pPr lvl="0"/>
            <a:endParaRPr dirty="0"/>
          </a:p>
        </p:txBody>
      </p:sp>
      <p:sp>
        <p:nvSpPr>
          <p:cNvPr id="542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22</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AU" altLang="x-none" sz="1200" dirty="0"/>
              <a:t>24</a:t>
            </a:fld>
            <a:endParaRPr lang="en-AU" altLang="x-none" sz="1200" dirty="0"/>
          </a:p>
        </p:txBody>
      </p:sp>
      <p:sp>
        <p:nvSpPr>
          <p:cNvPr id="55299" name="Rectangle 2"/>
          <p:cNvSpPr>
            <a:spLocks noGrp="1" noRot="1" noChangeAspect="1" noTextEdit="1"/>
          </p:cNvSpPr>
          <p:nvPr>
            <p:ph type="sldImg"/>
          </p:nvPr>
        </p:nvSpPr>
        <p:spPr>
          <a:ln>
            <a:solidFill>
              <a:srgbClr val="000000">
                <a:alpha val="100000"/>
              </a:srgbClr>
            </a:solidFill>
            <a:miter lim="800000"/>
          </a:ln>
        </p:spPr>
      </p:sp>
      <p:sp>
        <p:nvSpPr>
          <p:cNvPr id="55300" name="Rectangle 3"/>
          <p:cNvSpPr>
            <a:spLocks noGrp="1"/>
          </p:cNvSpPr>
          <p:nvPr>
            <p:ph type="body" idx="1"/>
          </p:nvPr>
        </p:nvSpPr>
        <p:spPr>
          <a:noFill/>
          <a:ln>
            <a:noFill/>
          </a:ln>
        </p:spPr>
        <p:txBody>
          <a:bodyPr wrap="square" lIns="91440" tIns="45720" rIns="91440" bIns="45720" anchor="t" anchorCtr="0"/>
          <a:lstStyle/>
          <a:p>
            <a:pPr marL="228600" lvl="0" indent="-228600" eaLnBrk="1" hangingPunct="1">
              <a:spcBef>
                <a:spcPct val="0"/>
              </a:spcBef>
            </a:pPr>
            <a:r>
              <a:rPr dirty="0"/>
              <a:t>[KUMA97] lists the following important design considerations for a stream cipher: </a:t>
            </a:r>
          </a:p>
          <a:p>
            <a:pPr marL="228600" lvl="0" indent="-228600" eaLnBrk="1" hangingPunct="1">
              <a:spcBef>
                <a:spcPct val="0"/>
              </a:spcBef>
              <a:buFont typeface="Times" pitchFamily="84" charset="0"/>
              <a:buAutoNum type="arabicPeriod"/>
            </a:pPr>
            <a:r>
              <a:rPr dirty="0"/>
              <a:t>The encryption sequence should have a large period, the longer the period of repeat the more difficult it will be to do cryptanalysis.</a:t>
            </a:r>
          </a:p>
          <a:p>
            <a:pPr marL="228600" lvl="0" indent="-228600" eaLnBrk="1" hangingPunct="1">
              <a:spcBef>
                <a:spcPct val="0"/>
              </a:spcBef>
              <a:buFont typeface="Times" pitchFamily="84" charset="0"/>
              <a:buAutoNum type="arabicPeriod"/>
            </a:pPr>
            <a:r>
              <a:rPr dirty="0"/>
              <a:t> The keystream should approximate the properties of a true random number stream as close as possible, the more random-appearing the keystream is, the more randomized the ciphertext is, making cryptanalysis more difficult. </a:t>
            </a:r>
          </a:p>
          <a:p>
            <a:pPr marL="228600" lvl="0" indent="-228600" eaLnBrk="1" hangingPunct="1">
              <a:spcBef>
                <a:spcPct val="0"/>
              </a:spcBef>
              <a:buFont typeface="Times" pitchFamily="84" charset="0"/>
              <a:buAutoNum type="arabicPeriod"/>
            </a:pPr>
            <a:r>
              <a:rPr dirty="0"/>
              <a:t> To guard against brute-force attacks, the key needs to be sufficiently long. The same considerations as apply for block ciphers are valid here .Thus, with current technology, a key length of at least 128 bits is desirable.</a:t>
            </a:r>
            <a:endParaRPr lang="en-AU" altLang="x-none" dirty="0"/>
          </a:p>
          <a:p>
            <a:pPr marL="228600" lvl="0" indent="-228600" eaLnBrk="1" hangingPunct="1">
              <a:spcBef>
                <a:spcPct val="0"/>
              </a:spcBef>
              <a:buFont typeface="Times" pitchFamily="84" charset="0"/>
              <a:buChar char="•"/>
            </a:pPr>
            <a:r>
              <a:rPr dirty="0"/>
              <a:t>With a properly designed pseudorandom number generator, a stream cipher can be as secure as block cipher of comparable key length. The primary advantage of a stream cipher is that stream ciphers are almost always faster and use far less code than do block ciphers. A stream cipher can be constructed with any cryptographically strong PRNG.</a:t>
            </a:r>
            <a:endParaRPr lang="en-AU"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a:solidFill>
              <a:srgbClr val="000000">
                <a:alpha val="100000"/>
              </a:srgbClr>
            </a:solidFill>
            <a:miter lim="800000"/>
          </a:ln>
        </p:spPr>
      </p:sp>
      <p:sp>
        <p:nvSpPr>
          <p:cNvPr id="56323" name="Notes Placeholder 2"/>
          <p:cNvSpPr>
            <a:spLocks noGrp="1"/>
          </p:cNvSpPr>
          <p:nvPr>
            <p:ph type="body" idx="1"/>
          </p:nvPr>
        </p:nvSpPr>
        <p:spPr>
          <a:noFill/>
          <a:ln>
            <a:noFill/>
          </a:ln>
        </p:spPr>
        <p:txBody>
          <a:bodyPr wrap="square" lIns="91440" tIns="45720" rIns="91440" bIns="45720" anchor="t" anchorCtr="0"/>
          <a:lstStyle/>
          <a:p>
            <a:pPr lvl="0"/>
            <a:r>
              <a:rPr dirty="0">
                <a:cs typeface="Arial" panose="020B0604020202020204" pitchFamily="34" charset="0"/>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Cypherpunks anonymous remailers list. In brief, the RC4 </a:t>
            </a:r>
            <a:r>
              <a:rPr lang="en-AU" altLang="x-none" dirty="0">
                <a:cs typeface="Arial" panose="020B0604020202020204" pitchFamily="34" charset="0"/>
              </a:rPr>
              <a:t>key is ued to form a random permutation of all 8-bit values, it then uses that permutation to scramble input info processed a byte at a time.</a:t>
            </a:r>
            <a:endParaRPr dirty="0">
              <a:cs typeface="Arial" panose="020B0604020202020204" pitchFamily="34" charset="0"/>
            </a:endParaRPr>
          </a:p>
          <a:p>
            <a:pPr lvl="0"/>
            <a:endParaRPr dirty="0"/>
          </a:p>
        </p:txBody>
      </p:sp>
      <p:sp>
        <p:nvSpPr>
          <p:cNvPr id="563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26</a:t>
            </a:fld>
            <a:endParaRPr 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solidFill>
            <a:miter/>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IN" altLang="x-none" dirty="0"/>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30</a:t>
            </a:fld>
            <a:endParaRPr 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a:solidFill>
              <a:srgbClr val="000000">
                <a:alpha val="100000"/>
              </a:srgbClr>
            </a:solidFill>
            <a:miter lim="800000"/>
          </a:ln>
        </p:spPr>
      </p:sp>
      <p:sp>
        <p:nvSpPr>
          <p:cNvPr id="58371"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dirty="0"/>
          </a:p>
        </p:txBody>
      </p:sp>
      <p:sp>
        <p:nvSpPr>
          <p:cNvPr id="583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dirty="0"/>
              <a:t>40</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12"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13" name="Rectangle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15" name="Rectangle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6" name="Date Placeholder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7" name="Footer Placeholder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8" name="Slide Number Placeholder 28"/>
          <p:cNvSpPr>
            <a:spLocks noGrp="1"/>
          </p:cNvSpPr>
          <p:nvPr>
            <p:ph type="sldNum" sz="quarter" idx="4"/>
          </p:nvPr>
        </p:nvSpPr>
        <p:spPr>
          <a:xfrm>
            <a:off x="1216025" y="6354763"/>
            <a:ext cx="1219200" cy="366713"/>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8194" name="Straight Connector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8196" name="Straight Connector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6" name="Footer Placeholder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7" name="Slide Number Placeholder 5"/>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Rectangle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12" name="Rectangle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3" name="Date Placeholder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5" name="Footer Placeholder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6" name="Slide Number Placeholder 5"/>
          <p:cNvSpPr>
            <a:spLocks noGrp="1"/>
          </p:cNvSpPr>
          <p:nvPr>
            <p:ph type="sldNum" sz="quarter" idx="4"/>
          </p:nvPr>
        </p:nvSpPr>
        <p:spPr>
          <a:xfrm>
            <a:off x="1069975" y="6354763"/>
            <a:ext cx="1520825" cy="366713"/>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Isosceles Triangle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12" name="Date Placeholder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3" name="Footer Placeholder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5" name="Slide Number Placeholder 4"/>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122" name="Straight Connector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13" name="Date Placeholder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5" name="Footer Placeholder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6" name="Slide Number Placeholder 3"/>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6146" name="Straight Connector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Straight Connector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Isosceles Triangle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Calibri" panose="020F0502020204030204"/>
                <a:ea typeface="+mn-ea"/>
                <a:cs typeface="+mn-cs"/>
              </a:defRPr>
            </a:lvl1pPr>
          </a:lstStyle>
          <a:p>
            <a:r>
              <a:rPr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7170" name="Straight Connector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13" name="Rectangle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sz="3200" b="0" i="0" u="none" strike="noStrike" kern="1200" cap="none" spc="0" normalizeH="0" baseline="0" noProof="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Click icon to add picture</a:t>
            </a:r>
            <a:endParaRPr kumimoji="0" lang="en-US" sz="32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p>
            <a:fld id="{9A0DB2DC-4C9A-4742-B13C-FB6460FD3503}"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a:xfrm>
            <a:off x="457200" y="152400"/>
            <a:ext cx="8229600" cy="990600"/>
          </a:xfrm>
          <a:prstGeom prst="rect">
            <a:avLst/>
          </a:prstGeom>
          <a:noFill/>
          <a:ln w="9525">
            <a:noFill/>
          </a:ln>
        </p:spPr>
        <p:txBody>
          <a:bodyPr anchor="b" anchorCtr="0"/>
          <a:lstStyle/>
          <a:p>
            <a:pPr lvl="0"/>
            <a:r>
              <a:rPr dirty="0"/>
              <a:t>Click to edit Master title style</a:t>
            </a:r>
          </a:p>
        </p:txBody>
      </p:sp>
      <p:sp>
        <p:nvSpPr>
          <p:cNvPr id="1027" name="Text Placeholder 12"/>
          <p:cNvSpPr>
            <a:spLocks noGrp="1"/>
          </p:cNvSpPr>
          <p:nvPr>
            <p:ph type="body" idx="1"/>
          </p:nvPr>
        </p:nvSpPr>
        <p:spPr>
          <a:xfrm>
            <a:off x="457200" y="1219200"/>
            <a:ext cx="8229600" cy="4910138"/>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panose="020B060402020202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panose="020B0604020202020204" pitchFamily="34" charset="0"/>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lstStyle>
            <a:lvl1pPr>
              <a:defRPr sz="1400">
                <a:solidFill>
                  <a:schemeClr val="tx2"/>
                </a:solidFill>
              </a:defRPr>
            </a:lvl1pPr>
          </a:lstStyle>
          <a:p>
            <a:pPr lvl="0" eaLnBrk="1" hangingPunct="1"/>
            <a:fld id="{9A0DB2DC-4C9A-4742-B13C-FB6460FD3503}" type="slidenum">
              <a:rPr lang="en-US" dirty="0">
                <a:latin typeface="Arial" panose="020B0604020202020204" pitchFamily="34" charset="0"/>
              </a:rPr>
              <a:t>‹#›</a:t>
            </a:fld>
            <a:endParaRPr lang="en-US" dirty="0">
              <a:latin typeface="Arial" panose="020B0604020202020204" pitchFamily="34" charset="0"/>
            </a:endParaRPr>
          </a:p>
        </p:txBody>
      </p:sp>
      <p:sp>
        <p:nvSpPr>
          <p:cNvPr id="1031" name="Straight Connector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Straight Connector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kern="1200">
          <a:solidFill>
            <a:schemeClr val="tx2"/>
          </a:solidFill>
          <a:latin typeface="Calibri" panose="020F0502020204030204"/>
          <a:ea typeface="MS PGothic" panose="020B0600070205080204" pitchFamily="34" charset="-128"/>
          <a:cs typeface="Calibri" panose="020F0502020204030204"/>
        </a:defRPr>
      </a:lvl1pPr>
      <a:lvl2pPr algn="l" rtl="0" eaLnBrk="0" fontAlgn="base" hangingPunct="0">
        <a:spcBef>
          <a:spcPct val="0"/>
        </a:spcBef>
        <a:spcAft>
          <a:spcPct val="0"/>
        </a:spcAft>
        <a:defRPr sz="32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32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32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3200" b="1">
          <a:solidFill>
            <a:schemeClr val="tx2"/>
          </a:solidFill>
          <a:latin typeface="Calibri" panose="020F050202020403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3200">
          <a:solidFill>
            <a:schemeClr val="tx2"/>
          </a:solidFill>
          <a:latin typeface="Bookman Old Style" panose="02050604050505020204" charset="0"/>
          <a:ea typeface="MS PGothic" panose="020B0600070205080204" pitchFamily="34" charset="-128"/>
          <a:cs typeface="MS PGothic" panose="020B0600070205080204" pitchFamily="34" charset="-128"/>
        </a:defRPr>
      </a:lvl6pPr>
      <a:lvl7pPr marL="914400" algn="l" rtl="0" fontAlgn="base">
        <a:spcBef>
          <a:spcPct val="0"/>
        </a:spcBef>
        <a:spcAft>
          <a:spcPct val="0"/>
        </a:spcAft>
        <a:defRPr sz="3200">
          <a:solidFill>
            <a:schemeClr val="tx2"/>
          </a:solidFill>
          <a:latin typeface="Bookman Old Style" panose="02050604050505020204" charset="0"/>
          <a:ea typeface="MS PGothic" panose="020B0600070205080204" pitchFamily="34" charset="-128"/>
          <a:cs typeface="MS PGothic" panose="020B0600070205080204" pitchFamily="34" charset="-128"/>
        </a:defRPr>
      </a:lvl7pPr>
      <a:lvl8pPr marL="1371600" algn="l" rtl="0" fontAlgn="base">
        <a:spcBef>
          <a:spcPct val="0"/>
        </a:spcBef>
        <a:spcAft>
          <a:spcPct val="0"/>
        </a:spcAft>
        <a:defRPr sz="3200">
          <a:solidFill>
            <a:schemeClr val="tx2"/>
          </a:solidFill>
          <a:latin typeface="Bookman Old Style" panose="02050604050505020204" charset="0"/>
          <a:ea typeface="MS PGothic" panose="020B0600070205080204" pitchFamily="34" charset="-128"/>
          <a:cs typeface="MS PGothic" panose="020B0600070205080204" pitchFamily="34" charset="-128"/>
        </a:defRPr>
      </a:lvl8pPr>
      <a:lvl9pPr marL="1828800" algn="l" rtl="0" fontAlgn="base">
        <a:spcBef>
          <a:spcPct val="0"/>
        </a:spcBef>
        <a:spcAft>
          <a:spcPct val="0"/>
        </a:spcAft>
        <a:defRPr sz="3200">
          <a:solidFill>
            <a:schemeClr val="tx2"/>
          </a:solidFill>
          <a:latin typeface="Bookman Old Style" panose="02050604050505020204" charset="0"/>
          <a:ea typeface="MS PGothic" panose="020B0600070205080204" pitchFamily="34" charset="-128"/>
          <a:cs typeface="MS PGothic" panose="020B0600070205080204" pitchFamily="34" charset="-128"/>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Calibri" panose="020F0502020204030204"/>
          <a:ea typeface="MS PGothic" panose="020B0600070205080204" pitchFamily="34" charset="-128"/>
          <a:cs typeface="MS PGothic" panose="020B0600070205080204" pitchFamily="34" charset="-128"/>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Calibri" panose="020F0502020204030204"/>
          <a:ea typeface="MS PGothic" panose="020B0600070205080204" pitchFamily="34" charset="-128"/>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Calibri" panose="020F0502020204030204"/>
          <a:ea typeface="MS PGothic" panose="020B0600070205080204" pitchFamily="34" charset="-128"/>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Calibri" panose="020F0502020204030204"/>
          <a:ea typeface="MS PGothic" panose="020B0600070205080204" pitchFamily="34" charset="-128"/>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Calibri" panose="020F0502020204030204"/>
          <a:ea typeface="MS PGothic" panose="020B0600070205080204" pitchFamily="34" charset="-128"/>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enore_Blum" TargetMode="External"/><Relationship Id="rId2" Type="http://schemas.openxmlformats.org/officeDocument/2006/relationships/hyperlink" Target="https://en.wikipedia.org/wiki/Pseudorandom_number_generator" TargetMode="External"/><Relationship Id="rId1" Type="http://schemas.openxmlformats.org/officeDocument/2006/relationships/slideLayout" Target="../slideLayouts/slideLayout2.xml"/><Relationship Id="rId5" Type="http://schemas.openxmlformats.org/officeDocument/2006/relationships/hyperlink" Target="https://en.wikipedia.org/wiki/Michael_Shub" TargetMode="External"/><Relationship Id="rId4" Type="http://schemas.openxmlformats.org/officeDocument/2006/relationships/hyperlink" Target="https://en.wikipedia.org/wiki/Manuel_Blu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ctrTitle"/>
          </p:nvPr>
        </p:nvSpPr>
        <p:spPr>
          <a:ln/>
        </p:spPr>
        <p:txBody>
          <a:bodyPr vert="horz" wrap="square" lIns="91440" tIns="45720" rIns="91440" bIns="45720" anchor="t" anchorCtr="0"/>
          <a:lstStyle/>
          <a:p>
            <a:pPr eaLnBrk="1" hangingPunct="1">
              <a:buClrTx/>
              <a:buSzTx/>
              <a:buFontTx/>
            </a:pPr>
            <a:r>
              <a:rPr sz="4000" kern="1200" dirty="0">
                <a:latin typeface="Calibri" panose="020F0502020204030204"/>
                <a:ea typeface="MS PGothic" panose="020B0600070205080204" pitchFamily="34" charset="-128"/>
                <a:cs typeface="Calibri" panose="020F0502020204030204"/>
              </a:rPr>
              <a:t>Stream Cipher</a:t>
            </a:r>
          </a:p>
        </p:txBody>
      </p:sp>
      <p:sp>
        <p:nvSpPr>
          <p:cNvPr id="9219" name="Rectangle 3"/>
          <p:cNvSpPr>
            <a:spLocks noGrp="1"/>
          </p:cNvSpPr>
          <p:nvPr>
            <p:ph type="subTitle" idx="1"/>
          </p:nvPr>
        </p:nvSpPr>
        <p:spPr>
          <a:ln/>
        </p:spPr>
        <p:txBody>
          <a:bodyPr vert="horz" wrap="square" lIns="91440" tIns="45720" rIns="91440" bIns="45720" anchor="t" anchorCtr="0"/>
          <a:lstStyle/>
          <a:p>
            <a:pPr eaLnBrk="1" hangingPunct="1">
              <a:buSzPct val="76000"/>
            </a:pPr>
            <a:endParaRPr kern="1200" dirty="0">
              <a:latin typeface="Calibri" panose="020F0502020204030204"/>
              <a:ea typeface="Calibri" panose="020F0502020204030204" pitchFamily="34" charset="0"/>
              <a:cs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7813"/>
            <a:ext cx="8229600" cy="865187"/>
          </a:xfrm>
          <a:ln/>
        </p:spPr>
        <p:txBody>
          <a:bodyPr vert="horz" wrap="square" lIns="91440" tIns="45720" rIns="91440" bIns="45720" anchor="b" anchorCtr="0"/>
          <a:lstStyle/>
          <a:p>
            <a:pPr eaLnBrk="1" hangingPunct="1"/>
            <a:r>
              <a:rPr lang="en-AU" altLang="x-none" dirty="0"/>
              <a:t>Random &amp; Pseudorandom Number Generators</a:t>
            </a:r>
            <a:endParaRPr dirty="0"/>
          </a:p>
        </p:txBody>
      </p:sp>
      <p:pic>
        <p:nvPicPr>
          <p:cNvPr id="18435" name="Picture 3"/>
          <p:cNvPicPr>
            <a:picLocks noChangeAspect="1"/>
          </p:cNvPicPr>
          <p:nvPr/>
        </p:nvPicPr>
        <p:blipFill>
          <a:blip r:embed="rId3"/>
          <a:stretch>
            <a:fillRect/>
          </a:stretch>
        </p:blipFill>
        <p:spPr>
          <a:xfrm>
            <a:off x="1066800" y="1447800"/>
            <a:ext cx="8001000" cy="4191000"/>
          </a:xfrm>
          <a:prstGeom prst="rect">
            <a:avLst/>
          </a:prstGeom>
          <a:noFill/>
          <a:ln w="9525">
            <a:noFill/>
          </a:ln>
        </p:spPr>
      </p:pic>
      <p:sp>
        <p:nvSpPr>
          <p:cNvPr id="18436" name="TextBox 2"/>
          <p:cNvSpPr txBox="1"/>
          <p:nvPr/>
        </p:nvSpPr>
        <p:spPr>
          <a:xfrm>
            <a:off x="6248400" y="1447800"/>
            <a:ext cx="2438400" cy="708025"/>
          </a:xfrm>
          <a:prstGeom prst="rect">
            <a:avLst/>
          </a:prstGeom>
          <a:noFill/>
          <a:ln w="9525">
            <a:noFill/>
          </a:ln>
        </p:spPr>
        <p:txBody>
          <a:bodyPr>
            <a:spAutoFit/>
          </a:bodyPr>
          <a:lstStyle/>
          <a:p>
            <a:r>
              <a:rPr lang="en-IN" altLang="x-none" sz="2000" dirty="0">
                <a:solidFill>
                  <a:srgbClr val="FF0000"/>
                </a:solidFill>
                <a:latin typeface="Arial" panose="020B0604020202020204" pitchFamily="34" charset="0"/>
              </a:rPr>
              <a:t>User id or application Id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b" anchorCtr="0"/>
          <a:lstStyle/>
          <a:p>
            <a:r>
              <a:rPr dirty="0"/>
              <a:t>PRNG Requirements</a:t>
            </a:r>
          </a:p>
        </p:txBody>
      </p:sp>
      <p:sp>
        <p:nvSpPr>
          <p:cNvPr id="19459"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Randomness</a:t>
            </a:r>
          </a:p>
          <a:p>
            <a:pPr lvl="1">
              <a:buClr>
                <a:schemeClr val="accent2"/>
              </a:buClr>
              <a:buSzPct val="76000"/>
              <a:buFont typeface="Wingdings 3" panose="05040102010807070707" pitchFamily="18" charset="2"/>
            </a:pPr>
            <a:r>
              <a:rPr dirty="0"/>
              <a:t>uniformity, scalability, consistency</a:t>
            </a:r>
          </a:p>
          <a:p>
            <a:pPr>
              <a:buClr>
                <a:schemeClr val="accent1"/>
              </a:buClr>
              <a:buSzPct val="76000"/>
              <a:buFont typeface="Wingdings 3" panose="05040102010807070707" pitchFamily="18" charset="2"/>
            </a:pPr>
            <a:r>
              <a:rPr dirty="0"/>
              <a:t>Unpredictability</a:t>
            </a:r>
          </a:p>
          <a:p>
            <a:pPr lvl="1">
              <a:buClr>
                <a:schemeClr val="accent2"/>
              </a:buClr>
              <a:buSzPct val="76000"/>
              <a:buFont typeface="Wingdings 3" panose="05040102010807070707" pitchFamily="18" charset="2"/>
            </a:pPr>
            <a:r>
              <a:rPr dirty="0"/>
              <a:t>forward &amp; backward Unpredictability</a:t>
            </a:r>
          </a:p>
          <a:p>
            <a:pPr lvl="1">
              <a:buClr>
                <a:schemeClr val="accent2"/>
              </a:buClr>
              <a:buSzPct val="76000"/>
              <a:buFont typeface="Wingdings 3" panose="05040102010807070707" pitchFamily="18" charset="2"/>
            </a:pPr>
            <a:r>
              <a:rPr dirty="0"/>
              <a:t>use same tests to check</a:t>
            </a:r>
          </a:p>
          <a:p>
            <a:pPr>
              <a:buClr>
                <a:schemeClr val="accent1"/>
              </a:buClr>
              <a:buSzPct val="76000"/>
              <a:buFont typeface="Wingdings 3" panose="05040102010807070707" pitchFamily="18" charset="2"/>
            </a:pPr>
            <a:r>
              <a:rPr dirty="0"/>
              <a:t>Characteristics of the seed</a:t>
            </a:r>
          </a:p>
          <a:p>
            <a:pPr lvl="1">
              <a:buClr>
                <a:schemeClr val="accent2"/>
              </a:buClr>
              <a:buSzPct val="76000"/>
              <a:buFont typeface="Wingdings 3" panose="05040102010807070707" pitchFamily="18" charset="2"/>
            </a:pPr>
            <a:r>
              <a:rPr dirty="0"/>
              <a:t>Secure</a:t>
            </a:r>
          </a:p>
          <a:p>
            <a:pPr lvl="1">
              <a:buClr>
                <a:schemeClr val="accent2"/>
              </a:buClr>
              <a:buSzPct val="76000"/>
              <a:buFont typeface="Wingdings 3" panose="05040102010807070707" pitchFamily="18" charset="2"/>
            </a:pPr>
            <a:r>
              <a:rPr dirty="0"/>
              <a:t>if known adversary can determine output</a:t>
            </a:r>
          </a:p>
          <a:p>
            <a:pPr lvl="1">
              <a:buClr>
                <a:schemeClr val="accent2"/>
              </a:buClr>
              <a:buSzPct val="76000"/>
              <a:buFont typeface="Wingdings 3" panose="05040102010807070707" pitchFamily="18" charset="2"/>
            </a:pPr>
            <a:r>
              <a:rPr dirty="0"/>
              <a:t>so must be random or pseudorandom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ln/>
        </p:spPr>
        <p:txBody>
          <a:bodyPr vert="horz" wrap="square" lIns="91440" tIns="45720" rIns="91440" bIns="45720" anchor="b" anchorCtr="0"/>
          <a:lstStyle/>
          <a:p>
            <a:pPr>
              <a:buNone/>
            </a:pPr>
            <a:r>
              <a:rPr lang="en-IN" altLang="x-none" dirty="0"/>
              <a:t>Pseudo Random number generators</a:t>
            </a:r>
          </a:p>
        </p:txBody>
      </p:sp>
      <p:sp>
        <p:nvSpPr>
          <p:cNvPr id="3" name="Content Placeholder 2"/>
          <p:cNvSpPr>
            <a:spLocks noGrp="1"/>
          </p:cNvSpPr>
          <p:nvPr>
            <p:ph sz="quarter" idx="1"/>
          </p:nvPr>
        </p:nvSpPr>
        <p:spPr>
          <a:xfrm>
            <a:off x="457200" y="1219200"/>
            <a:ext cx="8229600" cy="56388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1. Linear </a:t>
            </a:r>
            <a:r>
              <a:rPr kumimoji="0" lang="en-IN" sz="2600" b="0" i="0" u="none" strike="noStrike" kern="1200" cap="none" spc="0" normalizeH="0" baseline="0" noProof="0" dirty="0" err="1">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Congruential</a:t>
            </a:r>
            <a:r>
              <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Generator(LCM)</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Blum </a:t>
            </a:r>
            <a:r>
              <a:rPr kumimoji="0" lang="en-IN" sz="2600" b="0" i="0" u="none" strike="noStrike" kern="1200" cap="none" spc="0" normalizeH="0" baseline="0" noProof="0" dirty="0" err="1">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Blum</a:t>
            </a:r>
            <a:r>
              <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a:t>
            </a:r>
            <a:r>
              <a:rPr kumimoji="0" lang="en-IN" sz="2600" b="0" i="0" u="none" strike="noStrike" kern="1200" cap="none" spc="0" normalizeH="0" baseline="0" noProof="0" dirty="0" err="1">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Shub</a:t>
            </a:r>
            <a:r>
              <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a:t>
            </a:r>
            <a:r>
              <a:rPr kumimoji="0" lang="en-IN" sz="2600" b="0" i="0" u="none" strike="noStrike" kern="1200" cap="none" spc="0" normalizeH="0" baseline="0" noProof="0" dirty="0" err="1">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Genetator</a:t>
            </a:r>
            <a:endPar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IN" sz="2600" b="1"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Linear </a:t>
            </a:r>
            <a:r>
              <a:rPr kumimoji="0" lang="en-IN" sz="2600" b="1" i="0" u="none" strike="noStrike" kern="1200" cap="none" spc="0" normalizeH="0" baseline="0" noProof="0" dirty="0" err="1">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Congruential</a:t>
            </a:r>
            <a:r>
              <a:rPr kumimoji="0" lang="en-IN" sz="2600" b="1"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Generator(LCM):</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IN" sz="2600" b="1"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It </a:t>
            </a:r>
            <a:r>
              <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a:t>
            </a:r>
            <a:r>
              <a:rPr kumimoji="0" lang="en-IN" sz="24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is a class of </a:t>
            </a:r>
            <a:r>
              <a:rPr kumimoji="0" lang="en-IN" sz="2400" b="0" i="0" u="none" strike="noStrike" kern="1200" cap="none" spc="0" normalizeH="0" baseline="0" noProof="0" dirty="0" err="1">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PseudoRandom</a:t>
            </a:r>
            <a:r>
              <a:rPr kumimoji="0" lang="en-IN" sz="24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Number Generator (PRNG) algorithms used for generating sequences of random-like numbers in a specific range. This method can be defined as: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IN" sz="2400" b="1"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endParaRPr>
          </a:p>
        </p:txBody>
      </p:sp>
      <p:pic>
        <p:nvPicPr>
          <p:cNvPr id="20484" name="Picture 2"/>
          <p:cNvPicPr>
            <a:picLocks noChangeAspect="1"/>
          </p:cNvPicPr>
          <p:nvPr/>
        </p:nvPicPr>
        <p:blipFill>
          <a:blip r:embed="rId2"/>
          <a:stretch>
            <a:fillRect/>
          </a:stretch>
        </p:blipFill>
        <p:spPr>
          <a:xfrm>
            <a:off x="304800" y="3886200"/>
            <a:ext cx="8839200" cy="29718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b" anchorCtr="0"/>
          <a:lstStyle/>
          <a:p>
            <a:pPr>
              <a:buNone/>
            </a:pPr>
            <a:endParaRPr lang="en-IN" altLang="x-none" dirty="0"/>
          </a:p>
        </p:txBody>
      </p:sp>
      <p:sp>
        <p:nvSpPr>
          <p:cNvPr id="21507" name="Content Placeholder 2"/>
          <p:cNvSpPr>
            <a:spLocks noGrp="1"/>
          </p:cNvSpPr>
          <p:nvPr>
            <p:ph sz="quarter" idx="1"/>
          </p:nvPr>
        </p:nvSpPr>
        <p:spPr>
          <a:xfrm>
            <a:off x="457200" y="1219200"/>
            <a:ext cx="8229600" cy="5257800"/>
          </a:xfrm>
          <a:ln/>
        </p:spPr>
        <p:txBody>
          <a:bodyPr vert="horz" wrap="square" lIns="91440" tIns="45720" rIns="91440" bIns="45720" anchor="t" anchorCtr="0"/>
          <a:lstStyle/>
          <a:p>
            <a:pPr>
              <a:lnSpc>
                <a:spcPct val="80000"/>
              </a:lnSpc>
              <a:spcBef>
                <a:spcPts val="500"/>
              </a:spcBef>
              <a:spcAft>
                <a:spcPts val="500"/>
              </a:spcAft>
              <a:buClr>
                <a:schemeClr val="accent1"/>
              </a:buClr>
              <a:buSzPct val="76000"/>
              <a:buFont typeface="Wingdings 3" panose="05040102010807070707" pitchFamily="18" charset="2"/>
            </a:pPr>
            <a:r>
              <a:rPr lang="en-IN" altLang="x-none" sz="2400" i="1" dirty="0"/>
              <a:t>m, a, c, and X</a:t>
            </a:r>
            <a:r>
              <a:rPr lang="en-IN" altLang="x-none" sz="2400" i="1" baseline="-25000" dirty="0"/>
              <a:t>0 </a:t>
            </a:r>
            <a:r>
              <a:rPr lang="en-IN" altLang="x-none" sz="2400" i="1" dirty="0"/>
              <a:t>should be chosen appropriately to get a period almost equal to m. </a:t>
            </a:r>
          </a:p>
          <a:p>
            <a:pPr>
              <a:lnSpc>
                <a:spcPct val="80000"/>
              </a:lnSpc>
              <a:spcBef>
                <a:spcPts val="500"/>
              </a:spcBef>
              <a:spcAft>
                <a:spcPts val="500"/>
              </a:spcAft>
              <a:buClr>
                <a:schemeClr val="accent1"/>
              </a:buClr>
              <a:buSzPct val="76000"/>
              <a:buFont typeface="Wingdings 3" panose="05040102010807070707" pitchFamily="18" charset="2"/>
            </a:pPr>
            <a:r>
              <a:rPr sz="2400" dirty="0"/>
              <a:t>m to be very large, for producing a long series of distinct random numbers, nearly equal to the maximum representable nonnegative integer for a given computer, equal to m=2</a:t>
            </a:r>
            <a:r>
              <a:rPr sz="2400" baseline="30000" dirty="0"/>
              <a:t>31</a:t>
            </a:r>
            <a:r>
              <a:rPr sz="2400" dirty="0"/>
              <a:t>-1.</a:t>
            </a:r>
          </a:p>
          <a:p>
            <a:pPr lvl="1">
              <a:lnSpc>
                <a:spcPct val="80000"/>
              </a:lnSpc>
              <a:buClr>
                <a:schemeClr val="accent2"/>
              </a:buClr>
              <a:buSzPct val="76000"/>
              <a:buFont typeface="Wingdings 3" panose="05040102010807070707" pitchFamily="18" charset="2"/>
            </a:pPr>
            <a:r>
              <a:rPr lang="en-AU" altLang="x-none" sz="2400" dirty="0"/>
              <a:t>Function should generate a long full-period sequence between 0 and m, </a:t>
            </a:r>
          </a:p>
          <a:p>
            <a:pPr lvl="1">
              <a:lnSpc>
                <a:spcPct val="80000"/>
              </a:lnSpc>
              <a:buClr>
                <a:schemeClr val="accent2"/>
              </a:buClr>
              <a:buSzPct val="76000"/>
              <a:buFont typeface="Wingdings 3" panose="05040102010807070707" pitchFamily="18" charset="2"/>
            </a:pPr>
            <a:r>
              <a:rPr lang="en-AU" altLang="x-none" sz="2400" dirty="0"/>
              <a:t>Generated deterministically, should appear random. </a:t>
            </a:r>
          </a:p>
          <a:p>
            <a:pPr lvl="1">
              <a:lnSpc>
                <a:spcPct val="80000"/>
              </a:lnSpc>
              <a:buClr>
                <a:schemeClr val="accent2"/>
              </a:buClr>
              <a:buSzPct val="76000"/>
              <a:buFont typeface="Wingdings 3" panose="05040102010807070707" pitchFamily="18" charset="2"/>
            </a:pPr>
            <a:r>
              <a:rPr lang="en-AU" altLang="x-none" sz="2400" dirty="0"/>
              <a:t>Efficient implementation with 32-bit</a:t>
            </a:r>
          </a:p>
          <a:p>
            <a:pPr lvl="1">
              <a:lnSpc>
                <a:spcPct val="80000"/>
              </a:lnSpc>
              <a:buClr>
                <a:schemeClr val="accent2"/>
              </a:buClr>
              <a:buSzPct val="76000"/>
              <a:buFont typeface="Wingdings 3" panose="05040102010807070707" pitchFamily="18" charset="2"/>
            </a:pPr>
            <a:endParaRPr lang="en-IN" altLang="x-none" sz="2400" dirty="0"/>
          </a:p>
          <a:p>
            <a:pPr>
              <a:buClr>
                <a:schemeClr val="accent1"/>
              </a:buClr>
              <a:buSzPct val="76000"/>
              <a:buFont typeface="Wingdings 3" panose="05040102010807070707" pitchFamily="18" charset="2"/>
            </a:pPr>
            <a:endParaRPr lang="en-IN" alt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ln/>
        </p:spPr>
        <p:txBody>
          <a:bodyPr vert="horz" wrap="square" lIns="91440" tIns="45720" rIns="91440" bIns="45720" anchor="b" anchorCtr="0"/>
          <a:lstStyle/>
          <a:p>
            <a:pPr>
              <a:buNone/>
            </a:pPr>
            <a:r>
              <a:rPr lang="en-IN" altLang="x-none" dirty="0"/>
              <a:t>LCM example</a:t>
            </a:r>
          </a:p>
        </p:txBody>
      </p:sp>
      <p:sp>
        <p:nvSpPr>
          <p:cNvPr id="22531"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lang="en-IN" altLang="x-none" dirty="0"/>
              <a:t>Ex:Generate number of random numbers thegiven values</a:t>
            </a:r>
          </a:p>
          <a:p>
            <a:pPr>
              <a:buClr>
                <a:schemeClr val="accent1"/>
              </a:buClr>
              <a:buSzPct val="76000"/>
              <a:buFont typeface="Wingdings 3" panose="05040102010807070707" pitchFamily="18" charset="2"/>
            </a:pPr>
            <a:r>
              <a:rPr lang="en-IN" altLang="x-none" dirty="0"/>
              <a:t>a=7, c=0, m=32, and x0=1</a:t>
            </a:r>
          </a:p>
          <a:p>
            <a:pPr>
              <a:buClr>
                <a:schemeClr val="accent1"/>
              </a:buClr>
              <a:buSzPct val="76000"/>
              <a:buFont typeface="Wingdings 3" panose="05040102010807070707" pitchFamily="18" charset="2"/>
            </a:pPr>
            <a:r>
              <a:rPr lang="en-IN" altLang="x-none" dirty="0"/>
              <a:t>X</a:t>
            </a:r>
            <a:r>
              <a:rPr lang="en-IN" altLang="x-none" baseline="-25000" dirty="0"/>
              <a:t>i-1</a:t>
            </a:r>
            <a:r>
              <a:rPr lang="en-IN" altLang="x-none" dirty="0"/>
              <a:t>=(ax</a:t>
            </a:r>
            <a:r>
              <a:rPr lang="en-IN" altLang="x-none" baseline="-25000" dirty="0"/>
              <a:t>i</a:t>
            </a:r>
            <a:r>
              <a:rPr lang="en-IN" altLang="x-none" dirty="0"/>
              <a:t>+c)mod m ………………euation-1</a:t>
            </a:r>
          </a:p>
          <a:p>
            <a:pPr>
              <a:buClr>
                <a:schemeClr val="accent1"/>
              </a:buClr>
              <a:buSzPct val="76000"/>
              <a:buFont typeface="Wingdings 3" panose="05040102010807070707" pitchFamily="18" charset="2"/>
            </a:pPr>
            <a:r>
              <a:rPr lang="en-IN" altLang="x-none" dirty="0"/>
              <a:t>X1=7; X2=17; X3=23, X4=1,X5=7…….</a:t>
            </a:r>
          </a:p>
          <a:p>
            <a:pPr>
              <a:buClr>
                <a:schemeClr val="accent1"/>
              </a:buClr>
              <a:buSzPct val="76000"/>
              <a:buFont typeface="Wingdings 3" panose="05040102010807070707" pitchFamily="18" charset="2"/>
            </a:pPr>
            <a:r>
              <a:rPr lang="en-IN" altLang="x-none" dirty="0"/>
              <a:t>X={</a:t>
            </a:r>
            <a:r>
              <a:rPr lang="en-IN" altLang="x-none" b="1" dirty="0"/>
              <a:t>7,17,23,1</a:t>
            </a:r>
            <a:r>
              <a:rPr lang="en-IN" altLang="x-none" dirty="0"/>
              <a:t>,7,17….}  period is only 4</a:t>
            </a:r>
          </a:p>
          <a:p>
            <a:pPr>
              <a:buClr>
                <a:schemeClr val="accent1"/>
              </a:buClr>
              <a:buSzPct val="76000"/>
              <a:buFont typeface="Wingdings 3" panose="05040102010807070707" pitchFamily="18" charset="2"/>
            </a:pPr>
            <a:r>
              <a:rPr lang="en-IN" altLang="x-none" dirty="0"/>
              <a:t>Case a=5 then  random numbers are period 8</a:t>
            </a:r>
          </a:p>
          <a:p>
            <a:pPr>
              <a:buClr>
                <a:schemeClr val="accent1"/>
              </a:buClr>
              <a:buSzPct val="76000"/>
              <a:buFont typeface="Wingdings 3" panose="05040102010807070707" pitchFamily="18" charset="2"/>
            </a:pPr>
            <a:r>
              <a:rPr lang="en-IN" altLang="x-none" dirty="0"/>
              <a:t>X{</a:t>
            </a:r>
            <a:r>
              <a:rPr lang="en-IN" altLang="x-none" b="1" dirty="0"/>
              <a:t>5,25,29,17,21,9,13,1</a:t>
            </a:r>
            <a:r>
              <a:rPr lang="en-IN" altLang="x-none" dirty="0"/>
              <a:t>,5,25,29…..}</a:t>
            </a:r>
          </a:p>
          <a:p>
            <a:pPr>
              <a:buClr>
                <a:schemeClr val="accent1"/>
              </a:buClr>
              <a:buSzPct val="76000"/>
              <a:buFont typeface="Wingdings 3" panose="05040102010807070707" pitchFamily="18" charset="2"/>
            </a:pPr>
            <a:endParaRPr lang="en-IN" altLang="x-none" dirty="0"/>
          </a:p>
          <a:p>
            <a:pPr>
              <a:buClr>
                <a:schemeClr val="accent1"/>
              </a:buClr>
              <a:buSzPct val="76000"/>
              <a:buFont typeface="Wingdings 3" panose="05040102010807070707" pitchFamily="18" charset="2"/>
            </a:pPr>
            <a:endParaRPr lang="en-IN" altLang="x-non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p:spPr>
        <p:txBody>
          <a:bodyPr vert="horz" wrap="square" lIns="91440" tIns="45720" rIns="91440" bIns="45720" anchor="b" anchorCtr="0"/>
          <a:lstStyle/>
          <a:p>
            <a:pPr>
              <a:buNone/>
            </a:pPr>
            <a:r>
              <a:rPr lang="en-IN" altLang="x-none" dirty="0"/>
              <a:t>Blum Blum Shub Generator</a:t>
            </a:r>
          </a:p>
        </p:txBody>
      </p:sp>
      <p:sp>
        <p:nvSpPr>
          <p:cNvPr id="3" name="Content Placeholder 2"/>
          <p:cNvSpPr>
            <a:spLocks noGrp="1"/>
          </p:cNvSpPr>
          <p:nvPr>
            <p:ph sz="quarter" idx="1"/>
          </p:nvPr>
        </p:nvSpPr>
        <p:spPr>
          <a:xfrm>
            <a:off x="457200" y="1219200"/>
            <a:ext cx="8229600" cy="5181600"/>
          </a:xfrm>
        </p:spPr>
        <p:txBody>
          <a:bodyPr vert="horz" wrap="square" lIns="91440" tIns="45720" rIns="91440" bIns="45720" numCol="1" anchor="t" anchorCtr="0" compatLnSpc="1"/>
          <a:lstStyle/>
          <a:p>
            <a:pPr>
              <a:buClr>
                <a:schemeClr val="accent1"/>
              </a:buClr>
              <a:buSzPct val="76000"/>
              <a:buFont typeface="Wingdings 3" panose="05040102010807070707" pitchFamily="18" charset="2"/>
            </a:pPr>
            <a:r>
              <a:rPr lang="en-IN" altLang="x-none" dirty="0"/>
              <a:t>Blum Blum Shub Generator(CSPRBG):</a:t>
            </a:r>
            <a:r>
              <a:rPr lang="en-IN" altLang="x-none" b="1" dirty="0"/>
              <a:t>Blum Blum Shub</a:t>
            </a:r>
            <a:r>
              <a:rPr lang="en-IN" altLang="x-none" dirty="0"/>
              <a:t> (</a:t>
            </a:r>
            <a:r>
              <a:rPr lang="en-IN" altLang="x-none" b="1" dirty="0"/>
              <a:t>B.B.S.</a:t>
            </a:r>
            <a:r>
              <a:rPr lang="en-IN" altLang="x-none" dirty="0"/>
              <a:t>) is a </a:t>
            </a:r>
            <a:r>
              <a:rPr lang="en-IN" altLang="x-none" dirty="0">
                <a:hlinkClick r:id="rId2" tooltip="Pseudorandom number generator"/>
              </a:rPr>
              <a:t>pseudorandom number generator</a:t>
            </a:r>
            <a:r>
              <a:rPr lang="en-IN" altLang="x-none" dirty="0"/>
              <a:t> proposed in 1986 by </a:t>
            </a:r>
            <a:r>
              <a:rPr lang="en-IN" altLang="x-none" dirty="0">
                <a:hlinkClick r:id="rId3" tooltip="Lenore Blum"/>
              </a:rPr>
              <a:t>Lenore Blum</a:t>
            </a:r>
            <a:r>
              <a:rPr lang="en-IN" altLang="x-none" dirty="0"/>
              <a:t>, </a:t>
            </a:r>
            <a:r>
              <a:rPr lang="en-IN" altLang="x-none" dirty="0">
                <a:hlinkClick r:id="rId4" tooltip="Manuel Blum"/>
              </a:rPr>
              <a:t>Manuel Blum</a:t>
            </a:r>
            <a:r>
              <a:rPr lang="en-IN" altLang="x-none" dirty="0"/>
              <a:t> and </a:t>
            </a:r>
            <a:r>
              <a:rPr lang="en-IN" altLang="x-none" dirty="0">
                <a:hlinkClick r:id="rId5" tooltip="Michael Shub"/>
              </a:rPr>
              <a:t>Michael Shub</a:t>
            </a:r>
            <a:r>
              <a:rPr lang="en-IN" altLang="x-none" dirty="0"/>
              <a:t> </a:t>
            </a:r>
          </a:p>
          <a:p>
            <a:pPr>
              <a:buClr>
                <a:schemeClr val="accent1"/>
              </a:buClr>
              <a:buSzPct val="76000"/>
              <a:buFont typeface="Wingdings 3" panose="05040102010807070707" pitchFamily="18" charset="2"/>
            </a:pPr>
            <a:r>
              <a:rPr lang="en-IN" altLang="x-none" dirty="0"/>
              <a:t>X</a:t>
            </a:r>
            <a:r>
              <a:rPr lang="en-IN" altLang="x-none" baseline="-25000" dirty="0"/>
              <a:t>i </a:t>
            </a:r>
            <a:r>
              <a:rPr lang="en-IN" altLang="x-none" dirty="0"/>
              <a:t>= (x</a:t>
            </a:r>
            <a:r>
              <a:rPr lang="en-IN" altLang="x-none" baseline="-25000" dirty="0"/>
              <a:t>i-1 </a:t>
            </a:r>
            <a:r>
              <a:rPr lang="en-IN" altLang="x-none" dirty="0"/>
              <a:t>)</a:t>
            </a:r>
            <a:r>
              <a:rPr lang="en-IN" altLang="x-none" baseline="30000" dirty="0"/>
              <a:t>2</a:t>
            </a:r>
            <a:r>
              <a:rPr lang="en-IN" altLang="x-none" dirty="0"/>
              <a:t> mod n……………equation-1</a:t>
            </a:r>
          </a:p>
          <a:p>
            <a:pPr>
              <a:buClr>
                <a:schemeClr val="accent1"/>
              </a:buClr>
              <a:buSzPct val="76000"/>
              <a:buFont typeface="Wingdings 3" panose="05040102010807070707" pitchFamily="18" charset="2"/>
            </a:pPr>
            <a:r>
              <a:rPr lang="en-IN" altLang="x-none" dirty="0"/>
              <a:t>Bi=x</a:t>
            </a:r>
            <a:r>
              <a:rPr lang="en-IN" altLang="x-none" baseline="-25000" dirty="0"/>
              <a:t>i</a:t>
            </a:r>
            <a:r>
              <a:rPr lang="en-IN" altLang="x-none" dirty="0"/>
              <a:t> mod 2…………….equation—2</a:t>
            </a:r>
          </a:p>
          <a:p>
            <a:pPr>
              <a:buClr>
                <a:schemeClr val="accent1"/>
              </a:buClr>
              <a:buSzPct val="76000"/>
              <a:buFont typeface="Wingdings 3" panose="05040102010807070707" pitchFamily="18" charset="2"/>
            </a:pPr>
            <a:endParaRPr lang="en-IN" altLang="x-none" dirty="0"/>
          </a:p>
          <a:p>
            <a:pPr>
              <a:buClr>
                <a:schemeClr val="accent1"/>
              </a:buClr>
              <a:buSzPct val="76000"/>
              <a:buFont typeface="Wingdings 3" panose="05040102010807070707" pitchFamily="18" charset="2"/>
            </a:pPr>
            <a:r>
              <a:rPr lang="en-IN" altLang="x-none" b="1" dirty="0"/>
              <a:t>Step-1</a:t>
            </a:r>
            <a:r>
              <a:rPr lang="en-IN" altLang="x-none" dirty="0"/>
              <a:t>:choose  two prime numbers p and q i.e P mod 4= 3 and q mod 4=3  </a:t>
            </a:r>
          </a:p>
          <a:p>
            <a:pPr>
              <a:buClr>
                <a:schemeClr val="accent1"/>
              </a:buClr>
              <a:buSzPct val="76000"/>
              <a:buFont typeface="Wingdings 3" panose="05040102010807070707" pitchFamily="18" charset="2"/>
            </a:pPr>
            <a:r>
              <a:rPr lang="en-IN" altLang="x-none" b="1" dirty="0"/>
              <a:t>Step-2</a:t>
            </a:r>
            <a:r>
              <a:rPr lang="en-IN" altLang="x-none" dirty="0"/>
              <a:t>: cal. n=p X  q</a:t>
            </a:r>
          </a:p>
          <a:p>
            <a:pPr>
              <a:buClr>
                <a:schemeClr val="accent1"/>
              </a:buClr>
              <a:buSzPct val="76000"/>
              <a:buFont typeface="Wingdings 3" panose="05040102010807070707" pitchFamily="18" charset="2"/>
            </a:pPr>
            <a:r>
              <a:rPr lang="en-IN" altLang="x-none" b="1" dirty="0"/>
              <a:t>Step-3</a:t>
            </a:r>
            <a:r>
              <a:rPr lang="en-IN" altLang="x-none" dirty="0"/>
              <a:t>:choose  random number The seed </a:t>
            </a:r>
            <a:r>
              <a:rPr lang="en-IN" altLang="x-none" i="1" dirty="0"/>
              <a:t>x</a:t>
            </a:r>
            <a:r>
              <a:rPr lang="en-IN" altLang="x-none" baseline="-25000" dirty="0"/>
              <a:t>0</a:t>
            </a:r>
            <a:r>
              <a:rPr lang="en-IN" altLang="x-none" dirty="0"/>
              <a:t> should be an integer that is co-prime to </a:t>
            </a:r>
            <a:r>
              <a:rPr lang="en-IN" altLang="x-none" i="1" dirty="0"/>
              <a:t>n</a:t>
            </a:r>
            <a:r>
              <a:rPr lang="en-IN" altLang="x-none" dirty="0"/>
              <a:t> (i.e. </a:t>
            </a:r>
            <a:r>
              <a:rPr lang="en-IN" altLang="x-none" i="1" dirty="0"/>
              <a:t>p</a:t>
            </a:r>
            <a:r>
              <a:rPr lang="en-IN" altLang="x-none" dirty="0"/>
              <a:t> and </a:t>
            </a:r>
            <a:r>
              <a:rPr lang="en-IN" altLang="x-none" i="1" dirty="0"/>
              <a:t>q</a:t>
            </a:r>
            <a:r>
              <a:rPr lang="en-IN" altLang="x-none" dirty="0"/>
              <a:t> are not factors of </a:t>
            </a:r>
            <a:r>
              <a:rPr lang="en-IN" altLang="x-none" i="1" dirty="0"/>
              <a:t>x</a:t>
            </a:r>
            <a:r>
              <a:rPr lang="en-IN" altLang="x-none" baseline="-25000" dirty="0"/>
              <a:t>0</a:t>
            </a:r>
            <a:r>
              <a:rPr lang="en-IN" altLang="x-none" dirty="0"/>
              <a:t>) .</a:t>
            </a:r>
          </a:p>
          <a:p>
            <a:pPr>
              <a:buClr>
                <a:schemeClr val="accent1"/>
              </a:buClr>
              <a:buSzPct val="76000"/>
              <a:buFont typeface="Wingdings 3" panose="05040102010807070707" pitchFamily="18" charset="2"/>
              <a:buNone/>
            </a:pPr>
            <a:endParaRPr lang="en-IN" altLang="x-none" dirty="0"/>
          </a:p>
          <a:p>
            <a:pPr>
              <a:buClr>
                <a:schemeClr val="accent1"/>
              </a:buClr>
              <a:buSzPct val="76000"/>
              <a:buFont typeface="Wingdings 3" panose="05040102010807070707" pitchFamily="18" charset="2"/>
              <a:buNone/>
            </a:pPr>
            <a:endParaRPr lang="en-IN" altLang="x-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ln/>
        </p:spPr>
        <p:txBody>
          <a:bodyPr vert="horz" wrap="square" lIns="91440" tIns="45720" rIns="91440" bIns="45720" anchor="b" anchorCtr="0"/>
          <a:lstStyle/>
          <a:p>
            <a:pPr>
              <a:buNone/>
            </a:pPr>
            <a:endParaRPr lang="en-IN" altLang="x-none" dirty="0"/>
          </a:p>
        </p:txBody>
      </p:sp>
      <p:sp>
        <p:nvSpPr>
          <p:cNvPr id="24579"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lang="en-IN" altLang="x-none" dirty="0"/>
              <a:t>Step-4: calculate xi value where    i no.of  random numbers with help of seed x</a:t>
            </a:r>
            <a:r>
              <a:rPr lang="en-IN" altLang="x-none" baseline="-25000" dirty="0"/>
              <a:t>0</a:t>
            </a:r>
            <a:r>
              <a:rPr lang="en-IN" altLang="x-none" dirty="0"/>
              <a:t> value</a:t>
            </a:r>
          </a:p>
          <a:p>
            <a:pPr>
              <a:buClr>
                <a:schemeClr val="accent1"/>
              </a:buClr>
              <a:buSzPct val="76000"/>
              <a:buFont typeface="Wingdings 3" panose="05040102010807070707" pitchFamily="18" charset="2"/>
            </a:pPr>
            <a:r>
              <a:rPr lang="en-IN" altLang="x-none" dirty="0"/>
              <a:t>X</a:t>
            </a:r>
            <a:r>
              <a:rPr lang="en-IN" altLang="x-none" baseline="-25000" dirty="0"/>
              <a:t>i </a:t>
            </a:r>
            <a:r>
              <a:rPr lang="en-IN" altLang="x-none" dirty="0"/>
              <a:t>= (x</a:t>
            </a:r>
            <a:r>
              <a:rPr lang="en-IN" altLang="x-none" baseline="-25000" dirty="0"/>
              <a:t>i-1 </a:t>
            </a:r>
            <a:r>
              <a:rPr lang="en-IN" altLang="x-none" dirty="0"/>
              <a:t>)</a:t>
            </a:r>
            <a:r>
              <a:rPr lang="en-IN" altLang="x-none" baseline="30000" dirty="0"/>
              <a:t>2</a:t>
            </a:r>
            <a:r>
              <a:rPr lang="en-IN" altLang="x-none" dirty="0"/>
              <a:t> mod n</a:t>
            </a:r>
          </a:p>
          <a:p>
            <a:pPr>
              <a:buClr>
                <a:schemeClr val="accent1"/>
              </a:buClr>
              <a:buSzPct val="76000"/>
              <a:buFont typeface="Wingdings 3" panose="05040102010807070707" pitchFamily="18" charset="2"/>
            </a:pPr>
            <a:r>
              <a:rPr lang="en-IN" altLang="x-none" dirty="0"/>
              <a:t>Let p= 7 and  </a:t>
            </a:r>
            <a:r>
              <a:rPr lang="en-IN" altLang="x-none" i="1" dirty="0"/>
              <a:t>q</a:t>
            </a:r>
            <a:r>
              <a:rPr lang="en-IN" altLang="x-none" dirty="0"/>
              <a:t> =11   x</a:t>
            </a:r>
            <a:r>
              <a:rPr lang="en-IN" altLang="x-none" baseline="-25000" dirty="0"/>
              <a:t>0</a:t>
            </a:r>
            <a:r>
              <a:rPr lang="en-IN" altLang="x-none" dirty="0"/>
              <a:t>=144</a:t>
            </a:r>
          </a:p>
          <a:p>
            <a:pPr>
              <a:buClr>
                <a:schemeClr val="accent1"/>
              </a:buClr>
              <a:buSzPct val="76000"/>
              <a:buFont typeface="Wingdings 3" panose="05040102010807070707" pitchFamily="18" charset="2"/>
            </a:pPr>
            <a:r>
              <a:rPr lang="en-IN" altLang="x-none" dirty="0"/>
              <a:t>X1= 144 mod 77</a:t>
            </a:r>
          </a:p>
          <a:p>
            <a:pPr>
              <a:buClr>
                <a:schemeClr val="accent1"/>
              </a:buClr>
              <a:buSzPct val="76000"/>
              <a:buFont typeface="Wingdings 3" panose="05040102010807070707" pitchFamily="18" charset="2"/>
            </a:pPr>
            <a:r>
              <a:rPr lang="en-IN" altLang="x-none" dirty="0"/>
              <a:t>67</a:t>
            </a:r>
          </a:p>
          <a:p>
            <a:pPr>
              <a:buClr>
                <a:schemeClr val="accent1"/>
              </a:buClr>
              <a:buSzPct val="76000"/>
              <a:buFont typeface="Wingdings 3" panose="05040102010807070707" pitchFamily="18" charset="2"/>
            </a:pPr>
            <a:r>
              <a:rPr lang="en-IN" altLang="x-none" dirty="0"/>
              <a:t> Bi=x</a:t>
            </a:r>
            <a:r>
              <a:rPr lang="en-IN" altLang="x-none" baseline="-25000" dirty="0"/>
              <a:t>i</a:t>
            </a:r>
            <a:r>
              <a:rPr lang="en-IN" altLang="x-none" dirty="0"/>
              <a:t> mod 2</a:t>
            </a:r>
          </a:p>
          <a:p>
            <a:pPr>
              <a:buClr>
                <a:schemeClr val="accent1"/>
              </a:buClr>
              <a:buSzPct val="76000"/>
              <a:buFont typeface="Wingdings 3" panose="05040102010807070707" pitchFamily="18" charset="2"/>
            </a:pPr>
            <a:r>
              <a:rPr lang="en-IN" altLang="x-none" dirty="0"/>
              <a:t>B1=67</a:t>
            </a:r>
          </a:p>
          <a:p>
            <a:pPr>
              <a:buClr>
                <a:schemeClr val="accent1"/>
              </a:buClr>
              <a:buSzPct val="76000"/>
              <a:buFont typeface="Wingdings 3" panose="05040102010807070707" pitchFamily="18" charset="2"/>
            </a:pPr>
            <a:r>
              <a:rPr lang="en-IN" altLang="x-none" dirty="0"/>
              <a:t>B1=1</a:t>
            </a:r>
          </a:p>
          <a:p>
            <a:pPr>
              <a:buClr>
                <a:schemeClr val="accent1"/>
              </a:buClr>
              <a:buSzPct val="76000"/>
              <a:buFont typeface="Wingdings 3" panose="05040102010807070707" pitchFamily="18" charset="2"/>
            </a:pPr>
            <a:r>
              <a:rPr lang="en-IN" altLang="x-none" dirty="0"/>
              <a:t>X2=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ln/>
        </p:spPr>
        <p:txBody>
          <a:bodyPr vert="horz" wrap="square" lIns="91440" tIns="45720" rIns="91440" bIns="45720" anchor="b" anchorCtr="0"/>
          <a:lstStyle/>
          <a:p>
            <a:pPr>
              <a:buNone/>
            </a:pPr>
            <a:endParaRPr lang="en-IN" altLang="x-none" dirty="0"/>
          </a:p>
        </p:txBody>
      </p:sp>
      <p:sp>
        <p:nvSpPr>
          <p:cNvPr id="25603"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lnSpc>
                <a:spcPct val="80000"/>
              </a:lnSpc>
              <a:buClr>
                <a:schemeClr val="accent1"/>
              </a:buClr>
              <a:buSzPct val="76000"/>
              <a:buFont typeface="Wingdings 3" panose="05040102010807070707" pitchFamily="18" charset="2"/>
            </a:pPr>
            <a:r>
              <a:rPr sz="2400" dirty="0"/>
              <a:t>unpredictable, passes </a:t>
            </a:r>
            <a:r>
              <a:rPr sz="2400" b="1" dirty="0"/>
              <a:t>next-bit</a:t>
            </a:r>
            <a:r>
              <a:rPr sz="2400" dirty="0"/>
              <a:t> test</a:t>
            </a:r>
            <a:endParaRPr lang="en-AU" altLang="x-none" sz="2400" dirty="0"/>
          </a:p>
          <a:p>
            <a:pPr>
              <a:lnSpc>
                <a:spcPct val="80000"/>
              </a:lnSpc>
              <a:buClr>
                <a:schemeClr val="accent1"/>
              </a:buClr>
              <a:buSzPct val="76000"/>
              <a:buFont typeface="Wingdings 3" panose="05040102010807070707" pitchFamily="18" charset="2"/>
            </a:pPr>
            <a:r>
              <a:rPr lang="en-AU" altLang="x-none" sz="2400" dirty="0"/>
              <a:t>security rests on difficulty of factoring N </a:t>
            </a:r>
          </a:p>
          <a:p>
            <a:pPr>
              <a:lnSpc>
                <a:spcPct val="80000"/>
              </a:lnSpc>
              <a:buClr>
                <a:schemeClr val="accent1"/>
              </a:buClr>
              <a:buSzPct val="76000"/>
              <a:buFont typeface="Wingdings 3" panose="05040102010807070707" pitchFamily="18" charset="2"/>
            </a:pPr>
            <a:r>
              <a:rPr lang="en-AU" altLang="x-none" sz="2400" dirty="0"/>
              <a:t>is unpredictable given any run of bits </a:t>
            </a:r>
          </a:p>
          <a:p>
            <a:pPr>
              <a:lnSpc>
                <a:spcPct val="80000"/>
              </a:lnSpc>
              <a:buClr>
                <a:schemeClr val="accent1"/>
              </a:buClr>
              <a:buSzPct val="76000"/>
              <a:buFont typeface="Wingdings 3" panose="05040102010807070707" pitchFamily="18" charset="2"/>
            </a:pPr>
            <a:r>
              <a:rPr lang="en-AU" altLang="x-none" sz="2400" dirty="0"/>
              <a:t>slow, since very large numbers must be used</a:t>
            </a:r>
          </a:p>
          <a:p>
            <a:pPr>
              <a:lnSpc>
                <a:spcPct val="80000"/>
              </a:lnSpc>
              <a:buClr>
                <a:schemeClr val="accent1"/>
              </a:buClr>
              <a:buSzPct val="76000"/>
              <a:buFont typeface="Wingdings 3" panose="05040102010807070707" pitchFamily="18" charset="2"/>
            </a:pPr>
            <a:r>
              <a:rPr lang="en-AU" altLang="x-none" sz="2400" dirty="0"/>
              <a:t>too slow for cipher use, good for key generation </a:t>
            </a:r>
          </a:p>
          <a:p>
            <a:pPr>
              <a:buClr>
                <a:schemeClr val="accent1"/>
              </a:buClr>
              <a:buSzPct val="76000"/>
              <a:buFont typeface="Wingdings 3" panose="05040102010807070707" pitchFamily="18" charset="2"/>
            </a:pPr>
            <a:endParaRPr lang="en-IN" altLang="x-non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p:cNvSpPr>
          <p:nvPr>
            <p:ph type="title"/>
          </p:nvPr>
        </p:nvSpPr>
        <p:spPr>
          <a:xfrm>
            <a:off x="457200" y="0"/>
            <a:ext cx="8229600" cy="1143000"/>
          </a:xfrm>
          <a:ln/>
        </p:spPr>
        <p:txBody>
          <a:bodyPr vert="horz" wrap="square" lIns="91440" tIns="45720" rIns="91440" bIns="45720" anchor="b" anchorCtr="0"/>
          <a:lstStyle/>
          <a:p>
            <a:pPr eaLnBrk="1" hangingPunct="1"/>
            <a:r>
              <a:rPr lang="en-AU" altLang="x-none" sz="4000" dirty="0"/>
              <a:t>PRNGs  generation using Block Ciphers </a:t>
            </a:r>
          </a:p>
        </p:txBody>
      </p:sp>
      <p:sp>
        <p:nvSpPr>
          <p:cNvPr id="26627" name="Rectangle 1027"/>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For cryptographic applications, can use a block cipher to generate random numbers</a:t>
            </a:r>
          </a:p>
          <a:p>
            <a:pPr>
              <a:buClr>
                <a:schemeClr val="accent1"/>
              </a:buClr>
              <a:buSzPct val="76000"/>
              <a:buFont typeface="Wingdings 3" panose="05040102010807070707" pitchFamily="18" charset="2"/>
            </a:pPr>
            <a:r>
              <a:rPr dirty="0"/>
              <a:t>Often for creating session keys from master key</a:t>
            </a:r>
          </a:p>
          <a:p>
            <a:pPr>
              <a:buClr>
                <a:schemeClr val="accent1"/>
              </a:buClr>
              <a:buSzPct val="76000"/>
              <a:buFont typeface="Wingdings 3" panose="05040102010807070707" pitchFamily="18" charset="2"/>
            </a:pPr>
            <a:endParaRPr b="1" dirty="0"/>
          </a:p>
          <a:p>
            <a:pPr>
              <a:buClr>
                <a:schemeClr val="accent1"/>
              </a:buClr>
              <a:buSzPct val="76000"/>
              <a:buFont typeface="Wingdings 3" panose="05040102010807070707" pitchFamily="18" charset="2"/>
            </a:pPr>
            <a:r>
              <a:rPr b="1" dirty="0"/>
              <a:t>CTR</a:t>
            </a:r>
          </a:p>
          <a:p>
            <a:pPr lvl="1">
              <a:buClr>
                <a:schemeClr val="accent2"/>
              </a:buClr>
              <a:buSzPct val="76000"/>
              <a:buFont typeface="Wingdings 3" panose="05040102010807070707" pitchFamily="18" charset="2"/>
            </a:pPr>
            <a:r>
              <a:rPr lang="en-AU" altLang="x-none" sz="2600" i="1" dirty="0">
                <a:solidFill>
                  <a:schemeClr val="tx1"/>
                </a:solidFill>
                <a:latin typeface="Times New Roman" panose="02020603050405020304" pitchFamily="18" charset="0"/>
                <a:cs typeface="Times New Roman" panose="02020603050405020304" pitchFamily="18" charset="0"/>
              </a:rPr>
              <a:t>X</a:t>
            </a:r>
            <a:r>
              <a:rPr lang="en-AU" altLang="x-none" sz="2600" i="1" baseline="-25000" dirty="0">
                <a:solidFill>
                  <a:schemeClr val="tx1"/>
                </a:solidFill>
                <a:latin typeface="Times New Roman" panose="02020603050405020304" pitchFamily="18" charset="0"/>
                <a:cs typeface="Times New Roman" panose="02020603050405020304" pitchFamily="18" charset="0"/>
              </a:rPr>
              <a:t>i</a:t>
            </a:r>
            <a:r>
              <a:rPr lang="en-AU" altLang="x-none" sz="2600" dirty="0">
                <a:solidFill>
                  <a:schemeClr val="tx1"/>
                </a:solidFill>
              </a:rPr>
              <a:t> = </a:t>
            </a:r>
            <a:r>
              <a:rPr lang="en-AU" altLang="x-none" sz="2600" i="1" dirty="0">
                <a:solidFill>
                  <a:schemeClr val="tx1"/>
                </a:solidFill>
                <a:latin typeface="Times New Roman" panose="02020603050405020304" pitchFamily="18" charset="0"/>
                <a:cs typeface="Times New Roman" panose="02020603050405020304" pitchFamily="18" charset="0"/>
              </a:rPr>
              <a:t>E</a:t>
            </a:r>
            <a:r>
              <a:rPr lang="en-AU" altLang="x-none" sz="2600" i="1" baseline="-25000" dirty="0">
                <a:solidFill>
                  <a:schemeClr val="tx1"/>
                </a:solidFill>
                <a:latin typeface="Times New Roman" panose="02020603050405020304" pitchFamily="18" charset="0"/>
                <a:cs typeface="Times New Roman" panose="02020603050405020304" pitchFamily="18" charset="0"/>
              </a:rPr>
              <a:t>K</a:t>
            </a:r>
            <a:r>
              <a:rPr lang="en-AU" altLang="x-none" sz="2600" dirty="0">
                <a:solidFill>
                  <a:schemeClr val="tx1"/>
                </a:solidFill>
                <a:latin typeface="Times New Roman" panose="02020603050405020304" pitchFamily="18" charset="0"/>
                <a:cs typeface="Times New Roman" panose="02020603050405020304" pitchFamily="18" charset="0"/>
              </a:rPr>
              <a:t>[</a:t>
            </a:r>
            <a:r>
              <a:rPr lang="en-AU" altLang="x-none" sz="2600" i="1" dirty="0">
                <a:solidFill>
                  <a:schemeClr val="tx1"/>
                </a:solidFill>
                <a:latin typeface="Times New Roman" panose="02020603050405020304" pitchFamily="18" charset="0"/>
                <a:cs typeface="Times New Roman" panose="02020603050405020304" pitchFamily="18" charset="0"/>
              </a:rPr>
              <a:t>V</a:t>
            </a:r>
            <a:r>
              <a:rPr lang="en-AU" altLang="x-none" sz="2600" i="1" baseline="-25000" dirty="0">
                <a:solidFill>
                  <a:schemeClr val="tx1"/>
                </a:solidFill>
                <a:latin typeface="Times New Roman" panose="02020603050405020304" pitchFamily="18" charset="0"/>
                <a:cs typeface="Times New Roman" panose="02020603050405020304" pitchFamily="18" charset="0"/>
              </a:rPr>
              <a:t>i</a:t>
            </a:r>
            <a:r>
              <a:rPr lang="en-AU" altLang="x-none" sz="2600" dirty="0">
                <a:solidFill>
                  <a:schemeClr val="tx1"/>
                </a:solidFill>
                <a:latin typeface="Times New Roman" panose="02020603050405020304" pitchFamily="18" charset="0"/>
                <a:cs typeface="Times New Roman" panose="02020603050405020304" pitchFamily="18" charset="0"/>
              </a:rPr>
              <a:t>]</a:t>
            </a:r>
            <a:endParaRPr sz="2600" dirty="0">
              <a:solidFill>
                <a:schemeClr val="tx1"/>
              </a:solidFill>
              <a:latin typeface="Times New Roman" panose="02020603050405020304" pitchFamily="18" charset="0"/>
              <a:cs typeface="Times New Roman" panose="02020603050405020304" pitchFamily="18" charset="0"/>
            </a:endParaRPr>
          </a:p>
          <a:p>
            <a:pPr>
              <a:buClr>
                <a:schemeClr val="accent1"/>
              </a:buClr>
              <a:buSzPct val="76000"/>
              <a:buFont typeface="Wingdings 3" panose="05040102010807070707" pitchFamily="18" charset="2"/>
            </a:pPr>
            <a:r>
              <a:rPr b="1" dirty="0"/>
              <a:t>OFB</a:t>
            </a:r>
          </a:p>
          <a:p>
            <a:pPr lvl="1">
              <a:buClr>
                <a:schemeClr val="accent2"/>
              </a:buClr>
              <a:buSzPct val="76000"/>
              <a:buFont typeface="Wingdings 3" panose="05040102010807070707" pitchFamily="18" charset="2"/>
            </a:pPr>
            <a:r>
              <a:rPr lang="en-AU" altLang="x-none" sz="2600" i="1" dirty="0">
                <a:solidFill>
                  <a:schemeClr val="tx1"/>
                </a:solidFill>
                <a:latin typeface="Times New Roman" panose="02020603050405020304" pitchFamily="18" charset="0"/>
                <a:cs typeface="Times New Roman" panose="02020603050405020304" pitchFamily="18" charset="0"/>
              </a:rPr>
              <a:t>X</a:t>
            </a:r>
            <a:r>
              <a:rPr lang="en-AU" altLang="x-none" sz="2600" i="1" baseline="-25000" dirty="0">
                <a:solidFill>
                  <a:schemeClr val="tx1"/>
                </a:solidFill>
                <a:latin typeface="Times New Roman" panose="02020603050405020304" pitchFamily="18" charset="0"/>
                <a:cs typeface="Times New Roman" panose="02020603050405020304" pitchFamily="18" charset="0"/>
              </a:rPr>
              <a:t>i</a:t>
            </a:r>
            <a:r>
              <a:rPr lang="en-AU" altLang="x-none" sz="2600" i="1" dirty="0">
                <a:solidFill>
                  <a:schemeClr val="tx1"/>
                </a:solidFill>
                <a:latin typeface="Times New Roman" panose="02020603050405020304" pitchFamily="18" charset="0"/>
                <a:cs typeface="Times New Roman" panose="02020603050405020304" pitchFamily="18" charset="0"/>
              </a:rPr>
              <a:t> = E</a:t>
            </a:r>
            <a:r>
              <a:rPr lang="en-AU" altLang="x-none" sz="2600" i="1" baseline="-25000" dirty="0">
                <a:solidFill>
                  <a:schemeClr val="tx1"/>
                </a:solidFill>
                <a:latin typeface="Times New Roman" panose="02020603050405020304" pitchFamily="18" charset="0"/>
                <a:cs typeface="Times New Roman" panose="02020603050405020304" pitchFamily="18" charset="0"/>
              </a:rPr>
              <a:t>K</a:t>
            </a:r>
            <a:r>
              <a:rPr lang="en-AU" altLang="x-none" sz="2600" dirty="0">
                <a:solidFill>
                  <a:schemeClr val="tx1"/>
                </a:solidFill>
                <a:latin typeface="Times New Roman" panose="02020603050405020304" pitchFamily="18" charset="0"/>
                <a:cs typeface="Times New Roman" panose="02020603050405020304" pitchFamily="18" charset="0"/>
              </a:rPr>
              <a:t>[</a:t>
            </a:r>
            <a:r>
              <a:rPr lang="en-AU" altLang="x-none" sz="2600" i="1" dirty="0">
                <a:solidFill>
                  <a:schemeClr val="tx1"/>
                </a:solidFill>
                <a:latin typeface="Times New Roman" panose="02020603050405020304" pitchFamily="18" charset="0"/>
                <a:cs typeface="Times New Roman" panose="02020603050405020304" pitchFamily="18" charset="0"/>
              </a:rPr>
              <a:t>X</a:t>
            </a:r>
            <a:r>
              <a:rPr lang="en-AU" altLang="x-none" sz="2600" i="1" baseline="-25000" dirty="0">
                <a:solidFill>
                  <a:schemeClr val="tx1"/>
                </a:solidFill>
                <a:latin typeface="Times New Roman" panose="02020603050405020304" pitchFamily="18" charset="0"/>
                <a:cs typeface="Times New Roman" panose="02020603050405020304" pitchFamily="18" charset="0"/>
              </a:rPr>
              <a:t>i</a:t>
            </a:r>
            <a:r>
              <a:rPr lang="en-AU" altLang="x-none" sz="2600" i="1" dirty="0">
                <a:solidFill>
                  <a:schemeClr val="tx1"/>
                </a:solidFill>
                <a:latin typeface="Times New Roman" panose="02020603050405020304" pitchFamily="18" charset="0"/>
                <a:cs typeface="Times New Roman" panose="02020603050405020304" pitchFamily="18" charset="0"/>
              </a:rPr>
              <a:t>-1</a:t>
            </a:r>
            <a:r>
              <a:rPr lang="en-AU" altLang="x-none" sz="2600" dirty="0">
                <a:solidFill>
                  <a:schemeClr val="tx1"/>
                </a:solidFill>
                <a:latin typeface="Times New Roman" panose="02020603050405020304" pitchFamily="18" charset="0"/>
                <a:cs typeface="Times New Roman" panose="02020603050405020304" pitchFamily="18" charset="0"/>
              </a:rPr>
              <a:t>]</a:t>
            </a:r>
            <a:endParaRPr sz="2600" dirty="0">
              <a:solidFill>
                <a:schemeClr val="tx1"/>
              </a:solidFill>
              <a:latin typeface="Times New Roman" panose="02020603050405020304" pitchFamily="18" charset="0"/>
              <a:cs typeface="Times New Roman" panose="02020603050405020304" pitchFamily="18" charset="0"/>
            </a:endParaRPr>
          </a:p>
          <a:p>
            <a:pPr>
              <a:buClr>
                <a:schemeClr val="accent1"/>
              </a:buClr>
              <a:buSzPct val="76000"/>
              <a:buFont typeface="Wingdings 3" panose="05040102010807070707" pitchFamily="18" charset="2"/>
            </a:pPr>
            <a:endParaRPr dirty="0"/>
          </a:p>
          <a:p>
            <a:pPr lvl="1">
              <a:buClr>
                <a:schemeClr val="accent2"/>
              </a:buClr>
              <a:buSzPct val="76000"/>
              <a:buFont typeface="Wingdings 3" panose="05040102010807070707" pitchFamily="18" charset="2"/>
            </a:pPr>
            <a:endParaRPr lang="en-AU" altLang="x-none" sz="2600" dirty="0">
              <a:solidFill>
                <a:schemeClr val="tx1"/>
              </a:solidFill>
            </a:endParaRPr>
          </a:p>
        </p:txBody>
      </p:sp>
      <p:pic>
        <p:nvPicPr>
          <p:cNvPr id="26628" name="Picture 3"/>
          <p:cNvPicPr>
            <a:picLocks noChangeAspect="1"/>
          </p:cNvPicPr>
          <p:nvPr/>
        </p:nvPicPr>
        <p:blipFill>
          <a:blip r:embed="rId3"/>
          <a:stretch>
            <a:fillRect/>
          </a:stretch>
        </p:blipFill>
        <p:spPr>
          <a:xfrm>
            <a:off x="3657600" y="2819400"/>
            <a:ext cx="4714875" cy="27019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ln/>
        </p:spPr>
        <p:txBody>
          <a:bodyPr vert="horz" wrap="square" lIns="91440" tIns="45720" rIns="91440" bIns="45720" anchor="b" anchorCtr="0"/>
          <a:lstStyle/>
          <a:p>
            <a:r>
              <a:rPr dirty="0"/>
              <a:t>Topics</a:t>
            </a:r>
          </a:p>
        </p:txBody>
      </p:sp>
      <p:sp>
        <p:nvSpPr>
          <p:cNvPr id="27651"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One-Time-Pad</a:t>
            </a:r>
          </a:p>
          <a:p>
            <a:pPr>
              <a:buClr>
                <a:schemeClr val="accent1"/>
              </a:buClr>
              <a:buSzPct val="76000"/>
              <a:buFont typeface="Wingdings 3" panose="05040102010807070707" pitchFamily="18" charset="2"/>
            </a:pPr>
            <a:r>
              <a:rPr dirty="0"/>
              <a:t>Random Number Generator</a:t>
            </a:r>
          </a:p>
          <a:p>
            <a:pPr>
              <a:buClr>
                <a:schemeClr val="accent1"/>
              </a:buClr>
              <a:buSzPct val="76000"/>
              <a:buFont typeface="Wingdings 3" panose="05040102010807070707" pitchFamily="18" charset="2"/>
            </a:pPr>
            <a:r>
              <a:rPr b="1" dirty="0"/>
              <a:t>Stream Cipher</a:t>
            </a:r>
          </a:p>
          <a:p>
            <a:pPr>
              <a:buClr>
                <a:schemeClr val="accent1"/>
              </a:buClr>
              <a:buSzPct val="76000"/>
              <a:buFont typeface="Wingdings 3" panose="05040102010807070707" pitchFamily="18" charset="2"/>
            </a:pPr>
            <a:r>
              <a:rPr dirty="0"/>
              <a:t>RC4</a:t>
            </a:r>
          </a:p>
          <a:p>
            <a:pPr>
              <a:buClr>
                <a:schemeClr val="accent1"/>
              </a:buClr>
              <a:buSzPct val="76000"/>
              <a:buFont typeface="Wingdings 3" panose="05040102010807070707" pitchFamily="18" charset="2"/>
            </a:pPr>
            <a:r>
              <a:rPr dirty="0"/>
              <a:t>RC4 and WEP</a:t>
            </a:r>
          </a:p>
          <a:p>
            <a:pPr>
              <a:buClr>
                <a:schemeClr val="accent1"/>
              </a:buClr>
              <a:buSzPct val="76000"/>
              <a:buFont typeface="Wingdings 3" panose="05040102010807070707" pitchFamily="18" charset="2"/>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ln/>
        </p:spPr>
        <p:txBody>
          <a:bodyPr vert="horz" wrap="square" lIns="91440" tIns="45720" rIns="91440" bIns="45720" anchor="b" anchorCtr="0"/>
          <a:lstStyle/>
          <a:p>
            <a:r>
              <a:rPr dirty="0"/>
              <a:t>Topics</a:t>
            </a:r>
          </a:p>
        </p:txBody>
      </p:sp>
      <p:sp>
        <p:nvSpPr>
          <p:cNvPr id="10243"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b="1" dirty="0"/>
              <a:t>One-Time-Pad</a:t>
            </a:r>
          </a:p>
          <a:p>
            <a:pPr>
              <a:buClr>
                <a:schemeClr val="accent1"/>
              </a:buClr>
              <a:buSzPct val="76000"/>
              <a:buFont typeface="Wingdings 3" panose="05040102010807070707" pitchFamily="18" charset="2"/>
            </a:pPr>
            <a:r>
              <a:rPr dirty="0"/>
              <a:t>Random Number Generator</a:t>
            </a:r>
          </a:p>
          <a:p>
            <a:pPr>
              <a:buClr>
                <a:schemeClr val="accent1"/>
              </a:buClr>
              <a:buSzPct val="76000"/>
              <a:buFont typeface="Wingdings 3" panose="05040102010807070707" pitchFamily="18" charset="2"/>
            </a:pPr>
            <a:r>
              <a:rPr dirty="0"/>
              <a:t>Stream Cipher</a:t>
            </a:r>
          </a:p>
          <a:p>
            <a:pPr>
              <a:buClr>
                <a:schemeClr val="accent1"/>
              </a:buClr>
              <a:buSzPct val="76000"/>
              <a:buFont typeface="Wingdings 3" panose="05040102010807070707" pitchFamily="18" charset="2"/>
            </a:pPr>
            <a:r>
              <a:rPr dirty="0"/>
              <a:t>RC4</a:t>
            </a:r>
          </a:p>
          <a:p>
            <a:pPr>
              <a:buClr>
                <a:schemeClr val="accent1"/>
              </a:buClr>
              <a:buSzPct val="76000"/>
              <a:buFont typeface="Wingdings 3" panose="05040102010807070707" pitchFamily="18" charset="2"/>
            </a:pPr>
            <a:r>
              <a:rPr dirty="0"/>
              <a:t>RC4 and WEP</a:t>
            </a:r>
          </a:p>
          <a:p>
            <a:pPr>
              <a:buClr>
                <a:schemeClr val="accent1"/>
              </a:buClr>
              <a:buSzPct val="76000"/>
              <a:buFont typeface="Wingdings 3" panose="05040102010807070707" pitchFamily="18" charset="2"/>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533400" y="228600"/>
            <a:ext cx="7772400" cy="914400"/>
          </a:xfrm>
          <a:ln/>
        </p:spPr>
        <p:txBody>
          <a:bodyPr vert="horz" wrap="square" lIns="91440" tIns="45720" rIns="91440" bIns="45720" anchor="b" anchorCtr="0"/>
          <a:lstStyle/>
          <a:p>
            <a:pPr eaLnBrk="1" hangingPunct="1"/>
            <a:r>
              <a:rPr dirty="0"/>
              <a:t>Stream Ciphers</a:t>
            </a:r>
          </a:p>
        </p:txBody>
      </p:sp>
      <p:sp>
        <p:nvSpPr>
          <p:cNvPr id="28675" name="Rectangle 3"/>
          <p:cNvSpPr>
            <a:spLocks noGrp="1"/>
          </p:cNvSpPr>
          <p:nvPr>
            <p:ph sz="quarter" idx="1"/>
          </p:nvPr>
        </p:nvSpPr>
        <p:spPr>
          <a:xfrm>
            <a:off x="609600" y="1447800"/>
            <a:ext cx="7924800" cy="4267200"/>
          </a:xfrm>
          <a:ln/>
        </p:spPr>
        <p:txBody>
          <a:bodyPr vert="horz" wrap="square" lIns="91440" tIns="45720" rIns="91440" bIns="45720" anchor="t" anchorCtr="0"/>
          <a:lstStyle/>
          <a:p>
            <a:pPr eaLnBrk="1" hangingPunct="1">
              <a:buClr>
                <a:schemeClr val="accent1"/>
              </a:buClr>
              <a:buSzPct val="76000"/>
              <a:buFont typeface="Wingdings 3" panose="05040102010807070707" pitchFamily="18" charset="2"/>
            </a:pPr>
            <a:r>
              <a:rPr sz="2800" dirty="0">
                <a:solidFill>
                  <a:srgbClr val="595959"/>
                </a:solidFill>
              </a:rPr>
              <a:t>Generalization of </a:t>
            </a:r>
            <a:r>
              <a:rPr sz="2800" b="1" dirty="0">
                <a:solidFill>
                  <a:srgbClr val="595959"/>
                </a:solidFill>
              </a:rPr>
              <a:t>one-time pad</a:t>
            </a:r>
            <a:endParaRPr sz="2800" dirty="0">
              <a:solidFill>
                <a:srgbClr val="595959"/>
              </a:solidFill>
            </a:endParaRPr>
          </a:p>
          <a:p>
            <a:pPr eaLnBrk="1" hangingPunct="1">
              <a:buClr>
                <a:schemeClr val="accent1"/>
              </a:buClr>
              <a:buSzPct val="76000"/>
              <a:buFont typeface="Wingdings 3" panose="05040102010807070707" pitchFamily="18" charset="2"/>
            </a:pPr>
            <a:r>
              <a:rPr sz="2800" dirty="0">
                <a:solidFill>
                  <a:srgbClr val="595959"/>
                </a:solidFill>
              </a:rPr>
              <a:t>Stream cipher is initialized with short </a:t>
            </a:r>
            <a:r>
              <a:rPr sz="2800" b="1" dirty="0">
                <a:solidFill>
                  <a:srgbClr val="595959"/>
                </a:solidFill>
              </a:rPr>
              <a:t>key</a:t>
            </a:r>
            <a:r>
              <a:rPr sz="2800" dirty="0">
                <a:solidFill>
                  <a:srgbClr val="595959"/>
                </a:solidFill>
              </a:rPr>
              <a:t> </a:t>
            </a:r>
          </a:p>
          <a:p>
            <a:pPr eaLnBrk="1" hangingPunct="1">
              <a:buClr>
                <a:schemeClr val="accent1"/>
              </a:buClr>
              <a:buSzPct val="76000"/>
              <a:buFont typeface="Wingdings 3" panose="05040102010807070707" pitchFamily="18" charset="2"/>
            </a:pPr>
            <a:r>
              <a:rPr sz="2800" dirty="0">
                <a:solidFill>
                  <a:srgbClr val="595959"/>
                </a:solidFill>
              </a:rPr>
              <a:t>Key is </a:t>
            </a:r>
            <a:r>
              <a:rPr lang="ja-JP" altLang="en-US" sz="2800" dirty="0">
                <a:solidFill>
                  <a:srgbClr val="595959"/>
                </a:solidFill>
              </a:rPr>
              <a:t>“</a:t>
            </a:r>
            <a:r>
              <a:rPr lang="en-US" altLang="ja-JP" sz="2800" dirty="0">
                <a:solidFill>
                  <a:srgbClr val="595959"/>
                </a:solidFill>
              </a:rPr>
              <a:t>stretched</a:t>
            </a:r>
            <a:r>
              <a:rPr lang="ja-JP" altLang="en-US" sz="2800" dirty="0">
                <a:solidFill>
                  <a:srgbClr val="595959"/>
                </a:solidFill>
              </a:rPr>
              <a:t>”</a:t>
            </a:r>
            <a:r>
              <a:rPr lang="en-US" altLang="ja-JP" sz="2800" dirty="0">
                <a:solidFill>
                  <a:srgbClr val="595959"/>
                </a:solidFill>
              </a:rPr>
              <a:t> into long </a:t>
            </a:r>
            <a:r>
              <a:rPr lang="en-US" altLang="ja-JP" sz="2800" b="1" dirty="0">
                <a:solidFill>
                  <a:srgbClr val="595959"/>
                </a:solidFill>
              </a:rPr>
              <a:t>keystream</a:t>
            </a:r>
          </a:p>
          <a:p>
            <a:pPr lvl="1" eaLnBrk="1" hangingPunct="1">
              <a:buClr>
                <a:schemeClr val="accent2"/>
              </a:buClr>
              <a:buSzPct val="76000"/>
              <a:buFont typeface="Wingdings 3" panose="05040102010807070707" pitchFamily="18" charset="2"/>
            </a:pPr>
            <a:r>
              <a:rPr lang="en-AU" altLang="x-none" sz="2800" dirty="0">
                <a:solidFill>
                  <a:srgbClr val="595959"/>
                </a:solidFill>
              </a:rPr>
              <a:t>have a pseudo random property</a:t>
            </a:r>
            <a:endParaRPr sz="2500" b="1" dirty="0">
              <a:solidFill>
                <a:srgbClr val="595959"/>
              </a:solidFill>
            </a:endParaRPr>
          </a:p>
          <a:p>
            <a:pPr eaLnBrk="1" hangingPunct="1">
              <a:buClr>
                <a:schemeClr val="accent1"/>
              </a:buClr>
              <a:buSzPct val="76000"/>
              <a:buFont typeface="Wingdings 3" panose="05040102010807070707" pitchFamily="18" charset="2"/>
            </a:pPr>
            <a:r>
              <a:rPr sz="2800" dirty="0">
                <a:solidFill>
                  <a:srgbClr val="595959"/>
                </a:solidFill>
              </a:rPr>
              <a:t>Keystream is used like a one-time pad</a:t>
            </a:r>
          </a:p>
          <a:p>
            <a:pPr lvl="1" eaLnBrk="1" hangingPunct="1">
              <a:buClr>
                <a:schemeClr val="accent2"/>
              </a:buClr>
              <a:buSzPct val="76000"/>
              <a:buFont typeface="Wingdings 3" panose="05040102010807070707" pitchFamily="18" charset="2"/>
            </a:pPr>
            <a:r>
              <a:rPr sz="2400" dirty="0">
                <a:solidFill>
                  <a:srgbClr val="595959"/>
                </a:solidFill>
              </a:rPr>
              <a:t>XOR to encrypt or decrypt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ln/>
        </p:spPr>
        <p:txBody>
          <a:bodyPr vert="horz" wrap="square" lIns="91440" tIns="45720" rIns="91440" bIns="45720" anchor="b" anchorCtr="0"/>
          <a:lstStyle/>
          <a:p>
            <a:pPr>
              <a:buNone/>
            </a:pPr>
            <a:endParaRPr lang="en-IN" altLang="x-none" dirty="0"/>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800"/>
              </a:spcBef>
              <a:spcAft>
                <a:spcPct val="0"/>
              </a:spcAft>
              <a:buClr>
                <a:srgbClr val="5FAFFF"/>
              </a:buClr>
              <a:buSzPct val="80000"/>
              <a:buFont typeface="Wingdings" panose="05000000000000000000" pitchFamily="2" charset="2"/>
              <a:buChar char=""/>
              <a:defRPr/>
            </a:pPr>
            <a:r>
              <a:rPr kumimoji="0" lang="en-AU"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process message bit by bit (as a stream) </a:t>
            </a:r>
          </a:p>
          <a:p>
            <a:pPr marL="273050" marR="0" lvl="0" indent="-273050" algn="l" defTabSz="914400" rtl="0" eaLnBrk="0" fontAlgn="base" latinLnBrk="0" hangingPunct="0">
              <a:lnSpc>
                <a:spcPct val="90000"/>
              </a:lnSpc>
              <a:spcBef>
                <a:spcPts val="800"/>
              </a:spcBef>
              <a:spcAft>
                <a:spcPct val="0"/>
              </a:spcAft>
              <a:buClr>
                <a:srgbClr val="5FAFFF"/>
              </a:buClr>
              <a:buSzPct val="80000"/>
              <a:buFont typeface="Wingdings" panose="05000000000000000000" pitchFamily="2" charset="2"/>
              <a:buChar char=""/>
              <a:defRPr/>
            </a:pPr>
            <a:r>
              <a:rPr kumimoji="0" lang="en-AU"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have a pseudo random </a:t>
            </a:r>
            <a:r>
              <a:rPr kumimoji="0" lang="en-AU" sz="32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keystream</a:t>
            </a:r>
            <a:endParaRPr kumimoji="0" lang="en-AU"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endParaRPr>
          </a:p>
          <a:p>
            <a:pPr marL="273050" marR="0" lvl="0" indent="-273050" algn="l" defTabSz="914400" rtl="0" eaLnBrk="0" fontAlgn="base" latinLnBrk="0" hangingPunct="0">
              <a:lnSpc>
                <a:spcPct val="90000"/>
              </a:lnSpc>
              <a:spcBef>
                <a:spcPts val="800"/>
              </a:spcBef>
              <a:spcAft>
                <a:spcPct val="0"/>
              </a:spcAft>
              <a:buClr>
                <a:srgbClr val="5FAFFF"/>
              </a:buClr>
              <a:buSzPct val="80000"/>
              <a:buFont typeface="Wingdings" panose="05000000000000000000" pitchFamily="2" charset="2"/>
              <a:buChar char=""/>
              <a:defRPr/>
            </a:pPr>
            <a:r>
              <a:rPr kumimoji="0" lang="en-AU"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combined (XOR) with plaintext bit by bit </a:t>
            </a:r>
          </a:p>
          <a:p>
            <a:pPr marL="273050" marR="0" lvl="0" indent="-273050" algn="l" defTabSz="914400" rtl="0" eaLnBrk="0" fontAlgn="base" latinLnBrk="0" hangingPunct="0">
              <a:lnSpc>
                <a:spcPct val="90000"/>
              </a:lnSpc>
              <a:spcBef>
                <a:spcPts val="700"/>
              </a:spcBef>
              <a:spcAft>
                <a:spcPct val="0"/>
              </a:spcAft>
              <a:buClr>
                <a:srgbClr val="5FAFFF"/>
              </a:buClr>
              <a:buSzPct val="80000"/>
              <a:buFont typeface="Wingdings" panose="05000000000000000000" pitchFamily="2" charset="2"/>
              <a:buChar char=""/>
              <a:defRPr/>
            </a:pPr>
            <a:r>
              <a:rPr kumimoji="0" lang="en-AU"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randomness of stream key completely destroys statistically properties in message</a:t>
            </a:r>
            <a:r>
              <a:rPr kumimoji="0" lang="en-AU"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 </a:t>
            </a:r>
          </a:p>
          <a:p>
            <a:pPr marL="548005" marR="0" lvl="1" indent="-273050" algn="l" defTabSz="914400" rtl="0" eaLnBrk="0" fontAlgn="base" latinLnBrk="0" hangingPunct="0">
              <a:lnSpc>
                <a:spcPct val="90000"/>
              </a:lnSpc>
              <a:spcBef>
                <a:spcPts val="600"/>
              </a:spcBef>
              <a:spcAft>
                <a:spcPct val="0"/>
              </a:spcAft>
              <a:buClr>
                <a:srgbClr val="D9D9FF"/>
              </a:buClr>
              <a:buSzPct val="50000"/>
              <a:buFont typeface="Wingdings" panose="05000000000000000000" pitchFamily="2" charset="2"/>
              <a:buChar char=""/>
              <a:defRPr/>
            </a:pPr>
            <a:r>
              <a:rPr kumimoji="0" lang="en-AU" sz="2300" b="0" i="0" u="none" strike="noStrike" kern="1200" cap="none" spc="0" normalizeH="0" baseline="0" noProof="0" dirty="0" err="1">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C</a:t>
            </a:r>
            <a:r>
              <a:rPr kumimoji="0" lang="en-AU" sz="2300" b="0" i="0" u="none" strike="noStrike" kern="1200" cap="none" spc="0" normalizeH="0" baseline="-25000" noProof="0" dirty="0" err="1">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i</a:t>
            </a:r>
            <a:r>
              <a:rPr kumimoji="0" lang="en-AU" sz="23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 = </a:t>
            </a:r>
            <a:r>
              <a:rPr kumimoji="0" lang="en-AU" sz="2300" b="0" i="0" u="none" strike="noStrike" kern="1200" cap="none" spc="0" normalizeH="0" baseline="0" noProof="0" dirty="0" err="1">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M</a:t>
            </a:r>
            <a:r>
              <a:rPr kumimoji="0" lang="en-AU" sz="2300" b="0" i="0" u="none" strike="noStrike" kern="1200" cap="none" spc="0" normalizeH="0" baseline="-25000" noProof="0" dirty="0" err="1">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i</a:t>
            </a:r>
            <a:r>
              <a:rPr kumimoji="0" lang="en-AU" sz="23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 XOR </a:t>
            </a:r>
            <a:r>
              <a:rPr kumimoji="0" lang="en-AU" sz="2300" b="0" i="0" u="none" strike="noStrike" kern="1200" cap="none" spc="0" normalizeH="0" baseline="0" noProof="0" dirty="0" err="1">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StreamKey</a:t>
            </a:r>
            <a:r>
              <a:rPr kumimoji="0" lang="en-AU" sz="2300" b="0" i="0" u="none" strike="noStrike" kern="1200" cap="none" spc="0" normalizeH="0" baseline="-25000" noProof="0" dirty="0" err="1">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i</a:t>
            </a:r>
            <a:r>
              <a:rPr kumimoji="0" lang="en-AU" sz="23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 </a:t>
            </a:r>
          </a:p>
          <a:p>
            <a:pPr marL="273050" marR="0" lvl="0" indent="-273050" algn="l" defTabSz="914400" rtl="0" eaLnBrk="0" fontAlgn="base" latinLnBrk="0" hangingPunct="0">
              <a:lnSpc>
                <a:spcPct val="90000"/>
              </a:lnSpc>
              <a:spcBef>
                <a:spcPts val="800"/>
              </a:spcBef>
              <a:spcAft>
                <a:spcPct val="0"/>
              </a:spcAft>
              <a:buClr>
                <a:srgbClr val="5FAFFF"/>
              </a:buClr>
              <a:buSzPct val="80000"/>
              <a:buFont typeface="Wingdings" panose="05000000000000000000" pitchFamily="2" charset="2"/>
              <a:buChar char=""/>
              <a:defRPr/>
            </a:pPr>
            <a:r>
              <a:rPr kumimoji="0" lang="en-US"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rPr>
              <a:t>but must never reuse stream key</a:t>
            </a:r>
          </a:p>
          <a:p>
            <a:pPr marL="274955" marR="0" lvl="1" indent="0" algn="l" defTabSz="914400" rtl="0" eaLnBrk="0" fontAlgn="base" latinLnBrk="0" hangingPunct="0">
              <a:lnSpc>
                <a:spcPct val="90000"/>
              </a:lnSpc>
              <a:spcBef>
                <a:spcPts val="700"/>
              </a:spcBef>
              <a:spcAft>
                <a:spcPct val="0"/>
              </a:spcAft>
              <a:buClr>
                <a:srgbClr val="D9D9FF"/>
              </a:buClr>
              <a:buSzPct val="50000"/>
              <a:buFont typeface="Wingdings 3" panose="05040102010807070707" pitchFamily="18" charset="2"/>
              <a:buNone/>
              <a:defRPr/>
            </a:pPr>
            <a:endParaRPr kumimoji="0" lang="en-US" sz="28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Times" pitchFamily="84" charset="0"/>
              <a:ea typeface="MS PGothic" panose="020B0600070205080204" pitchFamily="34" charset="-128"/>
              <a:cs typeface="Times" pitchFamily="84" charset="0"/>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IN" sz="26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ln/>
        </p:spPr>
        <p:txBody>
          <a:bodyPr vert="horz" wrap="square" lIns="91440" tIns="45720" rIns="91440" bIns="45720" anchor="b" anchorCtr="0"/>
          <a:lstStyle/>
          <a:p>
            <a:r>
              <a:rPr dirty="0"/>
              <a:t>Stream Cipher Structure</a:t>
            </a:r>
          </a:p>
        </p:txBody>
      </p:sp>
      <p:sp>
        <p:nvSpPr>
          <p:cNvPr id="30723" name="Content Placeholder 2"/>
          <p:cNvSpPr>
            <a:spLocks noGrp="1"/>
          </p:cNvSpPr>
          <p:nvPr>
            <p:ph sz="quarter" idx="1"/>
          </p:nvPr>
        </p:nvSpPr>
        <p:spPr>
          <a:xfrm>
            <a:off x="457200" y="1219200"/>
            <a:ext cx="8229600" cy="1905000"/>
          </a:xfrm>
          <a:ln/>
        </p:spPr>
        <p:txBody>
          <a:bodyPr vert="horz" wrap="square" lIns="91440" tIns="45720" rIns="91440" bIns="45720" anchor="t" anchorCtr="0"/>
          <a:lstStyle/>
          <a:p>
            <a:pPr eaLnBrk="1" hangingPunct="1">
              <a:lnSpc>
                <a:spcPct val="90000"/>
              </a:lnSpc>
              <a:buClr>
                <a:schemeClr val="accent1"/>
              </a:buClr>
              <a:buSzPct val="76000"/>
              <a:buFont typeface="Wingdings 3" panose="05040102010807070707" pitchFamily="18" charset="2"/>
            </a:pPr>
            <a:r>
              <a:rPr lang="en-AU" altLang="x-none" sz="2800" dirty="0">
                <a:solidFill>
                  <a:srgbClr val="595959"/>
                </a:solidFill>
              </a:rPr>
              <a:t>Randomness of stream key completely destroys statistically properties in message </a:t>
            </a:r>
          </a:p>
          <a:p>
            <a:pPr eaLnBrk="1" hangingPunct="1">
              <a:lnSpc>
                <a:spcPct val="90000"/>
              </a:lnSpc>
              <a:buClr>
                <a:schemeClr val="accent1"/>
              </a:buClr>
              <a:buSzPct val="76000"/>
              <a:buFont typeface="Wingdings 3" panose="05040102010807070707" pitchFamily="18" charset="2"/>
            </a:pPr>
            <a:r>
              <a:rPr sz="2800" dirty="0">
                <a:solidFill>
                  <a:srgbClr val="595959"/>
                </a:solidFill>
              </a:rPr>
              <a:t>Must </a:t>
            </a:r>
            <a:r>
              <a:rPr sz="2800" b="1" dirty="0">
                <a:solidFill>
                  <a:srgbClr val="595959"/>
                </a:solidFill>
              </a:rPr>
              <a:t>never reuse </a:t>
            </a:r>
            <a:r>
              <a:rPr sz="2800" dirty="0">
                <a:solidFill>
                  <a:srgbClr val="595959"/>
                </a:solidFill>
              </a:rPr>
              <a:t>stream key</a:t>
            </a:r>
          </a:p>
          <a:p>
            <a:pPr lvl="1" eaLnBrk="1" hangingPunct="1">
              <a:lnSpc>
                <a:spcPct val="90000"/>
              </a:lnSpc>
              <a:buClr>
                <a:schemeClr val="accent2"/>
              </a:buClr>
              <a:buSzPct val="76000"/>
              <a:buFont typeface="Wingdings 3" panose="05040102010807070707" pitchFamily="18" charset="2"/>
            </a:pPr>
            <a:r>
              <a:rPr sz="2400" dirty="0">
                <a:solidFill>
                  <a:srgbClr val="595959"/>
                </a:solidFill>
              </a:rPr>
              <a:t>otherwise can recover messages</a:t>
            </a:r>
            <a:endParaRPr lang="en-AU" altLang="x-none" sz="2400" dirty="0">
              <a:solidFill>
                <a:srgbClr val="595959"/>
              </a:solidFill>
            </a:endParaRPr>
          </a:p>
          <a:p>
            <a:pPr eaLnBrk="1" hangingPunct="1">
              <a:buClr>
                <a:schemeClr val="accent1"/>
              </a:buClr>
              <a:buSzPct val="76000"/>
              <a:buFont typeface="Wingdings 3" panose="05040102010807070707" pitchFamily="18" charset="2"/>
            </a:pPr>
            <a:endParaRPr sz="2800" dirty="0">
              <a:solidFill>
                <a:srgbClr val="595959"/>
              </a:solidFill>
            </a:endParaRPr>
          </a:p>
        </p:txBody>
      </p:sp>
      <p:pic>
        <p:nvPicPr>
          <p:cNvPr id="30724" name="Picture 5"/>
          <p:cNvPicPr>
            <a:picLocks noChangeAspect="1"/>
          </p:cNvPicPr>
          <p:nvPr/>
        </p:nvPicPr>
        <p:blipFill>
          <a:blip r:embed="rId3"/>
          <a:stretch>
            <a:fillRect/>
          </a:stretch>
        </p:blipFill>
        <p:spPr>
          <a:xfrm>
            <a:off x="1066800" y="2895600"/>
            <a:ext cx="6473825" cy="32766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ln/>
        </p:spPr>
        <p:txBody>
          <a:bodyPr vert="horz" wrap="square" lIns="91440" tIns="45720" rIns="91440" bIns="45720" anchor="b" anchorCtr="0"/>
          <a:lstStyle/>
          <a:p>
            <a:pPr>
              <a:buNone/>
            </a:pPr>
            <a:endParaRPr lang="en-IN" altLang="x-none" dirty="0"/>
          </a:p>
        </p:txBody>
      </p:sp>
      <p:sp>
        <p:nvSpPr>
          <p:cNvPr id="31747"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endParaRPr lang="en-IN" altLang="x-none" dirty="0"/>
          </a:p>
        </p:txBody>
      </p:sp>
      <p:pic>
        <p:nvPicPr>
          <p:cNvPr id="31748" name="Picture 2"/>
          <p:cNvPicPr>
            <a:picLocks noChangeAspect="1"/>
          </p:cNvPicPr>
          <p:nvPr/>
        </p:nvPicPr>
        <p:blipFill>
          <a:blip r:embed="rId2"/>
          <a:stretch>
            <a:fillRect/>
          </a:stretch>
        </p:blipFill>
        <p:spPr>
          <a:xfrm>
            <a:off x="685800" y="1295400"/>
            <a:ext cx="7467600" cy="47244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pPr eaLnBrk="1" hangingPunct="1"/>
            <a:r>
              <a:rPr dirty="0"/>
              <a:t>Stream Cipher Properties</a:t>
            </a:r>
            <a:endParaRPr lang="en-AU" altLang="x-none" dirty="0"/>
          </a:p>
        </p:txBody>
      </p:sp>
      <p:sp>
        <p:nvSpPr>
          <p:cNvPr id="32771" name="Rectangle 3"/>
          <p:cNvSpPr>
            <a:spLocks noGrp="1"/>
          </p:cNvSpPr>
          <p:nvPr>
            <p:ph sz="quarter" idx="1"/>
          </p:nvPr>
        </p:nvSpPr>
        <p:spPr>
          <a:xfrm>
            <a:off x="457200" y="1219200"/>
            <a:ext cx="8229600" cy="4937125"/>
          </a:xfrm>
          <a:ln/>
        </p:spPr>
        <p:txBody>
          <a:bodyPr vert="horz" wrap="square" lIns="91440" tIns="45720" rIns="91440" bIns="45720" anchor="t" anchorCtr="0"/>
          <a:lstStyle/>
          <a:p>
            <a:pPr eaLnBrk="1" hangingPunct="1">
              <a:buClr>
                <a:schemeClr val="accent1"/>
              </a:buClr>
              <a:buSzPct val="76000"/>
              <a:buFont typeface="Wingdings" panose="05000000000000000000" pitchFamily="2" charset="2"/>
              <a:buChar char="Ø"/>
            </a:pPr>
            <a:r>
              <a:rPr dirty="0"/>
              <a:t>Some design considerations are:</a:t>
            </a:r>
          </a:p>
          <a:p>
            <a:pPr lvl="1" eaLnBrk="1" hangingPunct="1">
              <a:buClr>
                <a:schemeClr val="accent2"/>
              </a:buClr>
              <a:buSzPct val="76000"/>
              <a:buFont typeface="Wingdings" panose="05000000000000000000" pitchFamily="2" charset="2"/>
              <a:buChar char="l"/>
            </a:pPr>
            <a:r>
              <a:rPr lang="en-AU" altLang="x-none" dirty="0"/>
              <a:t>long period with no repetitions </a:t>
            </a:r>
          </a:p>
          <a:p>
            <a:pPr lvl="1" eaLnBrk="1" hangingPunct="1">
              <a:buClr>
                <a:schemeClr val="accent2"/>
              </a:buClr>
              <a:buSzPct val="76000"/>
              <a:buFont typeface="Wingdings" panose="05000000000000000000" pitchFamily="2" charset="2"/>
              <a:buChar char="l"/>
            </a:pPr>
            <a:r>
              <a:rPr lang="en-AU" altLang="x-none" dirty="0"/>
              <a:t>statistically random </a:t>
            </a:r>
          </a:p>
          <a:p>
            <a:pPr lvl="1" eaLnBrk="1" hangingPunct="1">
              <a:buClr>
                <a:schemeClr val="accent2"/>
              </a:buClr>
              <a:buSzPct val="76000"/>
              <a:buFont typeface="Wingdings" panose="05000000000000000000" pitchFamily="2" charset="2"/>
              <a:buChar char="l"/>
            </a:pPr>
            <a:r>
              <a:rPr dirty="0"/>
              <a:t>depends on large enough key</a:t>
            </a:r>
            <a:endParaRPr lang="en-AU" altLang="x-none" dirty="0"/>
          </a:p>
          <a:p>
            <a:pPr lvl="1" eaLnBrk="1" hangingPunct="1">
              <a:buClr>
                <a:schemeClr val="accent2"/>
              </a:buClr>
              <a:buSzPct val="76000"/>
              <a:buFont typeface="Wingdings" panose="05000000000000000000" pitchFamily="2" charset="2"/>
              <a:buChar char="l"/>
            </a:pPr>
            <a:r>
              <a:rPr lang="en-AU" altLang="x-none" dirty="0"/>
              <a:t>large linear complexity</a:t>
            </a:r>
          </a:p>
          <a:p>
            <a:pPr eaLnBrk="1" hangingPunct="1">
              <a:buClr>
                <a:schemeClr val="accent1"/>
              </a:buClr>
              <a:buSzPct val="76000"/>
              <a:buFont typeface="Wingdings" panose="05000000000000000000" pitchFamily="2" charset="2"/>
              <a:buChar char="Ø"/>
            </a:pPr>
            <a:r>
              <a:rPr lang="en-AU" altLang="x-none" dirty="0"/>
              <a:t>Properly designed, can be as secure as a block cipher with same size key</a:t>
            </a:r>
          </a:p>
          <a:p>
            <a:pPr eaLnBrk="1" hangingPunct="1">
              <a:buClr>
                <a:schemeClr val="accent1"/>
              </a:buClr>
              <a:buSzPct val="76000"/>
              <a:buFont typeface="Wingdings" panose="05000000000000000000" pitchFamily="2" charset="2"/>
              <a:buChar char="Ø"/>
            </a:pPr>
            <a:r>
              <a:rPr lang="en-AU" altLang="x-none" dirty="0"/>
              <a:t>Benefit : usually </a:t>
            </a:r>
            <a:r>
              <a:rPr lang="en-AU" altLang="x-none" b="1" i="1" dirty="0"/>
              <a:t>simpler</a:t>
            </a:r>
            <a:r>
              <a:rPr lang="en-AU" altLang="x-none" dirty="0"/>
              <a:t> &amp; </a:t>
            </a:r>
            <a:r>
              <a:rPr lang="en-AU" altLang="x-none" b="1" i="1" dirty="0"/>
              <a:t>faster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ln/>
        </p:spPr>
        <p:txBody>
          <a:bodyPr vert="horz" wrap="square" lIns="91440" tIns="45720" rIns="91440" bIns="45720" anchor="b" anchorCtr="0"/>
          <a:lstStyle/>
          <a:p>
            <a:r>
              <a:rPr dirty="0"/>
              <a:t>Topics</a:t>
            </a:r>
          </a:p>
        </p:txBody>
      </p:sp>
      <p:sp>
        <p:nvSpPr>
          <p:cNvPr id="33795"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One-Time-Pad</a:t>
            </a:r>
          </a:p>
          <a:p>
            <a:pPr>
              <a:buClr>
                <a:schemeClr val="accent1"/>
              </a:buClr>
              <a:buSzPct val="76000"/>
              <a:buFont typeface="Wingdings 3" panose="05040102010807070707" pitchFamily="18" charset="2"/>
            </a:pPr>
            <a:r>
              <a:rPr dirty="0"/>
              <a:t>Random Number Generator</a:t>
            </a:r>
          </a:p>
          <a:p>
            <a:pPr>
              <a:buClr>
                <a:schemeClr val="accent1"/>
              </a:buClr>
              <a:buSzPct val="76000"/>
              <a:buFont typeface="Wingdings 3" panose="05040102010807070707" pitchFamily="18" charset="2"/>
            </a:pPr>
            <a:r>
              <a:rPr dirty="0"/>
              <a:t>Stream Cipher</a:t>
            </a:r>
          </a:p>
          <a:p>
            <a:pPr>
              <a:buClr>
                <a:schemeClr val="accent1"/>
              </a:buClr>
              <a:buSzPct val="76000"/>
              <a:buFont typeface="Wingdings 3" panose="05040102010807070707" pitchFamily="18" charset="2"/>
            </a:pPr>
            <a:r>
              <a:rPr b="1" dirty="0"/>
              <a:t>RC4</a:t>
            </a:r>
          </a:p>
          <a:p>
            <a:pPr>
              <a:buClr>
                <a:schemeClr val="accent1"/>
              </a:buClr>
              <a:buSzPct val="76000"/>
              <a:buFont typeface="Wingdings 3" panose="05040102010807070707" pitchFamily="18" charset="2"/>
            </a:pPr>
            <a:r>
              <a:rPr dirty="0"/>
              <a:t>RC4 and WEP</a:t>
            </a:r>
          </a:p>
          <a:p>
            <a:pPr>
              <a:buClr>
                <a:schemeClr val="accent1"/>
              </a:buClr>
              <a:buSzPct val="76000"/>
              <a:buFont typeface="Wingdings 3" panose="05040102010807070707" pitchFamily="18" charset="2"/>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pPr eaLnBrk="1" hangingPunct="1"/>
            <a:r>
              <a:rPr dirty="0"/>
              <a:t>Rivest Cipher (RC4) Basics</a:t>
            </a:r>
          </a:p>
        </p:txBody>
      </p:sp>
      <p:sp>
        <p:nvSpPr>
          <p:cNvPr id="34819" name="Rectangle 3"/>
          <p:cNvSpPr>
            <a:spLocks noGrp="1"/>
          </p:cNvSpPr>
          <p:nvPr>
            <p:ph sz="quarter" idx="1"/>
          </p:nvPr>
        </p:nvSpPr>
        <p:spPr>
          <a:xfrm>
            <a:off x="457200" y="1219200"/>
            <a:ext cx="8229600" cy="4937125"/>
          </a:xfrm>
          <a:ln/>
        </p:spPr>
        <p:txBody>
          <a:bodyPr vert="horz" wrap="square" lIns="91440" tIns="45720" rIns="91440" bIns="45720" anchor="t" anchorCtr="0"/>
          <a:lstStyle/>
          <a:p>
            <a:pPr eaLnBrk="1" hangingPunct="1">
              <a:buClr>
                <a:schemeClr val="accent1"/>
              </a:buClr>
              <a:buSzPct val="76000"/>
              <a:buFont typeface="Wingdings 3" panose="05040102010807070707" pitchFamily="18" charset="2"/>
            </a:pPr>
            <a:r>
              <a:rPr sz="2400" dirty="0"/>
              <a:t>A symmetric key encryption algorithm invented by Ron Rivest </a:t>
            </a:r>
          </a:p>
          <a:p>
            <a:pPr lvl="1" eaLnBrk="1" hangingPunct="1">
              <a:buClr>
                <a:schemeClr val="accent2"/>
              </a:buClr>
              <a:buSzPct val="76000"/>
              <a:buFont typeface="Wingdings 3" panose="05040102010807070707" pitchFamily="18" charset="2"/>
            </a:pPr>
            <a:r>
              <a:rPr lang="en-AU" altLang="x-none" sz="2000" dirty="0"/>
              <a:t>A proprietary cipher owned by RSA, kept secret</a:t>
            </a:r>
            <a:endParaRPr sz="2400" dirty="0"/>
          </a:p>
          <a:p>
            <a:pPr lvl="1" eaLnBrk="1" hangingPunct="1">
              <a:buClr>
                <a:schemeClr val="accent2"/>
              </a:buClr>
              <a:buSzPct val="76000"/>
              <a:buFont typeface="Wingdings 3" panose="05040102010807070707" pitchFamily="18" charset="2"/>
            </a:pPr>
            <a:r>
              <a:rPr lang="en-AU" altLang="x-none" sz="2000" dirty="0"/>
              <a:t>Code released anonymously in Cyberpunks mailing list in 1994</a:t>
            </a:r>
          </a:p>
          <a:p>
            <a:pPr lvl="1" eaLnBrk="1" hangingPunct="1">
              <a:buClr>
                <a:schemeClr val="accent2"/>
              </a:buClr>
              <a:buSzPct val="76000"/>
              <a:buFont typeface="Wingdings 3" panose="05040102010807070707" pitchFamily="18" charset="2"/>
            </a:pPr>
            <a:r>
              <a:rPr lang="en-AU" altLang="x-none" sz="2000" dirty="0"/>
              <a:t>Later posted sci.crypt newsgroup  </a:t>
            </a:r>
            <a:endParaRPr sz="2400" dirty="0"/>
          </a:p>
          <a:p>
            <a:pPr eaLnBrk="1" hangingPunct="1">
              <a:buClr>
                <a:schemeClr val="accent1"/>
              </a:buClr>
              <a:buSzPct val="76000"/>
              <a:buFont typeface="Wingdings 3" panose="05040102010807070707" pitchFamily="18" charset="2"/>
            </a:pPr>
            <a:r>
              <a:rPr lang="en-AU" altLang="x-none" sz="2400" b="1" dirty="0"/>
              <a:t>Variable key size</a:t>
            </a:r>
            <a:r>
              <a:rPr lang="en-AU" altLang="x-none" sz="2400" dirty="0"/>
              <a:t>, </a:t>
            </a:r>
            <a:r>
              <a:rPr lang="en-AU" altLang="x-none" sz="2400" b="1" dirty="0"/>
              <a:t>byte-oriented </a:t>
            </a:r>
            <a:r>
              <a:rPr lang="en-AU" altLang="x-none" sz="2400" dirty="0"/>
              <a:t>stream cipher </a:t>
            </a:r>
          </a:p>
          <a:p>
            <a:pPr lvl="1" eaLnBrk="1" hangingPunct="1">
              <a:buClr>
                <a:schemeClr val="accent2"/>
              </a:buClr>
              <a:buSzPct val="76000"/>
              <a:buFont typeface="Wingdings 3" panose="05040102010807070707" pitchFamily="18" charset="2"/>
            </a:pPr>
            <a:r>
              <a:rPr sz="2400" dirty="0"/>
              <a:t>Normally uses 64 bit and 128 bit key sizes.</a:t>
            </a:r>
          </a:p>
          <a:p>
            <a:pPr eaLnBrk="1" hangingPunct="1">
              <a:lnSpc>
                <a:spcPct val="90000"/>
              </a:lnSpc>
              <a:buClr>
                <a:schemeClr val="accent1"/>
              </a:buClr>
              <a:buSzPct val="76000"/>
              <a:buFont typeface="Wingdings 3" panose="05040102010807070707" pitchFamily="18" charset="2"/>
            </a:pPr>
            <a:r>
              <a:rPr lang="en-AU" altLang="x-none" sz="2400" dirty="0"/>
              <a:t>Used in </a:t>
            </a:r>
          </a:p>
          <a:p>
            <a:pPr lvl="1" eaLnBrk="1" hangingPunct="1">
              <a:lnSpc>
                <a:spcPct val="90000"/>
              </a:lnSpc>
              <a:buClr>
                <a:schemeClr val="accent2"/>
              </a:buClr>
              <a:buSzPct val="76000"/>
              <a:buFont typeface="Wingdings 3" panose="05040102010807070707" pitchFamily="18" charset="2"/>
            </a:pPr>
            <a:r>
              <a:rPr lang="en-AU" altLang="x-none" sz="2000" dirty="0"/>
              <a:t>SSL/TLS (Secure socket, transport layer security) between web browsers and servers, </a:t>
            </a:r>
          </a:p>
          <a:p>
            <a:pPr lvl="1" eaLnBrk="1" hangingPunct="1">
              <a:lnSpc>
                <a:spcPct val="90000"/>
              </a:lnSpc>
              <a:buClr>
                <a:schemeClr val="accent2"/>
              </a:buClr>
              <a:buSzPct val="76000"/>
              <a:buFont typeface="Wingdings 3" panose="05040102010807070707" pitchFamily="18" charset="2"/>
            </a:pPr>
            <a:r>
              <a:rPr lang="en-AU" altLang="x-none" sz="2000" dirty="0"/>
              <a:t>IEEE 802.11 wirelss LAN std: WEP (Wired Equivalent Privacy), WPA (WiFi Protocol Access) protocol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ln/>
        </p:spPr>
        <p:txBody>
          <a:bodyPr vert="horz" wrap="square" lIns="91440" tIns="45720" rIns="91440" bIns="45720" anchor="b" anchorCtr="0"/>
          <a:lstStyle/>
          <a:p>
            <a:r>
              <a:rPr dirty="0"/>
              <a:t>RC4-based Usage</a:t>
            </a:r>
          </a:p>
        </p:txBody>
      </p:sp>
      <p:sp>
        <p:nvSpPr>
          <p:cNvPr id="35843"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WEP</a:t>
            </a:r>
          </a:p>
          <a:p>
            <a:pPr>
              <a:buClr>
                <a:schemeClr val="accent1"/>
              </a:buClr>
              <a:buSzPct val="76000"/>
              <a:buFont typeface="Wingdings 3" panose="05040102010807070707" pitchFamily="18" charset="2"/>
            </a:pPr>
            <a:r>
              <a:rPr dirty="0"/>
              <a:t>WPA default</a:t>
            </a:r>
          </a:p>
          <a:p>
            <a:pPr>
              <a:buClr>
                <a:schemeClr val="accent1"/>
              </a:buClr>
              <a:buSzPct val="76000"/>
              <a:buFont typeface="Wingdings 3" panose="05040102010807070707" pitchFamily="18" charset="2"/>
            </a:pPr>
            <a:r>
              <a:rPr dirty="0"/>
              <a:t>Bit Torrent Protocol Encryption</a:t>
            </a:r>
          </a:p>
          <a:p>
            <a:pPr>
              <a:buClr>
                <a:schemeClr val="accent1"/>
              </a:buClr>
              <a:buSzPct val="76000"/>
              <a:buFont typeface="Wingdings 3" panose="05040102010807070707" pitchFamily="18" charset="2"/>
            </a:pPr>
            <a:r>
              <a:rPr dirty="0"/>
              <a:t>Microsoft Point-to-Point Encryption </a:t>
            </a:r>
          </a:p>
          <a:p>
            <a:pPr>
              <a:buClr>
                <a:schemeClr val="accent1"/>
              </a:buClr>
              <a:buSzPct val="76000"/>
              <a:buFont typeface="Wingdings 3" panose="05040102010807070707" pitchFamily="18" charset="2"/>
            </a:pPr>
            <a:r>
              <a:rPr dirty="0"/>
              <a:t>SSL (optionally)</a:t>
            </a:r>
          </a:p>
          <a:p>
            <a:pPr>
              <a:buClr>
                <a:schemeClr val="accent1"/>
              </a:buClr>
              <a:buSzPct val="76000"/>
              <a:buFont typeface="Wingdings 3" panose="05040102010807070707" pitchFamily="18" charset="2"/>
            </a:pPr>
            <a:r>
              <a:rPr dirty="0"/>
              <a:t>SSH (optionally)</a:t>
            </a:r>
          </a:p>
          <a:p>
            <a:pPr>
              <a:buClr>
                <a:schemeClr val="accent1"/>
              </a:buClr>
              <a:buSzPct val="76000"/>
              <a:buFont typeface="Wingdings 3" panose="05040102010807070707" pitchFamily="18" charset="2"/>
            </a:pPr>
            <a:r>
              <a:rPr dirty="0"/>
              <a:t>Remote Desktop Protocol </a:t>
            </a:r>
          </a:p>
          <a:p>
            <a:pPr>
              <a:buClr>
                <a:schemeClr val="accent1"/>
              </a:buClr>
              <a:buSzPct val="76000"/>
              <a:buFont typeface="Wingdings 3" panose="05040102010807070707" pitchFamily="18" charset="2"/>
            </a:pPr>
            <a:r>
              <a:rPr dirty="0"/>
              <a:t>Kerberos (optionally)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ln/>
        </p:spPr>
        <p:txBody>
          <a:bodyPr vert="horz" wrap="square" lIns="91440" tIns="45720" rIns="91440" bIns="45720" anchor="b" anchorCtr="0"/>
          <a:lstStyle/>
          <a:p>
            <a:pPr eaLnBrk="1" hangingPunct="1"/>
            <a:r>
              <a:rPr dirty="0"/>
              <a:t>RC4 Block Diagram</a:t>
            </a:r>
          </a:p>
        </p:txBody>
      </p:sp>
      <p:sp>
        <p:nvSpPr>
          <p:cNvPr id="36867" name="Rectangle 4"/>
          <p:cNvSpPr/>
          <p:nvPr/>
        </p:nvSpPr>
        <p:spPr>
          <a:xfrm>
            <a:off x="762000" y="4267200"/>
            <a:ext cx="1676400" cy="609600"/>
          </a:xfrm>
          <a:prstGeom prst="rect">
            <a:avLst/>
          </a:prstGeom>
          <a:solidFill>
            <a:srgbClr val="CCFF99"/>
          </a:solidFill>
          <a:ln w="9525" cap="flat" cmpd="sng">
            <a:prstDash val="solid"/>
            <a:miter/>
            <a:headEnd type="none" w="med" len="med"/>
            <a:tailEnd type="none" w="med" len="med"/>
          </a:ln>
          <a:scene3d>
            <a:camera prst="legacyPerspectiveBottomLeft">
              <a:rot lat="0" lon="0" rev="0"/>
            </a:camera>
            <a:lightRig rig="legacyFlat3" dir="t"/>
          </a:scene3d>
          <a:sp3d extrusionH="887400" prstMaterial="legacyMatte">
            <a:bevelT w="13500" h="13500" prst="angle"/>
            <a:bevelB w="13500" h="13500" prst="angle"/>
            <a:extrusionClr>
              <a:srgbClr val="CCFF99"/>
            </a:extrusionClr>
          </a:sp3d>
        </p:spPr>
        <p:txBody>
          <a:bodyPr wrap="none" anchor="ctr" anchorCtr="0">
            <a:flatTx/>
          </a:bodyPr>
          <a:lstStyle/>
          <a:p>
            <a:pPr algn="ctr"/>
            <a:r>
              <a:rPr sz="1800" b="1" dirty="0">
                <a:latin typeface="Arial" panose="020B0604020202020204" pitchFamily="34" charset="0"/>
              </a:rPr>
              <a:t>Plain Text</a:t>
            </a:r>
          </a:p>
        </p:txBody>
      </p:sp>
      <p:sp>
        <p:nvSpPr>
          <p:cNvPr id="36868" name="Rectangle 5"/>
          <p:cNvSpPr/>
          <p:nvPr/>
        </p:nvSpPr>
        <p:spPr>
          <a:xfrm>
            <a:off x="4495800" y="1600200"/>
            <a:ext cx="2057400" cy="304800"/>
          </a:xfrm>
          <a:prstGeom prst="rect">
            <a:avLst/>
          </a:prstGeom>
          <a:solidFill>
            <a:srgbClr val="CC66FF"/>
          </a:solidFill>
          <a:ln w="9525" cap="flat" cmpd="sng">
            <a:prstDash val="solid"/>
            <a:miter/>
            <a:headEnd type="none" w="med" len="med"/>
            <a:tailEnd type="none" w="med" len="med"/>
          </a:ln>
          <a:scene3d>
            <a:camera prst="legacyPerspectiveBottomLeft">
              <a:rot lat="0" lon="0" rev="0"/>
            </a:camera>
            <a:lightRig rig="legacyFlat3" dir="t"/>
          </a:scene3d>
          <a:sp3d extrusionH="887400" prstMaterial="legacyMatte">
            <a:bevelT w="13500" h="13500" prst="angle"/>
            <a:bevelB w="13500" h="13500" prst="angle"/>
            <a:extrusionClr>
              <a:srgbClr val="CC66FF"/>
            </a:extrusionClr>
          </a:sp3d>
        </p:spPr>
        <p:txBody>
          <a:bodyPr wrap="none" anchor="ctr" anchorCtr="0">
            <a:flatTx/>
          </a:bodyPr>
          <a:lstStyle/>
          <a:p>
            <a:pPr algn="ctr"/>
            <a:r>
              <a:rPr sz="1800" b="1" dirty="0">
                <a:latin typeface="Arial" panose="020B0604020202020204" pitchFamily="34" charset="0"/>
              </a:rPr>
              <a:t>Secret Key</a:t>
            </a:r>
          </a:p>
        </p:txBody>
      </p:sp>
      <p:sp>
        <p:nvSpPr>
          <p:cNvPr id="36869" name="Rectangle 6"/>
          <p:cNvSpPr/>
          <p:nvPr/>
        </p:nvSpPr>
        <p:spPr>
          <a:xfrm>
            <a:off x="5029200" y="2590800"/>
            <a:ext cx="914400" cy="685800"/>
          </a:xfrm>
          <a:prstGeom prst="rect">
            <a:avLst/>
          </a:prstGeom>
          <a:solidFill>
            <a:srgbClr val="FF66CC"/>
          </a:solidFill>
          <a:ln w="9525" cap="flat" cmpd="sng">
            <a:prstDash val="solid"/>
            <a:miter/>
            <a:headEnd type="none" w="med" len="med"/>
            <a:tailEnd type="none" w="med" len="med"/>
          </a:ln>
          <a:scene3d>
            <a:camera prst="legacyPerspectiveBottomLeft">
              <a:rot lat="0" lon="0" rev="0"/>
            </a:camera>
            <a:lightRig rig="legacyFlat3" dir="t"/>
          </a:scene3d>
          <a:sp3d extrusionH="887400" prstMaterial="legacyMatte">
            <a:bevelT w="13500" h="13500" prst="angle"/>
            <a:bevelB w="13500" h="13500" prst="angle"/>
            <a:extrusionClr>
              <a:srgbClr val="FF66CC"/>
            </a:extrusionClr>
          </a:sp3d>
        </p:spPr>
        <p:txBody>
          <a:bodyPr wrap="none" anchor="ctr" anchorCtr="0">
            <a:flatTx/>
          </a:bodyPr>
          <a:lstStyle/>
          <a:p>
            <a:pPr algn="ctr"/>
            <a:r>
              <a:rPr sz="1800" b="1" dirty="0">
                <a:latin typeface="Arial" panose="020B0604020202020204" pitchFamily="34" charset="0"/>
              </a:rPr>
              <a:t>RC4</a:t>
            </a:r>
          </a:p>
        </p:txBody>
      </p:sp>
      <p:sp>
        <p:nvSpPr>
          <p:cNvPr id="36870" name="Oval 7"/>
          <p:cNvSpPr/>
          <p:nvPr/>
        </p:nvSpPr>
        <p:spPr>
          <a:xfrm>
            <a:off x="5334000" y="4267200"/>
            <a:ext cx="533400" cy="533400"/>
          </a:xfrm>
          <a:prstGeom prst="ellipse">
            <a:avLst/>
          </a:prstGeom>
          <a:solidFill>
            <a:schemeClr val="accent1"/>
          </a:solidFill>
          <a:ln w="9525" cap="flat" cmpd="sng">
            <a:prstDash val="solid"/>
            <a:headEnd type="none" w="med" len="med"/>
            <a:tailEnd type="none" w="med" len="med"/>
          </a:ln>
          <a:scene3d>
            <a:camera prst="legacyPerspectiveBottomLeft">
              <a:rot lat="0" lon="0" rev="0"/>
            </a:camera>
            <a:lightRig rig="legacyFlat3" dir="t"/>
          </a:scene3d>
          <a:sp3d extrusionH="887400" prstMaterial="legacyMatte">
            <a:bevelT w="13500" h="13500" prst="angle"/>
            <a:bevelB w="13500" h="13500" prst="angle"/>
            <a:extrusionClr>
              <a:schemeClr val="accent1"/>
            </a:extrusionClr>
          </a:sp3d>
        </p:spPr>
        <p:txBody>
          <a:bodyPr wrap="none" anchor="ctr" anchorCtr="0">
            <a:flatTx/>
          </a:bodyPr>
          <a:lstStyle/>
          <a:p>
            <a:pPr algn="ctr"/>
            <a:r>
              <a:rPr sz="2800" b="1" dirty="0">
                <a:latin typeface="Arial" panose="020B0604020202020204" pitchFamily="34" charset="0"/>
              </a:rPr>
              <a:t>+</a:t>
            </a:r>
          </a:p>
        </p:txBody>
      </p:sp>
      <p:sp>
        <p:nvSpPr>
          <p:cNvPr id="36871" name="Rectangle 8" descr="Newsprint"/>
          <p:cNvSpPr/>
          <p:nvPr/>
        </p:nvSpPr>
        <p:spPr>
          <a:xfrm>
            <a:off x="7162800" y="4191000"/>
            <a:ext cx="1524000" cy="533400"/>
          </a:xfrm>
          <a:prstGeom prst="rect">
            <a:avLst/>
          </a:prstGeom>
          <a:blipFill rotWithShape="1">
            <a:blip r:embed="rId2"/>
          </a:blip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F8F8F8"/>
            </a:extrusionClr>
          </a:sp3d>
        </p:spPr>
        <p:txBody>
          <a:bodyPr wrap="none" anchor="ctr" anchorCtr="0">
            <a:flatTx/>
          </a:bodyPr>
          <a:lstStyle/>
          <a:p>
            <a:pPr algn="ctr"/>
            <a:r>
              <a:rPr sz="1800" b="1" dirty="0">
                <a:latin typeface="Arial" panose="020B0604020202020204" pitchFamily="34" charset="0"/>
              </a:rPr>
              <a:t>Encrypted</a:t>
            </a:r>
            <a:br>
              <a:rPr sz="1800" b="1" dirty="0">
                <a:latin typeface="Arial" panose="020B0604020202020204" pitchFamily="34" charset="0"/>
              </a:rPr>
            </a:br>
            <a:r>
              <a:rPr sz="1800" b="1" dirty="0">
                <a:latin typeface="Arial" panose="020B0604020202020204" pitchFamily="34" charset="0"/>
              </a:rPr>
              <a:t>Text</a:t>
            </a:r>
          </a:p>
        </p:txBody>
      </p:sp>
      <p:sp>
        <p:nvSpPr>
          <p:cNvPr id="36872" name="Line 9"/>
          <p:cNvSpPr/>
          <p:nvPr/>
        </p:nvSpPr>
        <p:spPr>
          <a:xfrm>
            <a:off x="2438400" y="4572000"/>
            <a:ext cx="2895600" cy="0"/>
          </a:xfrm>
          <a:prstGeom prst="line">
            <a:avLst/>
          </a:prstGeom>
          <a:ln w="38100" cap="flat" cmpd="sng">
            <a:solidFill>
              <a:schemeClr val="tx1"/>
            </a:solidFill>
            <a:prstDash val="solid"/>
            <a:headEnd type="none" w="med" len="med"/>
            <a:tailEnd type="triangle" w="med" len="med"/>
          </a:ln>
        </p:spPr>
        <p:txBody>
          <a:bodyPr/>
          <a:lstStyle/>
          <a:p>
            <a:endParaRPr lang="en-IN"/>
          </a:p>
        </p:txBody>
      </p:sp>
      <p:sp>
        <p:nvSpPr>
          <p:cNvPr id="36873" name="Line 11"/>
          <p:cNvSpPr/>
          <p:nvPr/>
        </p:nvSpPr>
        <p:spPr>
          <a:xfrm>
            <a:off x="5486400" y="1905000"/>
            <a:ext cx="0" cy="609600"/>
          </a:xfrm>
          <a:prstGeom prst="line">
            <a:avLst/>
          </a:prstGeom>
          <a:ln w="38100" cap="flat" cmpd="sng">
            <a:solidFill>
              <a:schemeClr val="tx1"/>
            </a:solidFill>
            <a:prstDash val="solid"/>
            <a:headEnd type="none" w="med" len="med"/>
            <a:tailEnd type="triangle" w="med" len="med"/>
          </a:ln>
        </p:spPr>
        <p:txBody>
          <a:bodyPr/>
          <a:lstStyle/>
          <a:p>
            <a:endParaRPr lang="en-IN"/>
          </a:p>
        </p:txBody>
      </p:sp>
      <p:sp>
        <p:nvSpPr>
          <p:cNvPr id="36874" name="Line 12"/>
          <p:cNvSpPr/>
          <p:nvPr/>
        </p:nvSpPr>
        <p:spPr>
          <a:xfrm>
            <a:off x="5562600" y="3276600"/>
            <a:ext cx="0" cy="990600"/>
          </a:xfrm>
          <a:prstGeom prst="line">
            <a:avLst/>
          </a:prstGeom>
          <a:ln w="38100" cap="flat" cmpd="sng">
            <a:solidFill>
              <a:schemeClr val="tx1"/>
            </a:solidFill>
            <a:prstDash val="solid"/>
            <a:headEnd type="none" w="med" len="med"/>
            <a:tailEnd type="triangle" w="med" len="med"/>
          </a:ln>
        </p:spPr>
        <p:txBody>
          <a:bodyPr/>
          <a:lstStyle/>
          <a:p>
            <a:endParaRPr lang="en-IN"/>
          </a:p>
        </p:txBody>
      </p:sp>
      <p:sp>
        <p:nvSpPr>
          <p:cNvPr id="36875" name="Line 13"/>
          <p:cNvSpPr/>
          <p:nvPr/>
        </p:nvSpPr>
        <p:spPr>
          <a:xfrm>
            <a:off x="5867400" y="4495800"/>
            <a:ext cx="1219200" cy="0"/>
          </a:xfrm>
          <a:prstGeom prst="line">
            <a:avLst/>
          </a:prstGeom>
          <a:ln w="38100" cap="flat" cmpd="sng">
            <a:solidFill>
              <a:schemeClr val="tx1"/>
            </a:solidFill>
            <a:prstDash val="solid"/>
            <a:headEnd type="none" w="med" len="med"/>
            <a:tailEnd type="triangle" w="med" len="med"/>
          </a:ln>
        </p:spPr>
        <p:txBody>
          <a:bodyPr/>
          <a:lstStyle/>
          <a:p>
            <a:endParaRPr lang="en-IN"/>
          </a:p>
        </p:txBody>
      </p:sp>
      <p:sp>
        <p:nvSpPr>
          <p:cNvPr id="36876" name="Rectangle 14"/>
          <p:cNvSpPr/>
          <p:nvPr/>
        </p:nvSpPr>
        <p:spPr>
          <a:xfrm>
            <a:off x="5029200" y="3657600"/>
            <a:ext cx="1295400" cy="228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a:r>
              <a:rPr sz="1800" dirty="0">
                <a:latin typeface="Arial" panose="020B0604020202020204" pitchFamily="34" charset="0"/>
              </a:rPr>
              <a:t>Keystream</a:t>
            </a:r>
          </a:p>
        </p:txBody>
      </p:sp>
      <p:sp>
        <p:nvSpPr>
          <p:cNvPr id="36877" name="Rectangle 12"/>
          <p:cNvSpPr/>
          <p:nvPr/>
        </p:nvSpPr>
        <p:spPr>
          <a:xfrm>
            <a:off x="685800" y="5257800"/>
            <a:ext cx="7467600" cy="461963"/>
          </a:xfrm>
          <a:prstGeom prst="rect">
            <a:avLst/>
          </a:prstGeom>
          <a:noFill/>
          <a:ln w="9525">
            <a:noFill/>
          </a:ln>
        </p:spPr>
        <p:txBody>
          <a:bodyPr>
            <a:spAutoFit/>
          </a:bodyPr>
          <a:lstStyle/>
          <a:p>
            <a:r>
              <a:rPr dirty="0">
                <a:latin typeface="Calibri" panose="020F0502020204030204" pitchFamily="34" charset="0"/>
                <a:cs typeface="Calibri" panose="020F0502020204030204" pitchFamily="34" charset="0"/>
              </a:rPr>
              <a:t>Cryptographically very strong and easy to implement </a:t>
            </a:r>
            <a:endParaRPr dirty="0">
              <a:latin typeface="Calibri" panose="020F0502020204030204" pitchFamily="34" charset="0"/>
              <a:ea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ln/>
        </p:spPr>
        <p:txBody>
          <a:bodyPr vert="horz" wrap="square" lIns="91440" tIns="45720" rIns="91440" bIns="45720" anchor="b" anchorCtr="0"/>
          <a:lstStyle/>
          <a:p>
            <a:pPr eaLnBrk="1" hangingPunct="1"/>
            <a:r>
              <a:rPr dirty="0"/>
              <a:t>RC4 …Inside</a:t>
            </a:r>
          </a:p>
        </p:txBody>
      </p:sp>
      <p:sp>
        <p:nvSpPr>
          <p:cNvPr id="37891" name="Rectangle 3"/>
          <p:cNvSpPr>
            <a:spLocks noGrp="1"/>
          </p:cNvSpPr>
          <p:nvPr>
            <p:ph sz="quarter" idx="1"/>
          </p:nvPr>
        </p:nvSpPr>
        <p:spPr>
          <a:xfrm>
            <a:off x="457200" y="1219200"/>
            <a:ext cx="4876800" cy="4937125"/>
          </a:xfrm>
          <a:ln/>
        </p:spPr>
        <p:txBody>
          <a:bodyPr vert="horz" wrap="square" lIns="91440" tIns="45720" rIns="91440" bIns="45720" anchor="t" anchorCtr="0"/>
          <a:lstStyle/>
          <a:p>
            <a:pPr eaLnBrk="1" hangingPunct="1">
              <a:buClr>
                <a:schemeClr val="accent1"/>
              </a:buClr>
              <a:buSzPct val="76000"/>
              <a:buFont typeface="Wingdings 3" panose="05040102010807070707" pitchFamily="18" charset="2"/>
            </a:pPr>
            <a:r>
              <a:rPr sz="2400" dirty="0"/>
              <a:t>Consists of 2 parts: </a:t>
            </a:r>
          </a:p>
          <a:p>
            <a:pPr lvl="1" eaLnBrk="1" hangingPunct="1">
              <a:buClr>
                <a:schemeClr val="accent2"/>
              </a:buClr>
              <a:buSzPct val="76000"/>
              <a:buFont typeface="Wingdings 3" panose="05040102010807070707" pitchFamily="18" charset="2"/>
            </a:pPr>
            <a:r>
              <a:rPr sz="2100" dirty="0"/>
              <a:t>Key Scheduling Algorithm (KSA)</a:t>
            </a:r>
          </a:p>
          <a:p>
            <a:pPr lvl="1" eaLnBrk="1" hangingPunct="1">
              <a:buClr>
                <a:schemeClr val="accent2"/>
              </a:buClr>
              <a:buSzPct val="76000"/>
              <a:buFont typeface="Wingdings 3" panose="05040102010807070707" pitchFamily="18" charset="2"/>
            </a:pPr>
            <a:r>
              <a:rPr sz="2100" dirty="0"/>
              <a:t>Pseudo-Random Generation Algorithm (PRGA) or stream generator</a:t>
            </a:r>
          </a:p>
          <a:p>
            <a:pPr eaLnBrk="1" hangingPunct="1">
              <a:buClr>
                <a:schemeClr val="accent1"/>
              </a:buClr>
              <a:buSzPct val="76000"/>
              <a:buFont typeface="Wingdings 3" panose="05040102010807070707" pitchFamily="18" charset="2"/>
            </a:pPr>
            <a:endParaRPr dirty="0"/>
          </a:p>
          <a:p>
            <a:pPr eaLnBrk="1" hangingPunct="1">
              <a:buClr>
                <a:schemeClr val="accent1"/>
              </a:buClr>
              <a:buSzPct val="76000"/>
              <a:buFont typeface="Wingdings 3" panose="05040102010807070707" pitchFamily="18" charset="2"/>
            </a:pPr>
            <a:r>
              <a:rPr dirty="0"/>
              <a:t>KSA</a:t>
            </a:r>
          </a:p>
          <a:p>
            <a:pPr lvl="1" eaLnBrk="1" hangingPunct="1">
              <a:buClr>
                <a:schemeClr val="accent2"/>
              </a:buClr>
              <a:buSzPct val="76000"/>
              <a:buFont typeface="Wingdings 3" panose="05040102010807070707" pitchFamily="18" charset="2"/>
            </a:pPr>
            <a:r>
              <a:rPr dirty="0"/>
              <a:t>Generate State array </a:t>
            </a:r>
          </a:p>
          <a:p>
            <a:pPr eaLnBrk="1" hangingPunct="1">
              <a:buClr>
                <a:schemeClr val="accent1"/>
              </a:buClr>
              <a:buSzPct val="76000"/>
              <a:buFont typeface="Wingdings 3" panose="05040102010807070707" pitchFamily="18" charset="2"/>
            </a:pPr>
            <a:r>
              <a:rPr dirty="0"/>
              <a:t>PRGA on the KSA </a:t>
            </a:r>
          </a:p>
          <a:p>
            <a:pPr lvl="1" eaLnBrk="1" hangingPunct="1">
              <a:buClr>
                <a:schemeClr val="accent2"/>
              </a:buClr>
              <a:buSzPct val="76000"/>
              <a:buFont typeface="Wingdings 3" panose="05040102010807070707" pitchFamily="18" charset="2"/>
            </a:pPr>
            <a:r>
              <a:rPr dirty="0"/>
              <a:t>Generate keystream</a:t>
            </a:r>
          </a:p>
          <a:p>
            <a:pPr lvl="1" eaLnBrk="1" hangingPunct="1">
              <a:buClr>
                <a:schemeClr val="accent2"/>
              </a:buClr>
              <a:buSzPct val="76000"/>
              <a:buFont typeface="Wingdings 3" panose="05040102010807070707" pitchFamily="18" charset="2"/>
            </a:pPr>
            <a:r>
              <a:rPr dirty="0"/>
              <a:t>XOR keystream with the data to generated encrypted stream</a:t>
            </a:r>
          </a:p>
        </p:txBody>
      </p:sp>
      <p:sp>
        <p:nvSpPr>
          <p:cNvPr id="4" name="Rectangle 3"/>
          <p:cNvSpPr/>
          <p:nvPr/>
        </p:nvSpPr>
        <p:spPr>
          <a:xfrm>
            <a:off x="5486400" y="3352800"/>
            <a:ext cx="2971800" cy="1752600"/>
          </a:xfrm>
          <a:prstGeom prst="rect">
            <a:avLst/>
          </a:prstGeom>
          <a:gradFill flip="none" rotWithShape="1">
            <a:gsLst>
              <a:gs pos="0">
                <a:srgbClr val="3366FF"/>
              </a:gs>
              <a:gs pos="100000">
                <a:srgbClr val="469CFF"/>
              </a:gs>
            </a:gsLst>
            <a:lin ang="5160000" scaled="0"/>
            <a:tileRect/>
          </a:gra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ill Sans MT" panose="020B0502020104020203" charset="0"/>
              <a:ea typeface="MS PGothic" panose="020B0600070205080204" pitchFamily="34" charset="-128"/>
              <a:cs typeface="MS PGothic" panose="020B0600070205080204" pitchFamily="34" charset="-128"/>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FFFFFF"/>
                </a:solidFill>
                <a:effectLst/>
                <a:uLnTx/>
                <a:uFillTx/>
                <a:latin typeface="Gill Sans MT" panose="020B0502020104020203" charset="0"/>
                <a:ea typeface="MS PGothic" panose="020B0600070205080204" pitchFamily="34" charset="-128"/>
                <a:cs typeface="MS PGothic" panose="020B0600070205080204" pitchFamily="34" charset="-128"/>
              </a:rPr>
              <a:t>KSA</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ill Sans MT" panose="020B0502020104020203" charset="0"/>
              <a:ea typeface="MS PGothic" panose="020B0600070205080204" pitchFamily="34" charset="-128"/>
              <a:cs typeface="MS PGothic" panose="020B0600070205080204" pitchFamily="34" charset="-128"/>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rgbClr val="FFFFFF"/>
                </a:solidFill>
                <a:effectLst/>
                <a:uLnTx/>
                <a:uFillTx/>
                <a:latin typeface="Gill Sans MT" panose="020B0502020104020203" charset="0"/>
                <a:ea typeface="MS PGothic" panose="020B0600070205080204" pitchFamily="34" charset="-128"/>
                <a:cs typeface="MS PGothic" panose="020B0600070205080204" pitchFamily="34" charset="-128"/>
              </a:rPr>
              <a:t>PRGA</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ill Sans MT" panose="020B0502020104020203" charset="0"/>
              <a:ea typeface="MS PGothic" panose="020B0600070205080204" pitchFamily="34" charset="-128"/>
              <a:cs typeface="MS PGothic" panose="020B0600070205080204" pitchFamily="34" charset="-128"/>
            </a:endParaRPr>
          </a:p>
        </p:txBody>
      </p:sp>
      <p:cxnSp>
        <p:nvCxnSpPr>
          <p:cNvPr id="7" name="Straight Connector 6"/>
          <p:cNvCxnSpPr/>
          <p:nvPr/>
        </p:nvCxnSpPr>
        <p:spPr>
          <a:xfrm>
            <a:off x="5410200" y="4191000"/>
            <a:ext cx="3048000" cy="1588"/>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ln/>
        </p:spPr>
        <p:txBody>
          <a:bodyPr vert="horz" wrap="square" lIns="91440" tIns="45720" rIns="91440" bIns="45720" anchor="b" anchorCtr="0"/>
          <a:lstStyle/>
          <a:p>
            <a:r>
              <a:rPr dirty="0"/>
              <a:t>One-Time Pad</a:t>
            </a:r>
          </a:p>
        </p:txBody>
      </p:sp>
      <p:sp>
        <p:nvSpPr>
          <p:cNvPr id="11267" name="Content Placeholder 2"/>
          <p:cNvSpPr>
            <a:spLocks noGrp="1"/>
          </p:cNvSpPr>
          <p:nvPr>
            <p:ph sz="quarter" idx="1"/>
          </p:nvPr>
        </p:nvSpPr>
        <p:spPr>
          <a:xfrm>
            <a:off x="457200" y="1219200"/>
            <a:ext cx="8305800" cy="2743200"/>
          </a:xfrm>
          <a:ln/>
        </p:spPr>
        <p:txBody>
          <a:bodyPr vert="horz" wrap="square" lIns="91440" tIns="45720" rIns="91440" bIns="45720" anchor="t" anchorCtr="0"/>
          <a:lstStyle/>
          <a:p>
            <a:pPr>
              <a:buClr>
                <a:schemeClr val="accent1"/>
              </a:buClr>
              <a:buSzPct val="76000"/>
              <a:buFont typeface="Wingdings 3" panose="05040102010807070707" pitchFamily="18" charset="2"/>
            </a:pPr>
            <a:r>
              <a:rPr sz="2000" dirty="0">
                <a:sym typeface="Symbol" panose="05050102010706020507" pitchFamily="18" charset="2"/>
              </a:rPr>
              <a:t>Developed by Gilbert Vernam in 1918, </a:t>
            </a:r>
            <a:r>
              <a:rPr sz="2000" dirty="0"/>
              <a:t>another name: </a:t>
            </a:r>
            <a:r>
              <a:rPr sz="2000" b="1" i="1" dirty="0"/>
              <a:t>  Vernam Cipher</a:t>
            </a:r>
            <a:endParaRPr sz="2000" dirty="0">
              <a:sym typeface="Symbol" panose="05050102010706020507" pitchFamily="18" charset="2"/>
            </a:endParaRPr>
          </a:p>
          <a:p>
            <a:pPr>
              <a:buClr>
                <a:schemeClr val="accent1"/>
              </a:buClr>
              <a:buSzPct val="76000"/>
              <a:buFont typeface="Wingdings 3" panose="05040102010807070707" pitchFamily="18" charset="2"/>
            </a:pPr>
            <a:r>
              <a:rPr sz="2000" dirty="0">
                <a:sym typeface="Symbol" panose="05050102010706020507" pitchFamily="18" charset="2"/>
              </a:rPr>
              <a:t>The key </a:t>
            </a:r>
          </a:p>
          <a:p>
            <a:pPr lvl="1">
              <a:buClr>
                <a:schemeClr val="accent2"/>
              </a:buClr>
              <a:buSzPct val="76000"/>
              <a:buFont typeface="Wingdings 3" panose="05040102010807070707" pitchFamily="18" charset="2"/>
            </a:pPr>
            <a:r>
              <a:rPr sz="1800" dirty="0">
                <a:sym typeface="Symbol" panose="05050102010706020507" pitchFamily="18" charset="2"/>
              </a:rPr>
              <a:t>a truly random sequence of 0</a:t>
            </a:r>
            <a:r>
              <a:rPr lang="ja-JP" altLang="en-US" sz="1800" dirty="0">
                <a:sym typeface="Symbol" panose="05050102010706020507" pitchFamily="18" charset="2"/>
              </a:rPr>
              <a:t>’</a:t>
            </a:r>
            <a:r>
              <a:rPr lang="en-US" altLang="ja-JP" sz="1800" dirty="0">
                <a:sym typeface="Symbol" panose="05050102010706020507" pitchFamily="18" charset="2"/>
              </a:rPr>
              <a:t>s and 1</a:t>
            </a:r>
            <a:r>
              <a:rPr lang="ja-JP" altLang="en-US" sz="1800" dirty="0">
                <a:sym typeface="Symbol" panose="05050102010706020507" pitchFamily="18" charset="2"/>
              </a:rPr>
              <a:t>’</a:t>
            </a:r>
            <a:r>
              <a:rPr lang="en-US" altLang="ja-JP" sz="1800" dirty="0">
                <a:sym typeface="Symbol" panose="05050102010706020507" pitchFamily="18" charset="2"/>
              </a:rPr>
              <a:t>s </a:t>
            </a:r>
          </a:p>
          <a:p>
            <a:pPr lvl="1">
              <a:buClr>
                <a:schemeClr val="accent2"/>
              </a:buClr>
              <a:buSzPct val="76000"/>
              <a:buFont typeface="Wingdings 3" panose="05040102010807070707" pitchFamily="18" charset="2"/>
            </a:pPr>
            <a:r>
              <a:rPr sz="1800" dirty="0">
                <a:sym typeface="Symbol" panose="05050102010706020507" pitchFamily="18" charset="2"/>
              </a:rPr>
              <a:t>the same length as the message</a:t>
            </a:r>
          </a:p>
          <a:p>
            <a:pPr lvl="1">
              <a:buClr>
                <a:schemeClr val="accent2"/>
              </a:buClr>
              <a:buSzPct val="76000"/>
              <a:buFont typeface="Wingdings 3" panose="05040102010807070707" pitchFamily="18" charset="2"/>
            </a:pPr>
            <a:r>
              <a:rPr sz="1800" dirty="0">
                <a:sym typeface="Symbol" panose="05050102010706020507" pitchFamily="18" charset="2"/>
              </a:rPr>
              <a:t>use one time only</a:t>
            </a:r>
          </a:p>
          <a:p>
            <a:pPr>
              <a:buClr>
                <a:schemeClr val="accent1"/>
              </a:buClr>
              <a:buSzPct val="76000"/>
              <a:buFontTx/>
              <a:buChar char="•"/>
            </a:pPr>
            <a:r>
              <a:rPr sz="2000" dirty="0">
                <a:sym typeface="Symbol" panose="05050102010706020507" pitchFamily="18" charset="2"/>
              </a:rPr>
              <a:t>The encryption</a:t>
            </a:r>
          </a:p>
          <a:p>
            <a:pPr lvl="1">
              <a:buClr>
                <a:schemeClr val="accent2"/>
              </a:buClr>
              <a:buSzPct val="76000"/>
              <a:buFontTx/>
              <a:buChar char="•"/>
            </a:pPr>
            <a:r>
              <a:rPr sz="1800" dirty="0">
                <a:sym typeface="Symbol" panose="05050102010706020507" pitchFamily="18" charset="2"/>
              </a:rPr>
              <a:t>adding the key to the message modulo 2, bit by bit. </a:t>
            </a:r>
          </a:p>
          <a:p>
            <a:pPr>
              <a:buClr>
                <a:schemeClr val="accent1"/>
              </a:buClr>
              <a:buSzPct val="76000"/>
              <a:buFont typeface="Wingdings 3" panose="05040102010807070707" pitchFamily="18" charset="2"/>
            </a:pPr>
            <a:endParaRPr sz="2000" dirty="0">
              <a:sym typeface="Symbol" panose="05050102010706020507" pitchFamily="18" charset="2"/>
            </a:endParaRPr>
          </a:p>
          <a:p>
            <a:pPr>
              <a:buClr>
                <a:schemeClr val="accent1"/>
              </a:buClr>
              <a:buSzPct val="76000"/>
              <a:buFont typeface="Wingdings 3" panose="05040102010807070707" pitchFamily="18" charset="2"/>
            </a:pPr>
            <a:endParaRPr sz="2000" dirty="0">
              <a:sym typeface="Symbol" panose="05050102010706020507" pitchFamily="18" charset="2"/>
            </a:endParaRPr>
          </a:p>
          <a:p>
            <a:pPr>
              <a:buClr>
                <a:schemeClr val="accent1"/>
              </a:buClr>
              <a:buSzPct val="76000"/>
              <a:buFont typeface="Wingdings 3" panose="05040102010807070707" pitchFamily="18" charset="2"/>
            </a:pPr>
            <a:endParaRPr sz="2000" dirty="0"/>
          </a:p>
        </p:txBody>
      </p:sp>
      <p:sp>
        <p:nvSpPr>
          <p:cNvPr id="11268" name="Rectangle 5"/>
          <p:cNvSpPr/>
          <p:nvPr/>
        </p:nvSpPr>
        <p:spPr>
          <a:xfrm>
            <a:off x="1905000" y="3886200"/>
            <a:ext cx="5638800" cy="2124075"/>
          </a:xfrm>
          <a:prstGeom prst="rect">
            <a:avLst/>
          </a:prstGeom>
          <a:noFill/>
          <a:ln w="9525">
            <a:noFill/>
          </a:ln>
        </p:spPr>
        <p:txBody>
          <a:bodyPr>
            <a:spAutoFit/>
          </a:bodyPr>
          <a:lstStyle/>
          <a:p>
            <a:r>
              <a:rPr sz="2000" dirty="0">
                <a:latin typeface="Calibri" panose="020F0502020204030204" pitchFamily="34" charset="0"/>
                <a:sym typeface="Symbol" panose="05050102010706020507" pitchFamily="18" charset="2"/>
              </a:rPr>
              <a:t>Encryption  </a:t>
            </a:r>
            <a:r>
              <a:rPr sz="1600" dirty="0">
                <a:latin typeface="Arial" panose="020B0604020202020204" pitchFamily="34" charset="0"/>
              </a:rPr>
              <a:t>      </a:t>
            </a:r>
          </a:p>
          <a:p>
            <a:endParaRPr sz="1600" dirty="0">
              <a:latin typeface="Arial" panose="020B0604020202020204" pitchFamily="34" charset="0"/>
            </a:endParaRPr>
          </a:p>
          <a:p>
            <a:r>
              <a:rPr sz="2000" dirty="0">
                <a:latin typeface="Calibri" panose="020F0502020204030204" pitchFamily="34" charset="0"/>
                <a:sym typeface="Symbol" panose="05050102010706020507" pitchFamily="18" charset="2"/>
              </a:rPr>
              <a:t>Decryption </a:t>
            </a:r>
            <a:r>
              <a:rPr sz="1800" dirty="0">
                <a:latin typeface="Arial" panose="020B0604020202020204" pitchFamily="34" charset="0"/>
              </a:rPr>
              <a:t>	      </a:t>
            </a:r>
          </a:p>
          <a:p>
            <a:r>
              <a:rPr sz="1800" dirty="0">
                <a:latin typeface="Arial" panose="020B0604020202020204" pitchFamily="34" charset="0"/>
              </a:rPr>
              <a:t>	</a:t>
            </a:r>
            <a:br>
              <a:rPr sz="1800" dirty="0">
                <a:latin typeface="Arial" panose="020B0604020202020204" pitchFamily="34" charset="0"/>
              </a:rPr>
            </a:br>
            <a:r>
              <a:rPr sz="1800" dirty="0">
                <a:latin typeface="Arial" panose="020B0604020202020204" pitchFamily="34" charset="0"/>
              </a:rPr>
              <a:t>	</a:t>
            </a:r>
            <a:r>
              <a:rPr sz="1800" i="1" dirty="0">
                <a:latin typeface="Times New Roman" panose="02020603050405020304" pitchFamily="18" charset="0"/>
                <a:cs typeface="Times New Roman" panose="02020603050405020304" pitchFamily="18" charset="0"/>
                <a:sym typeface="Symbol" panose="05050102010706020507" pitchFamily="18" charset="2"/>
              </a:rPr>
              <a:t>m</a:t>
            </a:r>
            <a:r>
              <a:rPr sz="1800" i="1" baseline="-25000" dirty="0">
                <a:latin typeface="Times New Roman" panose="02020603050405020304" pitchFamily="18" charset="0"/>
                <a:cs typeface="Times New Roman" panose="02020603050405020304" pitchFamily="18" charset="0"/>
                <a:sym typeface="Symbol" panose="05050102010706020507" pitchFamily="18" charset="2"/>
              </a:rPr>
              <a:t>i</a:t>
            </a:r>
            <a:r>
              <a:rPr sz="1800" dirty="0">
                <a:latin typeface="Times New Roman" panose="02020603050405020304" pitchFamily="18" charset="0"/>
                <a:cs typeface="Times New Roman" panose="02020603050405020304" pitchFamily="18" charset="0"/>
                <a:sym typeface="Symbol" panose="05050102010706020507" pitchFamily="18" charset="2"/>
              </a:rPr>
              <a:t> </a:t>
            </a:r>
            <a:r>
              <a:rPr sz="1800" dirty="0">
                <a:latin typeface="Calibri" panose="020F0502020204030204" pitchFamily="34" charset="0"/>
                <a:sym typeface="Symbol" panose="05050102010706020507" pitchFamily="18" charset="2"/>
              </a:rPr>
              <a:t>	:  plain-text bits.</a:t>
            </a:r>
          </a:p>
          <a:p>
            <a:r>
              <a:rPr sz="1800" dirty="0">
                <a:latin typeface="Calibri" panose="020F0502020204030204" pitchFamily="34" charset="0"/>
                <a:sym typeface="Symbol" panose="05050102010706020507" pitchFamily="18" charset="2"/>
              </a:rPr>
              <a:t>	</a:t>
            </a:r>
            <a:r>
              <a:rPr sz="1800" i="1" dirty="0">
                <a:latin typeface="Times New Roman" panose="02020603050405020304" pitchFamily="18" charset="0"/>
                <a:cs typeface="Times New Roman" panose="02020603050405020304" pitchFamily="18" charset="0"/>
                <a:sym typeface="Symbol" panose="05050102010706020507" pitchFamily="18" charset="2"/>
              </a:rPr>
              <a:t>k</a:t>
            </a:r>
            <a:r>
              <a:rPr sz="1800" i="1" baseline="-25000" dirty="0">
                <a:latin typeface="Times New Roman" panose="02020603050405020304" pitchFamily="18" charset="0"/>
                <a:cs typeface="Times New Roman" panose="02020603050405020304" pitchFamily="18" charset="0"/>
                <a:sym typeface="Symbol" panose="05050102010706020507" pitchFamily="18" charset="2"/>
              </a:rPr>
              <a:t>i</a:t>
            </a:r>
            <a:r>
              <a:rPr sz="1800" i="1" dirty="0">
                <a:latin typeface="Times New Roman" panose="02020603050405020304" pitchFamily="18" charset="0"/>
                <a:cs typeface="Times New Roman" panose="02020603050405020304" pitchFamily="18" charset="0"/>
                <a:sym typeface="Symbol" panose="05050102010706020507" pitchFamily="18" charset="2"/>
              </a:rPr>
              <a:t> </a:t>
            </a:r>
            <a:r>
              <a:rPr sz="1800" dirty="0">
                <a:latin typeface="Calibri" panose="020F0502020204030204" pitchFamily="34" charset="0"/>
                <a:sym typeface="Symbol" panose="05050102010706020507" pitchFamily="18" charset="2"/>
              </a:rPr>
              <a:t>	:  key (key-stream ) bits</a:t>
            </a:r>
          </a:p>
          <a:p>
            <a:r>
              <a:rPr sz="1800" dirty="0">
                <a:latin typeface="Calibri" panose="020F0502020204030204" pitchFamily="34" charset="0"/>
                <a:sym typeface="Symbol" panose="05050102010706020507" pitchFamily="18" charset="2"/>
              </a:rPr>
              <a:t>	</a:t>
            </a:r>
            <a:r>
              <a:rPr sz="1800" i="1" dirty="0">
                <a:latin typeface="Times New Roman" panose="02020603050405020304" pitchFamily="18" charset="0"/>
                <a:cs typeface="Times New Roman" panose="02020603050405020304" pitchFamily="18" charset="0"/>
                <a:sym typeface="Symbol" panose="05050102010706020507" pitchFamily="18" charset="2"/>
              </a:rPr>
              <a:t>c</a:t>
            </a:r>
            <a:r>
              <a:rPr sz="1800" i="1" baseline="-25000" dirty="0">
                <a:latin typeface="Times New Roman" panose="02020603050405020304" pitchFamily="18" charset="0"/>
                <a:cs typeface="Times New Roman" panose="02020603050405020304" pitchFamily="18" charset="0"/>
                <a:sym typeface="Symbol" panose="05050102010706020507" pitchFamily="18" charset="2"/>
              </a:rPr>
              <a:t>i</a:t>
            </a:r>
            <a:r>
              <a:rPr sz="1800" dirty="0">
                <a:latin typeface="Calibri" panose="020F0502020204030204" pitchFamily="34" charset="0"/>
                <a:sym typeface="Symbol" panose="05050102010706020507" pitchFamily="18" charset="2"/>
              </a:rPr>
              <a:t>	:  cipher-text bits.</a:t>
            </a:r>
          </a:p>
        </p:txBody>
      </p:sp>
      <p:graphicFrame>
        <p:nvGraphicFramePr>
          <p:cNvPr id="11269" name="Object 2"/>
          <p:cNvGraphicFramePr>
            <a:graphicFrameLocks noChangeAspect="1"/>
          </p:cNvGraphicFramePr>
          <p:nvPr/>
        </p:nvGraphicFramePr>
        <p:xfrm>
          <a:off x="3581400" y="4038600"/>
          <a:ext cx="3048000" cy="328613"/>
        </p:xfrm>
        <a:graphic>
          <a:graphicData uri="http://schemas.openxmlformats.org/presentationml/2006/ole">
            <mc:AlternateContent xmlns:mc="http://schemas.openxmlformats.org/markup-compatibility/2006">
              <mc:Choice xmlns:v="urn:schemas-microsoft-com:vml" Requires="v">
                <p:oleObj r:id="rId2" imgW="1645920" imgH="173990" progId="Equation.3">
                  <p:embed/>
                </p:oleObj>
              </mc:Choice>
              <mc:Fallback>
                <p:oleObj r:id="rId2" imgW="1645920" imgH="173990" progId="Equation.3">
                  <p:embed/>
                  <p:pic>
                    <p:nvPicPr>
                      <p:cNvPr id="0" name="Picture 3076"/>
                      <p:cNvPicPr/>
                      <p:nvPr/>
                    </p:nvPicPr>
                    <p:blipFill>
                      <a:blip r:embed="rId3"/>
                      <a:stretch>
                        <a:fillRect/>
                      </a:stretch>
                    </p:blipFill>
                    <p:spPr>
                      <a:xfrm>
                        <a:off x="3581400" y="4038600"/>
                        <a:ext cx="3048000" cy="328613"/>
                      </a:xfrm>
                      <a:prstGeom prst="rect">
                        <a:avLst/>
                      </a:prstGeom>
                      <a:noFill/>
                      <a:ln w="38100">
                        <a:noFill/>
                        <a:miter/>
                      </a:ln>
                    </p:spPr>
                  </p:pic>
                </p:oleObj>
              </mc:Fallback>
            </mc:AlternateContent>
          </a:graphicData>
        </a:graphic>
      </p:graphicFrame>
      <p:graphicFrame>
        <p:nvGraphicFramePr>
          <p:cNvPr id="11270" name="Object 3"/>
          <p:cNvGraphicFramePr>
            <a:graphicFrameLocks noChangeAspect="1"/>
          </p:cNvGraphicFramePr>
          <p:nvPr/>
        </p:nvGraphicFramePr>
        <p:xfrm>
          <a:off x="3505200" y="4419600"/>
          <a:ext cx="2971800" cy="304800"/>
        </p:xfrm>
        <a:graphic>
          <a:graphicData uri="http://schemas.openxmlformats.org/presentationml/2006/ole">
            <mc:AlternateContent xmlns:mc="http://schemas.openxmlformats.org/markup-compatibility/2006">
              <mc:Choice xmlns:v="urn:schemas-microsoft-com:vml" Requires="v">
                <p:oleObj r:id="rId4" imgW="1645920" imgH="173990" progId="Equation.3">
                  <p:embed/>
                </p:oleObj>
              </mc:Choice>
              <mc:Fallback>
                <p:oleObj r:id="rId4" imgW="1645920" imgH="173990" progId="Equation.3">
                  <p:embed/>
                  <p:pic>
                    <p:nvPicPr>
                      <p:cNvPr id="0" name="Picture 3075"/>
                      <p:cNvPicPr/>
                      <p:nvPr/>
                    </p:nvPicPr>
                    <p:blipFill>
                      <a:blip r:embed="rId5"/>
                      <a:stretch>
                        <a:fillRect/>
                      </a:stretch>
                    </p:blipFill>
                    <p:spPr>
                      <a:xfrm>
                        <a:off x="3505200" y="4419600"/>
                        <a:ext cx="2971800" cy="304800"/>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ln/>
        </p:spPr>
        <p:txBody>
          <a:bodyPr vert="horz" wrap="square" lIns="91440" tIns="45720" rIns="91440" bIns="45720" anchor="b" anchorCtr="0"/>
          <a:lstStyle/>
          <a:p>
            <a:pPr>
              <a:buNone/>
            </a:pPr>
            <a:r>
              <a:rPr lang="en-IN" altLang="x-none" dirty="0"/>
              <a:t>Initialization of S</a:t>
            </a:r>
          </a:p>
        </p:txBody>
      </p:sp>
      <p:sp>
        <p:nvSpPr>
          <p:cNvPr id="38915" name="Content Placeholder 2"/>
          <p:cNvSpPr>
            <a:spLocks noGrp="1"/>
          </p:cNvSpPr>
          <p:nvPr>
            <p:ph sz="quarter" idx="1"/>
          </p:nvPr>
        </p:nvSpPr>
        <p:spPr>
          <a:xfrm>
            <a:off x="457200" y="1219200"/>
            <a:ext cx="8229600" cy="5791200"/>
          </a:xfrm>
          <a:ln/>
        </p:spPr>
        <p:txBody>
          <a:bodyPr vert="horz" wrap="square" lIns="91440" tIns="45720" rIns="91440" bIns="45720" anchor="t" anchorCtr="0"/>
          <a:lstStyle/>
          <a:p>
            <a:pPr>
              <a:lnSpc>
                <a:spcPct val="80000"/>
              </a:lnSpc>
              <a:buClr>
                <a:schemeClr val="accent1"/>
              </a:buClr>
              <a:buSzPct val="76000"/>
              <a:buFont typeface="Wingdings 3" panose="05040102010807070707" pitchFamily="18" charset="2"/>
            </a:pPr>
            <a:r>
              <a:rPr lang="en-IN" altLang="x-none" sz="2800" dirty="0"/>
              <a:t>The key-scheduling algorithm is known to initialize the permutation using a variable-length key,</a:t>
            </a:r>
            <a:endParaRPr lang="en-AU" altLang="x-none" sz="2800" dirty="0"/>
          </a:p>
          <a:p>
            <a:pPr>
              <a:lnSpc>
                <a:spcPct val="80000"/>
              </a:lnSpc>
              <a:buClr>
                <a:schemeClr val="accent1"/>
              </a:buClr>
              <a:buSzPct val="76000"/>
              <a:buFont typeface="Wingdings 3" panose="05040102010807070707" pitchFamily="18" charset="2"/>
            </a:pPr>
            <a:r>
              <a:rPr lang="en-AU" altLang="x-none" sz="2800" dirty="0"/>
              <a:t>key forms random permutation of all 8-bit values, scrambles input info a byte at a time </a:t>
            </a:r>
          </a:p>
          <a:p>
            <a:pPr>
              <a:lnSpc>
                <a:spcPct val="80000"/>
              </a:lnSpc>
              <a:buClr>
                <a:schemeClr val="accent1"/>
              </a:buClr>
              <a:buSzPct val="76000"/>
              <a:buFont typeface="Wingdings 3" panose="05040102010807070707" pitchFamily="18" charset="2"/>
            </a:pPr>
            <a:r>
              <a:rPr lang="en-AU" altLang="x-none" sz="2800" dirty="0"/>
              <a:t>S </a:t>
            </a:r>
            <a:r>
              <a:rPr lang="en-AU" altLang="x-none" sz="2800" b="1" dirty="0"/>
              <a:t>internal state</a:t>
            </a:r>
            <a:r>
              <a:rPr lang="en-AU" altLang="x-none" sz="2800" dirty="0"/>
              <a:t> of the cipher</a:t>
            </a:r>
            <a:r>
              <a:rPr sz="2800" dirty="0"/>
              <a:t>, a byte k is generated from S by selecting one of the 255 entries </a:t>
            </a:r>
            <a:r>
              <a:rPr sz="2800" b="1" dirty="0">
                <a:solidFill>
                  <a:srgbClr val="333300"/>
                </a:solidFill>
              </a:rPr>
              <a:t>in a systematic fashion</a:t>
            </a:r>
            <a:r>
              <a:rPr sz="2800" dirty="0"/>
              <a:t>. </a:t>
            </a:r>
          </a:p>
          <a:p>
            <a:pPr>
              <a:lnSpc>
                <a:spcPct val="80000"/>
              </a:lnSpc>
              <a:buClr>
                <a:schemeClr val="accent1"/>
              </a:buClr>
              <a:buSzPct val="76000"/>
              <a:buFont typeface="Wingdings 3" panose="05040102010807070707" pitchFamily="18" charset="2"/>
            </a:pPr>
            <a:r>
              <a:rPr lang="en-AU" altLang="x-none" sz="2800" dirty="0"/>
              <a:t>Initialization and permutation of S state vector. Key length: </a:t>
            </a:r>
            <a:r>
              <a:rPr lang="en-AU" altLang="x-none" sz="2800" dirty="0">
                <a:sym typeface="Symbol" panose="05050102010706020507" pitchFamily="18" charset="2"/>
              </a:rPr>
              <a:t>1 |</a:t>
            </a:r>
            <a:r>
              <a:rPr lang="en-AU" altLang="x-none" sz="2800" dirty="0">
                <a:latin typeface="Courier New" panose="02070309020205020404" pitchFamily="49" charset="0"/>
              </a:rPr>
              <a:t>K|</a:t>
            </a:r>
            <a:r>
              <a:rPr lang="en-AU" altLang="x-none" sz="2800" dirty="0">
                <a:sym typeface="Symbol" panose="05050102010706020507" pitchFamily="18" charset="2"/>
              </a:rPr>
              <a:t>256</a:t>
            </a:r>
            <a:r>
              <a:rPr lang="en-AU" altLang="x-none" sz="2800" dirty="0"/>
              <a:t> </a:t>
            </a:r>
          </a:p>
          <a:p>
            <a:pPr lvl="1">
              <a:lnSpc>
                <a:spcPct val="80000"/>
              </a:lnSpc>
              <a:buClr>
                <a:schemeClr val="accent2"/>
              </a:buClr>
              <a:buSzPct val="76000"/>
              <a:buFont typeface="Wingdings" panose="05000000000000000000" pitchFamily="2" charset="2"/>
              <a:buNone/>
            </a:pPr>
            <a:endParaRPr lang="en-AU" altLang="x-none" sz="1800" dirty="0">
              <a:latin typeface="Courier New" panose="02070309020205020404" pitchFamily="49" charset="0"/>
            </a:endParaRPr>
          </a:p>
          <a:p>
            <a:pPr lvl="1">
              <a:lnSpc>
                <a:spcPct val="80000"/>
              </a:lnSpc>
              <a:buClr>
                <a:schemeClr val="accent2"/>
              </a:buClr>
              <a:buSzPct val="76000"/>
              <a:buFont typeface="Wingdings" panose="05000000000000000000" pitchFamily="2" charset="2"/>
              <a:buNone/>
            </a:pPr>
            <a:r>
              <a:rPr lang="en-AU" altLang="x-none" sz="2000" b="1" dirty="0">
                <a:solidFill>
                  <a:srgbClr val="993300"/>
                </a:solidFill>
                <a:latin typeface="Courier New" panose="02070309020205020404" pitchFamily="49" charset="0"/>
              </a:rPr>
              <a:t>for i = 0 to 255 do</a:t>
            </a:r>
          </a:p>
          <a:p>
            <a:pPr lvl="2">
              <a:lnSpc>
                <a:spcPct val="80000"/>
              </a:lnSpc>
              <a:buClr>
                <a:srgbClr val="BCBCBC"/>
              </a:buClr>
              <a:buSzPct val="76000"/>
              <a:buFontTx/>
              <a:buNone/>
            </a:pPr>
            <a:r>
              <a:rPr lang="en-AU" altLang="x-none" b="1" dirty="0">
                <a:solidFill>
                  <a:srgbClr val="993300"/>
                </a:solidFill>
                <a:latin typeface="Courier New" panose="02070309020205020404" pitchFamily="49" charset="0"/>
              </a:rPr>
              <a:t>S[i] = i  	// init s with identity</a:t>
            </a:r>
          </a:p>
          <a:p>
            <a:pPr lvl="2">
              <a:lnSpc>
                <a:spcPct val="80000"/>
              </a:lnSpc>
              <a:buClr>
                <a:srgbClr val="BCBCBC"/>
              </a:buClr>
              <a:buSzPct val="76000"/>
              <a:buFontTx/>
              <a:buNone/>
            </a:pPr>
            <a:r>
              <a:rPr lang="en-AU" altLang="x-none" b="1" dirty="0">
                <a:solidFill>
                  <a:srgbClr val="993300"/>
                </a:solidFill>
                <a:latin typeface="Courier New" panose="02070309020205020404" pitchFamily="49" charset="0"/>
              </a:rPr>
              <a:t>T[i] = K[i mod(|K|)])</a:t>
            </a:r>
          </a:p>
          <a:p>
            <a:pPr lvl="1">
              <a:lnSpc>
                <a:spcPct val="80000"/>
              </a:lnSpc>
              <a:buClr>
                <a:schemeClr val="accent2"/>
              </a:buClr>
              <a:buSzPct val="76000"/>
              <a:buFont typeface="Wingdings" panose="05000000000000000000" pitchFamily="2" charset="2"/>
              <a:buNone/>
            </a:pPr>
            <a:r>
              <a:rPr lang="en-AU" altLang="x-none" sz="2000" b="1" dirty="0">
                <a:solidFill>
                  <a:srgbClr val="993300"/>
                </a:solidFill>
                <a:latin typeface="Courier New" panose="02070309020205020404" pitchFamily="49" charset="0"/>
              </a:rPr>
              <a:t>j = 0</a:t>
            </a:r>
          </a:p>
          <a:p>
            <a:pPr lvl="1">
              <a:lnSpc>
                <a:spcPct val="80000"/>
              </a:lnSpc>
              <a:buClr>
                <a:schemeClr val="accent2"/>
              </a:buClr>
              <a:buSzPct val="76000"/>
              <a:buFont typeface="Wingdings" panose="05000000000000000000" pitchFamily="2" charset="2"/>
              <a:buNone/>
            </a:pPr>
            <a:r>
              <a:rPr lang="en-AU" altLang="x-none" sz="2000" b="1" dirty="0">
                <a:solidFill>
                  <a:srgbClr val="993300"/>
                </a:solidFill>
                <a:latin typeface="Courier New" panose="02070309020205020404" pitchFamily="49" charset="0"/>
              </a:rPr>
              <a:t>for i = 0 to 255 do </a:t>
            </a:r>
          </a:p>
          <a:p>
            <a:pPr lvl="2">
              <a:lnSpc>
                <a:spcPct val="80000"/>
              </a:lnSpc>
              <a:buClr>
                <a:srgbClr val="BCBCBC"/>
              </a:buClr>
              <a:buSzPct val="76000"/>
              <a:buFontTx/>
              <a:buNone/>
            </a:pPr>
            <a:r>
              <a:rPr lang="en-AU" altLang="x-none" b="1" dirty="0">
                <a:solidFill>
                  <a:srgbClr val="993300"/>
                </a:solidFill>
                <a:latin typeface="Courier New" panose="02070309020205020404" pitchFamily="49" charset="0"/>
              </a:rPr>
              <a:t>j = (j + S[i] + T[i]) (mod 256) </a:t>
            </a:r>
          </a:p>
          <a:p>
            <a:pPr lvl="2">
              <a:lnSpc>
                <a:spcPct val="80000"/>
              </a:lnSpc>
              <a:buClr>
                <a:srgbClr val="BCBCBC"/>
              </a:buClr>
              <a:buSzPct val="76000"/>
              <a:buFontTx/>
              <a:buNone/>
            </a:pPr>
            <a:r>
              <a:rPr lang="en-AU" altLang="x-none" b="1" dirty="0">
                <a:solidFill>
                  <a:srgbClr val="993300"/>
                </a:solidFill>
                <a:latin typeface="Courier New" panose="02070309020205020404" pitchFamily="49" charset="0"/>
              </a:rPr>
              <a:t>swap (S[i], S[j])</a:t>
            </a:r>
            <a:endParaRPr lang="en-IN" altLang="x-non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dirty="0"/>
              <a:t>The KSA</a:t>
            </a:r>
          </a:p>
        </p:txBody>
      </p:sp>
      <p:sp>
        <p:nvSpPr>
          <p:cNvPr id="39939" name="Rectangle 3"/>
          <p:cNvSpPr>
            <a:spLocks noGrp="1"/>
          </p:cNvSpPr>
          <p:nvPr>
            <p:ph sz="quarter" idx="1"/>
          </p:nvPr>
        </p:nvSpPr>
        <p:spPr>
          <a:xfrm>
            <a:off x="457200" y="1371600"/>
            <a:ext cx="8229600" cy="1143000"/>
          </a:xfrm>
          <a:ln/>
        </p:spPr>
        <p:txBody>
          <a:bodyPr vert="horz" wrap="square" lIns="91440" tIns="45720" rIns="91440" bIns="45720" anchor="t" anchorCtr="0"/>
          <a:lstStyle/>
          <a:p>
            <a:pPr eaLnBrk="1" hangingPunct="1">
              <a:lnSpc>
                <a:spcPct val="90000"/>
              </a:lnSpc>
              <a:buClr>
                <a:schemeClr val="accent1"/>
              </a:buClr>
              <a:buSzPct val="76000"/>
              <a:buFont typeface="Wingdings 3" panose="05040102010807070707" pitchFamily="18" charset="2"/>
            </a:pPr>
            <a:r>
              <a:rPr sz="2400" dirty="0">
                <a:cs typeface="Calibri" panose="020F0502020204030204" pitchFamily="34" charset="0"/>
              </a:rPr>
              <a:t>Use the secret key to </a:t>
            </a:r>
            <a:r>
              <a:rPr lang="en-AU" altLang="x-none" sz="2400" dirty="0">
                <a:cs typeface="Calibri" panose="020F0502020204030204" pitchFamily="34" charset="0"/>
              </a:rPr>
              <a:t>initialize and </a:t>
            </a:r>
            <a:r>
              <a:rPr lang="en-AU" altLang="x-none" sz="2400" b="1" dirty="0">
                <a:cs typeface="Calibri" panose="020F0502020204030204" pitchFamily="34" charset="0"/>
              </a:rPr>
              <a:t>permutation</a:t>
            </a:r>
            <a:r>
              <a:rPr lang="en-AU" altLang="x-none" sz="2400" dirty="0">
                <a:cs typeface="Calibri" panose="020F0502020204030204" pitchFamily="34" charset="0"/>
              </a:rPr>
              <a:t> of state vector </a:t>
            </a:r>
            <a:r>
              <a:rPr lang="en-AU" altLang="x-none" sz="2400" b="1" dirty="0">
                <a:cs typeface="Calibri" panose="020F0502020204030204" pitchFamily="34" charset="0"/>
              </a:rPr>
              <a:t>S</a:t>
            </a:r>
            <a:r>
              <a:rPr lang="en-AU" altLang="x-none" sz="2400" dirty="0">
                <a:cs typeface="Calibri" panose="020F0502020204030204" pitchFamily="34" charset="0"/>
              </a:rPr>
              <a:t>, done in two steps</a:t>
            </a:r>
          </a:p>
          <a:p>
            <a:pPr eaLnBrk="1" hangingPunct="1">
              <a:lnSpc>
                <a:spcPct val="90000"/>
              </a:lnSpc>
              <a:buClr>
                <a:schemeClr val="accent1"/>
              </a:buClr>
              <a:buSzPct val="76000"/>
              <a:buFont typeface="Wingdings 3" panose="05040102010807070707" pitchFamily="18" charset="2"/>
            </a:pPr>
            <a:r>
              <a:rPr lang="en-AU" altLang="x-none" sz="2400" dirty="0">
                <a:cs typeface="Calibri" panose="020F0502020204030204" pitchFamily="34" charset="0"/>
              </a:rPr>
              <a:t>Use 8-bit index pointers </a:t>
            </a:r>
            <a:r>
              <a:rPr lang="en-AU" altLang="x-none" sz="2400" b="1" dirty="0">
                <a:cs typeface="Calibri" panose="020F0502020204030204" pitchFamily="34" charset="0"/>
              </a:rPr>
              <a:t>i </a:t>
            </a:r>
            <a:r>
              <a:rPr lang="en-AU" altLang="x-none" sz="2400" dirty="0">
                <a:cs typeface="Calibri" panose="020F0502020204030204" pitchFamily="34" charset="0"/>
              </a:rPr>
              <a:t>and </a:t>
            </a:r>
            <a:r>
              <a:rPr lang="en-AU" altLang="x-none" sz="2400" b="1" dirty="0">
                <a:cs typeface="Calibri" panose="020F0502020204030204" pitchFamily="34" charset="0"/>
              </a:rPr>
              <a:t>j</a:t>
            </a:r>
          </a:p>
          <a:p>
            <a:pPr eaLnBrk="1" hangingPunct="1">
              <a:lnSpc>
                <a:spcPct val="90000"/>
              </a:lnSpc>
              <a:buClr>
                <a:schemeClr val="accent1"/>
              </a:buClr>
              <a:buSzPct val="76000"/>
              <a:buFont typeface="Wingdings 3" panose="05040102010807070707" pitchFamily="18" charset="2"/>
            </a:pPr>
            <a:endParaRPr lang="en-AU" altLang="x-none" sz="2400" dirty="0">
              <a:cs typeface="Calibri" panose="020F0502020204030204" pitchFamily="34" charset="0"/>
            </a:endParaRPr>
          </a:p>
          <a:p>
            <a:pPr eaLnBrk="1" hangingPunct="1">
              <a:lnSpc>
                <a:spcPct val="90000"/>
              </a:lnSpc>
              <a:buClr>
                <a:schemeClr val="accent1"/>
              </a:buClr>
              <a:buSzPct val="76000"/>
              <a:buFont typeface="Wingdings 3" panose="05040102010807070707" pitchFamily="18" charset="2"/>
            </a:pPr>
            <a:endParaRPr sz="2400" dirty="0">
              <a:ea typeface="Calibri" panose="020F0502020204030204" pitchFamily="34" charset="0"/>
            </a:endParaRPr>
          </a:p>
        </p:txBody>
      </p:sp>
      <p:sp>
        <p:nvSpPr>
          <p:cNvPr id="4" name="Rectangle 3"/>
          <p:cNvSpPr/>
          <p:nvPr/>
        </p:nvSpPr>
        <p:spPr>
          <a:xfrm>
            <a:off x="533400" y="3152775"/>
            <a:ext cx="3886200" cy="1209675"/>
          </a:xfrm>
          <a:prstGeom prst="rect">
            <a:avLst/>
          </a:prstGeom>
          <a:solidFill>
            <a:schemeClr val="accent4"/>
          </a:solidFill>
          <a:ln w="9525">
            <a:solidFill>
              <a:srgbClr val="595959"/>
            </a:solidFill>
            <a:miter lim="800000"/>
          </a:ln>
        </p:spPr>
        <p:txBody>
          <a:bodyPr>
            <a:spAutoFit/>
          </a:bodyPr>
          <a:lstStyle/>
          <a:p>
            <a:pPr marL="180975" marR="0" lvl="1" indent="0" algn="l" defTabSz="914400" rtl="0" eaLnBrk="1" fontAlgn="base" latinLnBrk="0" hangingPunct="1">
              <a:lnSpc>
                <a:spcPct val="80000"/>
              </a:lnSpc>
              <a:spcBef>
                <a:spcPct val="0"/>
              </a:spcBef>
              <a:spcAft>
                <a:spcPct val="0"/>
              </a:spcAft>
              <a:buClrTx/>
              <a:buSzTx/>
              <a:buFont typeface="Wingdings" panose="05000000000000000000" charset="0"/>
              <a:buNone/>
              <a:defRPr/>
            </a:pPr>
            <a:endPar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endParaRPr>
          </a:p>
          <a:p>
            <a:pPr marL="180975" marR="0" lvl="1" indent="0" algn="l" defTabSz="914400" rtl="0" eaLnBrk="1" fontAlgn="base" latinLnBrk="0" hangingPunct="1">
              <a:lnSpc>
                <a:spcPct val="80000"/>
              </a:lnSpc>
              <a:spcBef>
                <a:spcPct val="0"/>
              </a:spcBef>
              <a:spcAft>
                <a:spcPct val="0"/>
              </a:spcAft>
              <a:buClrTx/>
              <a:buSzTx/>
              <a:buFont typeface="Wingdings" panose="05000000000000000000" charset="0"/>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for i = 0 to 255 do</a:t>
            </a:r>
          </a:p>
          <a:p>
            <a:pPr marL="180975" marR="0" lvl="2" indent="-367030" algn="l" defTabSz="914400" rtl="0" eaLnBrk="1" fontAlgn="base" latinLnBrk="0" hangingPunct="1">
              <a:lnSpc>
                <a:spcPct val="80000"/>
              </a:lnSpc>
              <a:spcBef>
                <a:spcPct val="0"/>
              </a:spcBef>
              <a:spcAft>
                <a:spcPct val="0"/>
              </a:spcAft>
              <a:buClrTx/>
              <a:buSzTx/>
              <a:buFontTx/>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    S[i] = i; </a:t>
            </a:r>
          </a:p>
          <a:p>
            <a:pPr marL="180975" marR="0" lvl="2" indent="-367030" algn="l" defTabSz="914400" rtl="0" eaLnBrk="1" fontAlgn="base" latinLnBrk="0" hangingPunct="1">
              <a:lnSpc>
                <a:spcPct val="80000"/>
              </a:lnSpc>
              <a:spcBef>
                <a:spcPct val="0"/>
              </a:spcBef>
              <a:spcAft>
                <a:spcPct val="0"/>
              </a:spcAft>
              <a:buClrTx/>
              <a:buSzTx/>
              <a:buFontTx/>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    T[i] = K[i mod(|K|)]);</a:t>
            </a:r>
          </a:p>
          <a:p>
            <a:pPr marL="180975" marR="0" lvl="1" indent="0" algn="l" defTabSz="914400" rtl="0" eaLnBrk="1" fontAlgn="base" latinLnBrk="0" hangingPunct="1">
              <a:lnSpc>
                <a:spcPct val="80000"/>
              </a:lnSpc>
              <a:spcBef>
                <a:spcPct val="0"/>
              </a:spcBef>
              <a:spcAft>
                <a:spcPct val="0"/>
              </a:spcAft>
              <a:buClrTx/>
              <a:buSzTx/>
              <a:buFont typeface="Wingdings" panose="05000000000000000000" charset="0"/>
              <a:buNone/>
              <a:defRPr/>
            </a:pPr>
            <a:endPar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endParaRPr>
          </a:p>
        </p:txBody>
      </p:sp>
      <p:sp>
        <p:nvSpPr>
          <p:cNvPr id="44037" name="Rectangle 5"/>
          <p:cNvSpPr>
            <a:spLocks noChangeArrowheads="1"/>
          </p:cNvSpPr>
          <p:nvPr/>
        </p:nvSpPr>
        <p:spPr bwMode="auto">
          <a:xfrm>
            <a:off x="4495800" y="3152775"/>
            <a:ext cx="4343400" cy="1209675"/>
          </a:xfrm>
          <a:prstGeom prst="rect">
            <a:avLst/>
          </a:prstGeom>
          <a:solidFill>
            <a:schemeClr val="accent4"/>
          </a:solidFill>
          <a:ln w="9525">
            <a:solidFill>
              <a:srgbClr val="595959"/>
            </a:solidFill>
            <a:miter lim="800000"/>
          </a:ln>
        </p:spPr>
        <p:txBody>
          <a:bodyPr>
            <a:spAutoFit/>
          </a:bodyPr>
          <a:lstStyle/>
          <a:p>
            <a:pPr marL="180975" marR="0" lvl="1" indent="0" algn="l" defTabSz="914400" rtl="0" eaLnBrk="1" fontAlgn="base" latinLnBrk="0" hangingPunct="1">
              <a:lnSpc>
                <a:spcPct val="80000"/>
              </a:lnSpc>
              <a:spcBef>
                <a:spcPct val="0"/>
              </a:spcBef>
              <a:spcAft>
                <a:spcPct val="0"/>
              </a:spcAft>
              <a:buClrTx/>
              <a:buSzTx/>
              <a:buFontTx/>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j = 0;</a:t>
            </a:r>
          </a:p>
          <a:p>
            <a:pPr marL="180975" marR="0" lvl="1" indent="0" algn="l" defTabSz="914400" rtl="0" eaLnBrk="1" fontAlgn="base" latinLnBrk="0" hangingPunct="1">
              <a:lnSpc>
                <a:spcPct val="80000"/>
              </a:lnSpc>
              <a:spcBef>
                <a:spcPct val="0"/>
              </a:spcBef>
              <a:spcAft>
                <a:spcPct val="0"/>
              </a:spcAft>
              <a:buClrTx/>
              <a:buSzTx/>
              <a:buFont typeface="Wingdings" panose="05000000000000000000" charset="0"/>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for i = 0 to 255 do </a:t>
            </a:r>
          </a:p>
          <a:p>
            <a:pPr marL="180975" marR="0" lvl="2" indent="0" algn="l" defTabSz="914400" rtl="0" eaLnBrk="1" fontAlgn="base" latinLnBrk="0" hangingPunct="1">
              <a:lnSpc>
                <a:spcPct val="80000"/>
              </a:lnSpc>
              <a:spcBef>
                <a:spcPct val="0"/>
              </a:spcBef>
              <a:spcAft>
                <a:spcPct val="0"/>
              </a:spcAft>
              <a:buClrTx/>
              <a:buSzTx/>
              <a:buFontTx/>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  j = (j+S[i]+T[i])(mod 256) </a:t>
            </a:r>
          </a:p>
          <a:p>
            <a:pPr marL="180975" marR="0" lvl="2" indent="0" algn="l" defTabSz="914400" rtl="0" eaLnBrk="1" fontAlgn="base" latinLnBrk="0" hangingPunct="1">
              <a:lnSpc>
                <a:spcPct val="80000"/>
              </a:lnSpc>
              <a:spcBef>
                <a:spcPct val="0"/>
              </a:spcBef>
              <a:spcAft>
                <a:spcPct val="0"/>
              </a:spcAft>
              <a:buClrTx/>
              <a:buSzTx/>
              <a:buFontTx/>
              <a:buNone/>
              <a:defRPr/>
            </a:pPr>
            <a:r>
              <a:rPr kumimoji="0" lang="en-AU"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rPr>
              <a:t>swap (S[i], S[j])</a:t>
            </a:r>
          </a:p>
          <a:p>
            <a:pPr marL="180975" marR="0" lvl="2" indent="0" algn="l" defTabSz="914400" rtl="0" eaLnBrk="1" fontAlgn="base" latinLnBrk="0" hangingPunct="1">
              <a:lnSpc>
                <a:spcPct val="80000"/>
              </a:lnSpc>
              <a:spcBef>
                <a:spcPct val="0"/>
              </a:spcBef>
              <a:spcAft>
                <a:spcPct val="0"/>
              </a:spcAft>
              <a:buClrTx/>
              <a:buSzTx/>
              <a:buFontTx/>
              <a:buNone/>
              <a:defRPr/>
            </a:pPr>
            <a:endParaRPr kumimoji="0" lang="en-US" sz="1800" b="1" i="0" u="none" strike="noStrike" kern="1200" cap="none" spc="0" normalizeH="0" baseline="0" noProof="0">
              <a:ln>
                <a:noFill/>
              </a:ln>
              <a:solidFill>
                <a:srgbClr val="404040"/>
              </a:solidFill>
              <a:effectLst/>
              <a:uLnTx/>
              <a:uFillTx/>
              <a:latin typeface="Courier New" panose="02070309020205020404" pitchFamily="49" charset="0"/>
              <a:ea typeface="MS PGothic" panose="020B0600070205080204" pitchFamily="34" charset="-128"/>
              <a:cs typeface="MS PGothic" panose="020B0600070205080204" pitchFamily="34" charset="-128"/>
            </a:endParaRPr>
          </a:p>
        </p:txBody>
      </p:sp>
      <p:sp>
        <p:nvSpPr>
          <p:cNvPr id="39942" name="Rectangle 6"/>
          <p:cNvSpPr/>
          <p:nvPr/>
        </p:nvSpPr>
        <p:spPr>
          <a:xfrm>
            <a:off x="4419600" y="4448175"/>
            <a:ext cx="3762375" cy="762000"/>
          </a:xfrm>
          <a:prstGeom prst="rect">
            <a:avLst/>
          </a:prstGeom>
          <a:noFill/>
          <a:ln w="9525">
            <a:noFill/>
          </a:ln>
        </p:spPr>
        <p:txBody>
          <a:bodyPr wrap="none">
            <a:spAutoFit/>
          </a:bodyPr>
          <a:lstStyle/>
          <a:p>
            <a:pPr>
              <a:lnSpc>
                <a:spcPct val="90000"/>
              </a:lnSpc>
              <a:buFont typeface="Arial" panose="020B0604020202020204" pitchFamily="34" charset="0"/>
              <a:buChar char="•"/>
            </a:pPr>
            <a:r>
              <a:rPr lang="en-AU" altLang="x-none" sz="1600" dirty="0">
                <a:latin typeface="Calibri" panose="020F0502020204030204" pitchFamily="34" charset="0"/>
                <a:cs typeface="Calibri" panose="020F0502020204030204" pitchFamily="34" charset="0"/>
              </a:rPr>
              <a:t> Use T to produce initial  permutation of S</a:t>
            </a:r>
          </a:p>
          <a:p>
            <a:pPr>
              <a:lnSpc>
                <a:spcPct val="90000"/>
              </a:lnSpc>
              <a:buFont typeface="Arial" panose="020B0604020202020204" pitchFamily="34" charset="0"/>
              <a:buChar char="•"/>
            </a:pPr>
            <a:r>
              <a:rPr lang="en-AU" altLang="x-none" sz="1600" dirty="0">
                <a:latin typeface="Calibri" panose="020F0502020204030204" pitchFamily="34" charset="0"/>
                <a:cs typeface="Calibri" panose="020F0502020204030204" pitchFamily="34" charset="0"/>
              </a:rPr>
              <a:t> The only operation on S is a swap; </a:t>
            </a:r>
            <a:br>
              <a:rPr lang="en-AU" altLang="x-none" sz="1600" dirty="0">
                <a:latin typeface="Calibri" panose="020F0502020204030204" pitchFamily="34" charset="0"/>
                <a:cs typeface="Calibri" panose="020F0502020204030204" pitchFamily="34" charset="0"/>
              </a:rPr>
            </a:br>
            <a:r>
              <a:rPr lang="en-AU" altLang="x-none" sz="1600" dirty="0">
                <a:latin typeface="Calibri" panose="020F0502020204030204" pitchFamily="34" charset="0"/>
                <a:cs typeface="Calibri" panose="020F0502020204030204" pitchFamily="34" charset="0"/>
              </a:rPr>
              <a:t>   S still contains number from 0 to 255 </a:t>
            </a:r>
            <a:endParaRPr lang="en-AU" altLang="x-none" sz="1600" dirty="0">
              <a:latin typeface="Calibri" panose="020F0502020204030204" pitchFamily="34" charset="0"/>
              <a:ea typeface="Calibri" panose="020F0502020204030204" pitchFamily="34" charset="0"/>
            </a:endParaRPr>
          </a:p>
        </p:txBody>
      </p:sp>
      <p:sp>
        <p:nvSpPr>
          <p:cNvPr id="39943" name="Rectangle 7"/>
          <p:cNvSpPr/>
          <p:nvPr/>
        </p:nvSpPr>
        <p:spPr>
          <a:xfrm>
            <a:off x="990600" y="5715000"/>
            <a:ext cx="7297738" cy="346075"/>
          </a:xfrm>
          <a:prstGeom prst="rect">
            <a:avLst/>
          </a:prstGeom>
          <a:noFill/>
          <a:ln w="9525">
            <a:noFill/>
          </a:ln>
        </p:spPr>
        <p:txBody>
          <a:bodyPr wrap="none">
            <a:spAutoFit/>
          </a:bodyPr>
          <a:lstStyle/>
          <a:p>
            <a:pPr>
              <a:lnSpc>
                <a:spcPct val="90000"/>
              </a:lnSpc>
            </a:pPr>
            <a:r>
              <a:rPr lang="en-AU" altLang="x-none" sz="1800" b="1" dirty="0">
                <a:latin typeface="Calibri" panose="020F0502020204030204" pitchFamily="34" charset="0"/>
                <a:cs typeface="Calibri" panose="020F0502020204030204" pitchFamily="34" charset="0"/>
              </a:rPr>
              <a:t>After KSA, the input key and the temporary vector T will be no longer used</a:t>
            </a:r>
            <a:endParaRPr sz="1800" b="1" dirty="0">
              <a:latin typeface="Calibri" panose="020F0502020204030204" pitchFamily="34" charset="0"/>
              <a:ea typeface="Calibri" panose="020F0502020204030204" pitchFamily="34" charset="0"/>
            </a:endParaRPr>
          </a:p>
        </p:txBody>
      </p:sp>
      <p:sp>
        <p:nvSpPr>
          <p:cNvPr id="39944" name="Rectangle 7"/>
          <p:cNvSpPr/>
          <p:nvPr/>
        </p:nvSpPr>
        <p:spPr>
          <a:xfrm>
            <a:off x="533400" y="4371975"/>
            <a:ext cx="3733800" cy="1038225"/>
          </a:xfrm>
          <a:prstGeom prst="rect">
            <a:avLst/>
          </a:prstGeom>
          <a:noFill/>
          <a:ln w="9525">
            <a:noFill/>
          </a:ln>
        </p:spPr>
        <p:txBody>
          <a:bodyPr>
            <a:spAutoFit/>
          </a:bodyPr>
          <a:lstStyle/>
          <a:p>
            <a:pPr>
              <a:lnSpc>
                <a:spcPct val="90000"/>
              </a:lnSpc>
            </a:pPr>
            <a:r>
              <a:rPr lang="en-AU" altLang="x-none" sz="1400" dirty="0">
                <a:latin typeface="Calibri" panose="020F0502020204030204" pitchFamily="34" charset="0"/>
                <a:cs typeface="Calibri" panose="020F0502020204030204" pitchFamily="34" charset="0"/>
              </a:rPr>
              <a:t>[S], S is set equal to the values from 0 to 255</a:t>
            </a:r>
          </a:p>
          <a:p>
            <a:pPr lvl="1" eaLnBrk="1" hangingPunct="1">
              <a:lnSpc>
                <a:spcPct val="90000"/>
              </a:lnSpc>
            </a:pPr>
            <a:r>
              <a:rPr lang="en-AU" altLang="x-none" sz="1200" dirty="0">
                <a:latin typeface="Calibri" panose="020F0502020204030204" pitchFamily="34" charset="0"/>
                <a:cs typeface="Calibri" panose="020F0502020204030204" pitchFamily="34" charset="0"/>
              </a:rPr>
              <a:t>S[0]=0, S[1]=1,</a:t>
            </a:r>
            <a:r>
              <a:rPr lang="en-AU" altLang="x-none" sz="1200" dirty="0">
                <a:latin typeface="Calibri" panose="020F0502020204030204" pitchFamily="34" charset="0"/>
                <a:ea typeface="Calibri" panose="020F0502020204030204" pitchFamily="34" charset="0"/>
              </a:rPr>
              <a:t>…</a:t>
            </a:r>
            <a:r>
              <a:rPr lang="en-AU" altLang="x-none" sz="1200" dirty="0">
                <a:latin typeface="Calibri" panose="020F0502020204030204" pitchFamily="34" charset="0"/>
                <a:cs typeface="Calibri" panose="020F0502020204030204" pitchFamily="34" charset="0"/>
              </a:rPr>
              <a:t>, S[255]=255</a:t>
            </a:r>
          </a:p>
          <a:p>
            <a:pPr>
              <a:lnSpc>
                <a:spcPct val="90000"/>
              </a:lnSpc>
            </a:pPr>
            <a:r>
              <a:rPr lang="en-AU" altLang="x-none" sz="1400" dirty="0">
                <a:latin typeface="Calibri" panose="020F0502020204030204" pitchFamily="34" charset="0"/>
                <a:cs typeface="Calibri" panose="020F0502020204030204" pitchFamily="34" charset="0"/>
              </a:rPr>
              <a:t>[T],  A temporary vector</a:t>
            </a:r>
          </a:p>
          <a:p>
            <a:pPr>
              <a:lnSpc>
                <a:spcPct val="90000"/>
              </a:lnSpc>
            </a:pPr>
            <a:r>
              <a:rPr lang="en-AU" altLang="x-none" sz="1400" dirty="0">
                <a:latin typeface="Calibri" panose="020F0502020204030204" pitchFamily="34" charset="0"/>
                <a:cs typeface="Calibri" panose="020F0502020204030204" pitchFamily="34" charset="0"/>
              </a:rPr>
              <a:t>[K], Array of bytes of secret key</a:t>
            </a:r>
          </a:p>
          <a:p>
            <a:pPr>
              <a:lnSpc>
                <a:spcPct val="90000"/>
              </a:lnSpc>
            </a:pPr>
            <a:r>
              <a:rPr lang="en-AU" altLang="x-none" sz="1400" dirty="0">
                <a:latin typeface="Calibri" panose="020F0502020204030204" pitchFamily="34" charset="0"/>
                <a:cs typeface="Calibri" panose="020F0502020204030204" pitchFamily="34" charset="0"/>
              </a:rPr>
              <a:t>|K| = Keylen, Length of (K)</a:t>
            </a:r>
            <a:endParaRPr sz="1400" dirty="0">
              <a:latin typeface="Calibri" panose="020F0502020204030204" pitchFamily="34" charset="0"/>
              <a:ea typeface="Calibri" panose="020F0502020204030204" pitchFamily="34" charset="0"/>
            </a:endParaRPr>
          </a:p>
        </p:txBody>
      </p:sp>
      <p:sp>
        <p:nvSpPr>
          <p:cNvPr id="10" name="Rectangle 9"/>
          <p:cNvSpPr/>
          <p:nvPr/>
        </p:nvSpPr>
        <p:spPr>
          <a:xfrm>
            <a:off x="533400" y="2771775"/>
            <a:ext cx="304800" cy="3048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Calibri" panose="020F0502020204030204"/>
              </a:rPr>
              <a:t>1</a:t>
            </a:r>
          </a:p>
        </p:txBody>
      </p:sp>
      <p:sp>
        <p:nvSpPr>
          <p:cNvPr id="12" name="Rectangle 11"/>
          <p:cNvSpPr/>
          <p:nvPr/>
        </p:nvSpPr>
        <p:spPr>
          <a:xfrm>
            <a:off x="4495800" y="2771775"/>
            <a:ext cx="304800" cy="3048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Calibri" panose="020F0502020204030204"/>
                <a:ea typeface="+mn-ea"/>
                <a:cs typeface="Calibri" panose="020F0502020204030204"/>
              </a:rPr>
              <a:t>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ln/>
        </p:spPr>
        <p:txBody>
          <a:bodyPr vert="horz" wrap="square" lIns="91440" tIns="45720" rIns="91440" bIns="45720" anchor="b" anchorCtr="0"/>
          <a:lstStyle/>
          <a:p>
            <a:pPr eaLnBrk="1" hangingPunct="1"/>
            <a:r>
              <a:rPr dirty="0"/>
              <a:t>The PRGA</a:t>
            </a:r>
          </a:p>
        </p:txBody>
      </p:sp>
      <p:sp>
        <p:nvSpPr>
          <p:cNvPr id="40963" name="Content Placeholder 2"/>
          <p:cNvSpPr>
            <a:spLocks noGrp="1"/>
          </p:cNvSpPr>
          <p:nvPr>
            <p:ph sz="quarter" idx="1"/>
          </p:nvPr>
        </p:nvSpPr>
        <p:spPr>
          <a:xfrm>
            <a:off x="457200" y="1371600"/>
            <a:ext cx="7315200" cy="1143000"/>
          </a:xfrm>
          <a:ln/>
        </p:spPr>
        <p:txBody>
          <a:bodyPr vert="horz" wrap="square" lIns="91440" tIns="45720" rIns="91440" bIns="45720" anchor="t" anchorCtr="0"/>
          <a:lstStyle/>
          <a:p>
            <a:pPr eaLnBrk="1" hangingPunct="1">
              <a:buClr>
                <a:schemeClr val="accent1"/>
              </a:buClr>
              <a:buSzPct val="76000"/>
              <a:buFont typeface="Wingdings 3" panose="05040102010807070707" pitchFamily="18" charset="2"/>
            </a:pPr>
            <a:r>
              <a:rPr sz="2400" dirty="0">
                <a:cs typeface="Calibri" panose="020F0502020204030204" pitchFamily="34" charset="0"/>
              </a:rPr>
              <a:t>Generate key stream </a:t>
            </a:r>
            <a:r>
              <a:rPr sz="2400" i="1" dirty="0">
                <a:cs typeface="Calibri" panose="020F0502020204030204" pitchFamily="34" charset="0"/>
              </a:rPr>
              <a:t>k</a:t>
            </a:r>
            <a:r>
              <a:rPr sz="2400" dirty="0">
                <a:cs typeface="Calibri" panose="020F0502020204030204" pitchFamily="34" charset="0"/>
              </a:rPr>
              <a:t> , one by one</a:t>
            </a:r>
          </a:p>
          <a:p>
            <a:pPr eaLnBrk="1" hangingPunct="1">
              <a:buClr>
                <a:schemeClr val="accent1"/>
              </a:buClr>
              <a:buSzPct val="76000"/>
              <a:buFont typeface="Wingdings 3" panose="05040102010807070707" pitchFamily="18" charset="2"/>
            </a:pPr>
            <a:r>
              <a:rPr lang="en-AU" altLang="x-none" sz="2400" dirty="0">
                <a:cs typeface="Calibri" panose="020F0502020204030204" pitchFamily="34" charset="0"/>
              </a:rPr>
              <a:t>XOR S[k] with next byte of message to encrypt/decrypt</a:t>
            </a:r>
            <a:endParaRPr sz="2400" dirty="0">
              <a:cs typeface="Calibri" panose="020F0502020204030204" pitchFamily="34" charset="0"/>
            </a:endParaRPr>
          </a:p>
          <a:p>
            <a:pPr eaLnBrk="1" hangingPunct="1">
              <a:buClr>
                <a:schemeClr val="accent1"/>
              </a:buClr>
              <a:buSzPct val="76000"/>
              <a:buFont typeface="Wingdings 3" panose="05040102010807070707" pitchFamily="18" charset="2"/>
            </a:pPr>
            <a:endParaRPr lang="en-AU" altLang="x-none" sz="2400" dirty="0">
              <a:cs typeface="Calibri" panose="020F0502020204030204" pitchFamily="34" charset="0"/>
            </a:endParaRPr>
          </a:p>
          <a:p>
            <a:pPr eaLnBrk="1" hangingPunct="1">
              <a:buClr>
                <a:schemeClr val="accent1"/>
              </a:buClr>
              <a:buSzPct val="76000"/>
              <a:buFont typeface="Wingdings 3" panose="05040102010807070707" pitchFamily="18" charset="2"/>
            </a:pPr>
            <a:endParaRPr dirty="0"/>
          </a:p>
        </p:txBody>
      </p:sp>
      <p:sp>
        <p:nvSpPr>
          <p:cNvPr id="4" name="Rectangle 3"/>
          <p:cNvSpPr>
            <a:spLocks noChangeArrowheads="1"/>
          </p:cNvSpPr>
          <p:nvPr/>
        </p:nvSpPr>
        <p:spPr bwMode="auto">
          <a:xfrm>
            <a:off x="1371600" y="2667000"/>
            <a:ext cx="6172200" cy="2032000"/>
          </a:xfrm>
          <a:prstGeom prst="rect">
            <a:avLst/>
          </a:prstGeom>
          <a:solidFill>
            <a:srgbClr val="FADA7A"/>
          </a:solidFill>
          <a:ln w="9525">
            <a:solidFill>
              <a:srgbClr val="595959"/>
            </a:solidFill>
            <a:miter lim="800000"/>
          </a:ln>
          <a:effectLst>
            <a:outerShdw blurRad="50800" dist="38100" dir="2700000" rotWithShape="0">
              <a:srgbClr val="808080">
                <a:alpha val="42999"/>
              </a:srgbClr>
            </a:outerShdw>
          </a:effectLst>
        </p:spPr>
        <p:txBody>
          <a:bodyPr>
            <a:spAutoFit/>
          </a:bodyPr>
          <a:lstStyle/>
          <a:p>
            <a:pPr marL="457200" marR="0" lvl="1"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 j = 0; </a:t>
            </a:r>
          </a:p>
          <a:p>
            <a:pPr marL="457200" marR="0" lvl="1"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While (</a:t>
            </a: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more_byte_to_encrypt</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a:t>
            </a:r>
            <a:endParaRPr kumimoji="0" lang="en-AU" sz="1800" b="1" i="0" u="none" strike="noStrike" kern="1200" cap="none" spc="0" normalizeH="0" baseline="-2500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 (</a:t>
            </a: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+ 1) (mod 256);</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j = (j + S[</a:t>
            </a: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(mod 256);</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swap(S[</a:t>
            </a: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S[j]);</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k = (S[</a:t>
            </a: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 S[j]) (mod 256); </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C</a:t>
            </a:r>
            <a:r>
              <a:rPr kumimoji="0" lang="en-AU" sz="1800" b="1" i="0" u="none" strike="noStrike" kern="1200" cap="none" spc="0" normalizeH="0" baseline="-2500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 </a:t>
            </a:r>
            <a:r>
              <a:rPr kumimoji="0" lang="en-AU" sz="1800" b="1" i="0" u="none" strike="noStrike" kern="1200" cap="none" spc="0" normalizeH="0" baseline="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M</a:t>
            </a:r>
            <a:r>
              <a:rPr kumimoji="0" lang="en-AU" sz="1800" b="1" i="0" u="none" strike="noStrike" kern="1200" cap="none" spc="0" normalizeH="0" baseline="-25000" noProof="0" dirty="0" err="1">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800" b="1" i="0" u="none" strike="noStrike" kern="1200" cap="none" spc="0" normalizeH="0" baseline="0" noProof="0" dirty="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XOR S[k];</a:t>
            </a:r>
          </a:p>
        </p:txBody>
      </p:sp>
      <p:sp>
        <p:nvSpPr>
          <p:cNvPr id="40965" name="Rectangle 4"/>
          <p:cNvSpPr/>
          <p:nvPr/>
        </p:nvSpPr>
        <p:spPr>
          <a:xfrm>
            <a:off x="2286000" y="5105400"/>
            <a:ext cx="4572000" cy="646113"/>
          </a:xfrm>
          <a:prstGeom prst="rect">
            <a:avLst/>
          </a:prstGeom>
          <a:noFill/>
          <a:ln w="9525">
            <a:noFill/>
          </a:ln>
        </p:spPr>
        <p:txBody>
          <a:bodyPr>
            <a:spAutoFit/>
          </a:bodyPr>
          <a:lstStyle/>
          <a:p>
            <a:r>
              <a:rPr lang="en-AU" altLang="x-none" sz="1800" dirty="0">
                <a:latin typeface="Calibri" panose="020F0502020204030204" pitchFamily="34" charset="0"/>
                <a:cs typeface="Calibri" panose="020F0502020204030204" pitchFamily="34" charset="0"/>
              </a:rPr>
              <a:t>Sum of shuffled pair selects "stream key" value from permutation</a:t>
            </a:r>
            <a:endParaRPr lang="en-AU" altLang="x-none" sz="1800" dirty="0">
              <a:latin typeface="Calibri" panose="020F0502020204030204" pitchFamily="34" charset="0"/>
              <a:ea typeface="Calibri" panose="020F0502020204030204" pitchFamily="34" charset="0"/>
            </a:endParaRPr>
          </a:p>
        </p:txBody>
      </p:sp>
      <p:sp>
        <p:nvSpPr>
          <p:cNvPr id="10" name="Freeform 9"/>
          <p:cNvSpPr/>
          <p:nvPr/>
        </p:nvSpPr>
        <p:spPr bwMode="auto">
          <a:xfrm>
            <a:off x="177800" y="1828800"/>
            <a:ext cx="2078038" cy="2413000"/>
          </a:xfrm>
          <a:custGeom>
            <a:avLst/>
            <a:gdLst>
              <a:gd name="T0" fmla="*/ 651505 w 2253620"/>
              <a:gd name="T1" fmla="*/ 0 h 2630931"/>
              <a:gd name="T2" fmla="*/ 237755 w 2253620"/>
              <a:gd name="T3" fmla="*/ 860026 h 2630931"/>
              <a:gd name="T4" fmla="*/ 2078038 w 2253620"/>
              <a:gd name="T5" fmla="*/ 2413000 h 2630931"/>
              <a:gd name="T6" fmla="*/ 0 60000 65536"/>
              <a:gd name="T7" fmla="*/ 0 60000 65536"/>
              <a:gd name="T8" fmla="*/ 0 60000 65536"/>
            </a:gdLst>
            <a:ahLst/>
            <a:cxnLst>
              <a:cxn ang="T6">
                <a:pos x="T0" y="T1"/>
              </a:cxn>
              <a:cxn ang="T7">
                <a:pos x="T2" y="T3"/>
              </a:cxn>
              <a:cxn ang="T8">
                <a:pos x="T4" y="T5"/>
              </a:cxn>
            </a:cxnLst>
            <a:rect l="0" t="0" r="r" b="b"/>
            <a:pathLst>
              <a:path w="2253620" h="2630931">
                <a:moveTo>
                  <a:pt x="706553" y="0"/>
                </a:moveTo>
                <a:cubicBezTo>
                  <a:pt x="110392" y="78319"/>
                  <a:pt x="0" y="499212"/>
                  <a:pt x="257844" y="937700"/>
                </a:cubicBezTo>
                <a:cubicBezTo>
                  <a:pt x="515688" y="1376188"/>
                  <a:pt x="1398422" y="2169762"/>
                  <a:pt x="2253620" y="2630931"/>
                </a:cubicBezTo>
              </a:path>
            </a:pathLst>
          </a:custGeom>
          <a:noFill/>
          <a:ln w="19050" cap="flat" cmpd="sng">
            <a:solidFill>
              <a:srgbClr val="000090"/>
            </a:solidFill>
            <a:prstDash val="solid"/>
            <a:round/>
            <a:tailEnd type="triangle" w="lg" len="med"/>
          </a:ln>
          <a:effectLst>
            <a:outerShdw blurRad="38100" dist="25400" dir="54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Freeform 10"/>
          <p:cNvSpPr/>
          <p:nvPr/>
        </p:nvSpPr>
        <p:spPr bwMode="auto">
          <a:xfrm>
            <a:off x="495300" y="2222500"/>
            <a:ext cx="1773238" cy="2290763"/>
          </a:xfrm>
          <a:custGeom>
            <a:avLst/>
            <a:gdLst>
              <a:gd name="T0" fmla="*/ 593600 w 1772763"/>
              <a:gd name="T1" fmla="*/ 0 h 2290725"/>
              <a:gd name="T2" fmla="*/ 196607 w 1772763"/>
              <a:gd name="T3" fmla="*/ 1882508 h 2290725"/>
              <a:gd name="T4" fmla="*/ 1773238 w 1772763"/>
              <a:gd name="T5" fmla="*/ 2290763 h 2290725"/>
              <a:gd name="T6" fmla="*/ 0 60000 65536"/>
              <a:gd name="T7" fmla="*/ 0 60000 65536"/>
              <a:gd name="T8" fmla="*/ 0 60000 65536"/>
            </a:gdLst>
            <a:ahLst/>
            <a:cxnLst>
              <a:cxn ang="T6">
                <a:pos x="T0" y="T1"/>
              </a:cxn>
              <a:cxn ang="T7">
                <a:pos x="T2" y="T3"/>
              </a:cxn>
              <a:cxn ang="T8">
                <a:pos x="T4" y="T5"/>
              </a:cxn>
            </a:cxnLst>
            <a:rect l="0" t="0" r="r" b="b"/>
            <a:pathLst>
              <a:path w="1772763" h="2290725">
                <a:moveTo>
                  <a:pt x="593441" y="0"/>
                </a:moveTo>
                <a:cubicBezTo>
                  <a:pt x="296720" y="750345"/>
                  <a:pt x="0" y="1500690"/>
                  <a:pt x="196554" y="1882477"/>
                </a:cubicBezTo>
                <a:cubicBezTo>
                  <a:pt x="393108" y="2264264"/>
                  <a:pt x="1772763" y="2290725"/>
                  <a:pt x="1772763" y="2290725"/>
                </a:cubicBezTo>
              </a:path>
            </a:pathLst>
          </a:custGeom>
          <a:noFill/>
          <a:ln w="19050" cap="flat" cmpd="sng">
            <a:solidFill>
              <a:srgbClr val="000090"/>
            </a:solidFill>
            <a:prstDash val="solid"/>
            <a:round/>
            <a:tailEnd type="triangle" w="lg" len="med"/>
          </a:ln>
          <a:effectLst>
            <a:outerShdw blurRad="38100" dist="25400" dir="54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 name="Freeform 12"/>
          <p:cNvSpPr/>
          <p:nvPr/>
        </p:nvSpPr>
        <p:spPr bwMode="auto">
          <a:xfrm>
            <a:off x="4762500" y="3979863"/>
            <a:ext cx="3603625" cy="1293813"/>
          </a:xfrm>
          <a:custGeom>
            <a:avLst/>
            <a:gdLst>
              <a:gd name="T0" fmla="*/ 2097548 w 3604115"/>
              <a:gd name="T1" fmla="*/ 1293812 h 1292786"/>
              <a:gd name="T2" fmla="*/ 3254034 w 3604115"/>
              <a:gd name="T3" fmla="*/ 522065 h 1292786"/>
              <a:gd name="T4" fmla="*/ 0 w 3604115"/>
              <a:gd name="T5" fmla="*/ 0 h 1292786"/>
              <a:gd name="T6" fmla="*/ 0 60000 65536"/>
              <a:gd name="T7" fmla="*/ 0 60000 65536"/>
              <a:gd name="T8" fmla="*/ 0 60000 65536"/>
            </a:gdLst>
            <a:ahLst/>
            <a:cxnLst>
              <a:cxn ang="T6">
                <a:pos x="T0" y="T1"/>
              </a:cxn>
              <a:cxn ang="T7">
                <a:pos x="T2" y="T3"/>
              </a:cxn>
              <a:cxn ang="T8">
                <a:pos x="T4" y="T5"/>
              </a:cxn>
            </a:cxnLst>
            <a:rect l="0" t="0" r="r" b="b"/>
            <a:pathLst>
              <a:path w="3604115" h="1292786">
                <a:moveTo>
                  <a:pt x="2097833" y="1292786"/>
                </a:moveTo>
                <a:cubicBezTo>
                  <a:pt x="2850974" y="1014950"/>
                  <a:pt x="3604115" y="737115"/>
                  <a:pt x="3254476" y="521651"/>
                </a:cubicBezTo>
                <a:cubicBezTo>
                  <a:pt x="2904837" y="306187"/>
                  <a:pt x="1452418" y="153093"/>
                  <a:pt x="0" y="0"/>
                </a:cubicBezTo>
              </a:path>
            </a:pathLst>
          </a:custGeom>
          <a:noFill/>
          <a:ln w="19050" cap="flat" cmpd="sng">
            <a:solidFill>
              <a:srgbClr val="000090"/>
            </a:solidFill>
            <a:prstDash val="solid"/>
            <a:round/>
            <a:tailEnd type="triangle" w="lg" len="med"/>
          </a:ln>
          <a:effectLst>
            <a:outerShdw blurRad="38100" dist="25400" dir="54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stretch>
            <a:fillRect/>
          </a:stretch>
        </p:blipFill>
        <p:spPr>
          <a:xfrm>
            <a:off x="840740" y="1219200"/>
            <a:ext cx="7498080" cy="53346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stretch>
            <a:fillRect/>
          </a:stretch>
        </p:blipFill>
        <p:spPr>
          <a:xfrm>
            <a:off x="1423035" y="1219200"/>
            <a:ext cx="6330315" cy="49377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ln/>
        </p:spPr>
        <p:txBody>
          <a:bodyPr vert="horz" wrap="square" lIns="91440" tIns="45720" rIns="91440" bIns="45720" anchor="b" anchorCtr="0"/>
          <a:lstStyle/>
          <a:p>
            <a:pPr eaLnBrk="1" hangingPunct="1"/>
            <a:r>
              <a:rPr dirty="0"/>
              <a:t>RC4 Lookup Stage</a:t>
            </a:r>
          </a:p>
        </p:txBody>
      </p:sp>
      <p:sp>
        <p:nvSpPr>
          <p:cNvPr id="41987" name="Content Placeholder 2"/>
          <p:cNvSpPr>
            <a:spLocks noGrp="1"/>
          </p:cNvSpPr>
          <p:nvPr>
            <p:ph sz="quarter" idx="1"/>
          </p:nvPr>
        </p:nvSpPr>
        <p:spPr>
          <a:xfrm>
            <a:off x="457200" y="1295400"/>
            <a:ext cx="8229600" cy="1143000"/>
          </a:xfrm>
          <a:ln/>
        </p:spPr>
        <p:txBody>
          <a:bodyPr vert="horz" wrap="square" lIns="91440" tIns="45720" rIns="91440" bIns="45720" anchor="t" anchorCtr="0"/>
          <a:lstStyle/>
          <a:p>
            <a:pPr eaLnBrk="1" hangingPunct="1">
              <a:buClr>
                <a:schemeClr val="accent1"/>
              </a:buClr>
              <a:buSzPct val="76000"/>
              <a:buFont typeface="Wingdings 3" panose="05040102010807070707" pitchFamily="18" charset="2"/>
            </a:pPr>
            <a:r>
              <a:rPr sz="2000" dirty="0"/>
              <a:t>The output byte is selected by looking up the values of S[i] and S[j], adding them together modulo 256, and then looking up the sum in S </a:t>
            </a:r>
          </a:p>
          <a:p>
            <a:pPr eaLnBrk="1" hangingPunct="1">
              <a:buClr>
                <a:schemeClr val="accent1"/>
              </a:buClr>
              <a:buSzPct val="76000"/>
              <a:buFont typeface="Wingdings 3" panose="05040102010807070707" pitchFamily="18" charset="2"/>
            </a:pPr>
            <a:r>
              <a:rPr sz="2000" dirty="0"/>
              <a:t> S [S[i] + S[j]] is used as a byte of the key stream, </a:t>
            </a:r>
            <a:r>
              <a:rPr sz="2000" i="1" dirty="0"/>
              <a:t>K</a:t>
            </a:r>
          </a:p>
        </p:txBody>
      </p:sp>
      <p:pic>
        <p:nvPicPr>
          <p:cNvPr id="41988" name="Picture 3"/>
          <p:cNvPicPr>
            <a:picLocks noChangeAspect="1"/>
          </p:cNvPicPr>
          <p:nvPr/>
        </p:nvPicPr>
        <p:blipFill>
          <a:blip r:embed="rId2"/>
          <a:stretch>
            <a:fillRect/>
          </a:stretch>
        </p:blipFill>
        <p:spPr>
          <a:xfrm>
            <a:off x="457200" y="2532063"/>
            <a:ext cx="6629400" cy="2967037"/>
          </a:xfrm>
          <a:prstGeom prst="rect">
            <a:avLst/>
          </a:prstGeom>
          <a:noFill/>
          <a:ln w="9525">
            <a:noFill/>
          </a:ln>
        </p:spPr>
      </p:pic>
      <p:sp>
        <p:nvSpPr>
          <p:cNvPr id="41989" name="Rectangle 4"/>
          <p:cNvSpPr/>
          <p:nvPr/>
        </p:nvSpPr>
        <p:spPr>
          <a:xfrm>
            <a:off x="990600" y="5867400"/>
            <a:ext cx="4264025" cy="369888"/>
          </a:xfrm>
          <a:prstGeom prst="rect">
            <a:avLst/>
          </a:prstGeom>
          <a:noFill/>
          <a:ln w="9525">
            <a:noFill/>
          </a:ln>
        </p:spPr>
        <p:txBody>
          <a:bodyPr wrap="none">
            <a:spAutoFit/>
          </a:bodyPr>
          <a:lstStyle/>
          <a:p>
            <a:r>
              <a:rPr sz="1800" dirty="0">
                <a:latin typeface="Arial" panose="020B0604020202020204" pitchFamily="34" charset="0"/>
              </a:rPr>
              <a:t>http://en.wikipedia.org/wiki/File:RC4.svg</a:t>
            </a:r>
          </a:p>
        </p:txBody>
      </p:sp>
      <p:sp>
        <p:nvSpPr>
          <p:cNvPr id="6" name="Rectangle 5"/>
          <p:cNvSpPr>
            <a:spLocks noChangeArrowheads="1"/>
          </p:cNvSpPr>
          <p:nvPr/>
        </p:nvSpPr>
        <p:spPr bwMode="auto">
          <a:xfrm>
            <a:off x="5410200" y="4953000"/>
            <a:ext cx="3581400" cy="1277938"/>
          </a:xfrm>
          <a:prstGeom prst="rect">
            <a:avLst/>
          </a:prstGeom>
          <a:solidFill>
            <a:srgbClr val="FADA7A"/>
          </a:solidFill>
          <a:ln w="9525">
            <a:solidFill>
              <a:srgbClr val="595959"/>
            </a:solidFill>
            <a:miter lim="800000"/>
          </a:ln>
          <a:effectLst>
            <a:outerShdw blurRad="50800" dist="38100" dir="2700000" rotWithShape="0">
              <a:srgbClr val="808080">
                <a:alpha val="42999"/>
              </a:srgbClr>
            </a:outerShdw>
          </a:effectLst>
        </p:spPr>
        <p:txBody>
          <a:bodyPr>
            <a:spAutoFit/>
          </a:bodyPr>
          <a:lstStyle/>
          <a:p>
            <a:pPr marL="457200" marR="0" lvl="1"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 = j = 0; </a:t>
            </a:r>
          </a:p>
          <a:p>
            <a:pPr marL="457200" marR="0" lvl="1"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While (more_byte_to_encrypt)</a:t>
            </a:r>
            <a:endParaRPr kumimoji="0" lang="en-AU" sz="1100" b="1" i="0" u="none" strike="noStrike" kern="1200" cap="none" spc="0" normalizeH="0" baseline="-2500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 = (i + 1) (mod 256);</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j = (j + S[i]) (mod 256);</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swap(S[i], S[j]);</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k = (S[i] + S[j]) (mod 256); </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C</a:t>
            </a:r>
            <a:r>
              <a:rPr kumimoji="0" lang="en-AU" sz="1100" b="1" i="0" u="none" strike="noStrike" kern="1200" cap="none" spc="0" normalizeH="0" baseline="-2500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 M</a:t>
            </a:r>
            <a:r>
              <a:rPr kumimoji="0" lang="en-AU" sz="1100" b="1" i="0" u="none" strike="noStrike" kern="1200" cap="none" spc="0" normalizeH="0" baseline="-2500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i</a:t>
            </a:r>
            <a:r>
              <a:rPr kumimoji="0" lang="en-AU" sz="1100" b="1" i="0" u="none" strike="noStrike" kern="1200" cap="none" spc="0" normalizeH="0" baseline="0" noProof="0">
                <a:ln>
                  <a:noFill/>
                </a:ln>
                <a:solidFill>
                  <a:schemeClr val="tx1"/>
                </a:solidFill>
                <a:effectLst/>
                <a:uLnTx/>
                <a:uFillTx/>
                <a:latin typeface="Courier New" panose="02070309020205020404" pitchFamily="49" charset="0"/>
                <a:ea typeface="MS PGothic" panose="020B0600070205080204" pitchFamily="34" charset="-128"/>
                <a:cs typeface="MS PGothic" panose="020B0600070205080204" pitchFamily="34" charset="-128"/>
              </a:rPr>
              <a:t> XOR S[k];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ln/>
        </p:spPr>
        <p:txBody>
          <a:bodyPr vert="horz" wrap="square" lIns="91440" tIns="45720" rIns="91440" bIns="45720" anchor="b" anchorCtr="0"/>
          <a:lstStyle/>
          <a:p>
            <a:pPr eaLnBrk="1" hangingPunct="1"/>
            <a:r>
              <a:rPr dirty="0"/>
              <a:t>Detailed Diagram</a:t>
            </a:r>
          </a:p>
        </p:txBody>
      </p:sp>
      <p:sp>
        <p:nvSpPr>
          <p:cNvPr id="43011" name="Content Placeholder 2"/>
          <p:cNvSpPr>
            <a:spLocks noGrp="1"/>
          </p:cNvSpPr>
          <p:nvPr>
            <p:ph sz="quarter" idx="1"/>
          </p:nvPr>
        </p:nvSpPr>
        <p:spPr>
          <a:xfrm>
            <a:off x="457200" y="1600200"/>
            <a:ext cx="8229600" cy="914400"/>
          </a:xfrm>
          <a:ln/>
        </p:spPr>
        <p:txBody>
          <a:bodyPr vert="horz" wrap="square" lIns="91440" tIns="45720" rIns="91440" bIns="45720" anchor="t" anchorCtr="0"/>
          <a:lstStyle/>
          <a:p>
            <a:pPr eaLnBrk="1" hangingPunct="1">
              <a:buClr>
                <a:schemeClr val="accent1"/>
              </a:buClr>
              <a:buSzPct val="76000"/>
              <a:buFont typeface="Wingdings 3" panose="05040102010807070707" pitchFamily="18" charset="2"/>
            </a:pPr>
            <a:endParaRPr dirty="0"/>
          </a:p>
        </p:txBody>
      </p:sp>
      <p:pic>
        <p:nvPicPr>
          <p:cNvPr id="43012" name="Picture 3"/>
          <p:cNvPicPr>
            <a:picLocks noChangeAspect="1"/>
          </p:cNvPicPr>
          <p:nvPr/>
        </p:nvPicPr>
        <p:blipFill>
          <a:blip r:embed="rId2"/>
          <a:stretch>
            <a:fillRect/>
          </a:stretch>
        </p:blipFill>
        <p:spPr>
          <a:xfrm>
            <a:off x="609600" y="1295400"/>
            <a:ext cx="6964363" cy="51339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ln/>
        </p:spPr>
        <p:txBody>
          <a:bodyPr vert="horz" wrap="square" lIns="91440" tIns="45720" rIns="91440" bIns="45720" anchor="b" anchorCtr="0"/>
          <a:lstStyle/>
          <a:p>
            <a:pPr eaLnBrk="1" hangingPunct="1"/>
            <a:r>
              <a:rPr dirty="0"/>
              <a:t>Overall Operation of RC4</a:t>
            </a:r>
          </a:p>
        </p:txBody>
      </p:sp>
      <p:pic>
        <p:nvPicPr>
          <p:cNvPr id="44035" name="Picture 12"/>
          <p:cNvPicPr>
            <a:picLocks noChangeAspect="1"/>
          </p:cNvPicPr>
          <p:nvPr/>
        </p:nvPicPr>
        <p:blipFill>
          <a:blip r:embed="rId2"/>
          <a:stretch>
            <a:fillRect/>
          </a:stretch>
        </p:blipFill>
        <p:spPr>
          <a:xfrm>
            <a:off x="879475" y="1527175"/>
            <a:ext cx="6819900" cy="510222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ln/>
        </p:spPr>
        <p:txBody>
          <a:bodyPr vert="horz" wrap="square" lIns="91440" tIns="45720" rIns="91440" bIns="45720" anchor="b" anchorCtr="0"/>
          <a:lstStyle/>
          <a:p>
            <a:pPr eaLnBrk="1" hangingPunct="1"/>
            <a:r>
              <a:rPr dirty="0"/>
              <a:t>Decryption using RC4</a:t>
            </a:r>
          </a:p>
        </p:txBody>
      </p:sp>
      <p:sp>
        <p:nvSpPr>
          <p:cNvPr id="45059" name="Rectangle 3"/>
          <p:cNvSpPr>
            <a:spLocks noGrp="1"/>
          </p:cNvSpPr>
          <p:nvPr>
            <p:ph sz="quarter" idx="1"/>
          </p:nvPr>
        </p:nvSpPr>
        <p:spPr>
          <a:xfrm>
            <a:off x="457200" y="1219200"/>
            <a:ext cx="8229600" cy="4937125"/>
          </a:xfrm>
          <a:ln/>
        </p:spPr>
        <p:txBody>
          <a:bodyPr vert="horz" wrap="square" lIns="91440" tIns="45720" rIns="91440" bIns="45720" anchor="t" anchorCtr="0"/>
          <a:lstStyle/>
          <a:p>
            <a:pPr eaLnBrk="1" hangingPunct="1">
              <a:lnSpc>
                <a:spcPct val="90000"/>
              </a:lnSpc>
              <a:buClr>
                <a:schemeClr val="accent1"/>
              </a:buClr>
              <a:buSzPct val="76000"/>
              <a:buFont typeface="Wingdings 3" panose="05040102010807070707" pitchFamily="18" charset="2"/>
            </a:pPr>
            <a:r>
              <a:rPr sz="2400" dirty="0"/>
              <a:t>Use the same secret key as during the encryption phase.</a:t>
            </a:r>
          </a:p>
          <a:p>
            <a:pPr eaLnBrk="1" hangingPunct="1">
              <a:lnSpc>
                <a:spcPct val="90000"/>
              </a:lnSpc>
              <a:buClr>
                <a:schemeClr val="accent1"/>
              </a:buClr>
              <a:buSzPct val="76000"/>
              <a:buFont typeface="Wingdings 3" panose="05040102010807070707" pitchFamily="18" charset="2"/>
            </a:pPr>
            <a:r>
              <a:rPr sz="2400" dirty="0"/>
              <a:t>Generate keystream by running the KSA and PRGA.</a:t>
            </a:r>
          </a:p>
          <a:p>
            <a:pPr eaLnBrk="1" hangingPunct="1">
              <a:lnSpc>
                <a:spcPct val="90000"/>
              </a:lnSpc>
              <a:buClr>
                <a:schemeClr val="accent1"/>
              </a:buClr>
              <a:buSzPct val="76000"/>
              <a:buFont typeface="Wingdings 3" panose="05040102010807070707" pitchFamily="18" charset="2"/>
            </a:pPr>
            <a:r>
              <a:rPr sz="2400" dirty="0"/>
              <a:t>XOR keystream with the encrypted text to generate the plain text.</a:t>
            </a:r>
          </a:p>
          <a:p>
            <a:pPr eaLnBrk="1" hangingPunct="1">
              <a:lnSpc>
                <a:spcPct val="90000"/>
              </a:lnSpc>
              <a:buClr>
                <a:schemeClr val="accent1"/>
              </a:buClr>
              <a:buSzPct val="76000"/>
              <a:buFont typeface="Wingdings 3" panose="05040102010807070707" pitchFamily="18" charset="2"/>
            </a:pPr>
            <a:r>
              <a:rPr sz="2400" dirty="0"/>
              <a:t>Logic is simple :</a:t>
            </a:r>
          </a:p>
          <a:p>
            <a:pPr eaLnBrk="1" hangingPunct="1">
              <a:lnSpc>
                <a:spcPct val="90000"/>
              </a:lnSpc>
              <a:buClr>
                <a:schemeClr val="accent1"/>
              </a:buClr>
              <a:buSzPct val="76000"/>
              <a:buFontTx/>
              <a:buNone/>
            </a:pPr>
            <a:endParaRPr sz="2400" dirty="0"/>
          </a:p>
          <a:p>
            <a:pPr eaLnBrk="1" hangingPunct="1">
              <a:lnSpc>
                <a:spcPct val="90000"/>
              </a:lnSpc>
              <a:buClr>
                <a:schemeClr val="accent1"/>
              </a:buClr>
              <a:buSzPct val="76000"/>
              <a:buFontTx/>
              <a:buNone/>
            </a:pPr>
            <a:r>
              <a:rPr sz="2400" dirty="0"/>
              <a:t>			(A xor B) xor B = A</a:t>
            </a:r>
            <a:br>
              <a:rPr sz="2400" dirty="0"/>
            </a:br>
            <a:br>
              <a:rPr sz="2400" dirty="0"/>
            </a:br>
            <a:r>
              <a:rPr sz="2400" dirty="0"/>
              <a:t>A = Plain Text or Data</a:t>
            </a:r>
            <a:br>
              <a:rPr sz="2400" dirty="0"/>
            </a:br>
            <a:r>
              <a:rPr sz="2400" dirty="0"/>
              <a:t>B = KeyStream</a:t>
            </a:r>
            <a:br>
              <a:rPr sz="2400" dirty="0"/>
            </a:br>
            <a:br>
              <a:rPr sz="2400" dirty="0"/>
            </a:br>
            <a:endParaRPr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ln/>
        </p:spPr>
        <p:txBody>
          <a:bodyPr vert="horz" wrap="square" lIns="91440" tIns="45720" rIns="91440" bIns="45720" anchor="b" anchorCtr="0"/>
          <a:lstStyle/>
          <a:p>
            <a:r>
              <a:rPr dirty="0"/>
              <a:t>Topics</a:t>
            </a:r>
          </a:p>
        </p:txBody>
      </p:sp>
      <p:sp>
        <p:nvSpPr>
          <p:cNvPr id="46083"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One-Time-Pad</a:t>
            </a:r>
          </a:p>
          <a:p>
            <a:pPr>
              <a:buClr>
                <a:schemeClr val="accent1"/>
              </a:buClr>
              <a:buSzPct val="76000"/>
              <a:buFont typeface="Wingdings 3" panose="05040102010807070707" pitchFamily="18" charset="2"/>
            </a:pPr>
            <a:r>
              <a:rPr dirty="0"/>
              <a:t>Random Number Generator</a:t>
            </a:r>
          </a:p>
          <a:p>
            <a:pPr>
              <a:buClr>
                <a:schemeClr val="accent1"/>
              </a:buClr>
              <a:buSzPct val="76000"/>
              <a:buFont typeface="Wingdings 3" panose="05040102010807070707" pitchFamily="18" charset="2"/>
            </a:pPr>
            <a:r>
              <a:rPr dirty="0"/>
              <a:t>Stream Cipher</a:t>
            </a:r>
          </a:p>
          <a:p>
            <a:pPr>
              <a:buClr>
                <a:schemeClr val="accent1"/>
              </a:buClr>
              <a:buSzPct val="76000"/>
              <a:buFont typeface="Wingdings 3" panose="05040102010807070707" pitchFamily="18" charset="2"/>
            </a:pPr>
            <a:r>
              <a:rPr dirty="0"/>
              <a:t>RC4</a:t>
            </a:r>
          </a:p>
          <a:p>
            <a:pPr>
              <a:buClr>
                <a:schemeClr val="accent1"/>
              </a:buClr>
              <a:buSzPct val="76000"/>
              <a:buFont typeface="Wingdings 3" panose="05040102010807070707" pitchFamily="18" charset="2"/>
            </a:pPr>
            <a:r>
              <a:rPr b="1" dirty="0"/>
              <a:t>RC4 and WEP</a:t>
            </a:r>
          </a:p>
          <a:p>
            <a:pPr>
              <a:buClr>
                <a:schemeClr val="accent1"/>
              </a:buClr>
              <a:buSzPct val="76000"/>
              <a:buFont typeface="Wingdings 3" panose="05040102010807070707" pitchFamily="18" charset="2"/>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ln/>
        </p:spPr>
        <p:txBody>
          <a:bodyPr vert="horz" wrap="square" lIns="91440" tIns="45720" rIns="91440" bIns="45720" anchor="b" anchorCtr="0"/>
          <a:lstStyle/>
          <a:p>
            <a:r>
              <a:rPr dirty="0"/>
              <a:t>Example </a:t>
            </a:r>
          </a:p>
        </p:txBody>
      </p:sp>
      <p:sp>
        <p:nvSpPr>
          <p:cNvPr id="12291"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b="1" dirty="0">
                <a:sym typeface="Symbol" panose="05050102010706020507" pitchFamily="18" charset="2"/>
              </a:rPr>
              <a:t>Encryption:</a:t>
            </a:r>
          </a:p>
          <a:p>
            <a:pPr>
              <a:buClr>
                <a:schemeClr val="accent1"/>
              </a:buClr>
              <a:buSzPct val="76000"/>
              <a:buFont typeface="Wingdings 3" panose="05040102010807070707" pitchFamily="18" charset="2"/>
            </a:pPr>
            <a:r>
              <a:rPr dirty="0">
                <a:sym typeface="Symbol" panose="05050102010706020507" pitchFamily="18" charset="2"/>
              </a:rPr>
              <a:t>   1001001 1000110	plaintext</a:t>
            </a:r>
          </a:p>
          <a:p>
            <a:pPr>
              <a:buClr>
                <a:schemeClr val="accent1"/>
              </a:buClr>
              <a:buSzPct val="76000"/>
              <a:buFont typeface="Wingdings 3" panose="05040102010807070707" pitchFamily="18" charset="2"/>
            </a:pPr>
            <a:r>
              <a:rPr dirty="0">
                <a:sym typeface="Symbol" panose="05050102010706020507" pitchFamily="18" charset="2"/>
              </a:rPr>
              <a:t>   1010110 0110001	key</a:t>
            </a:r>
          </a:p>
          <a:p>
            <a:pPr>
              <a:buClr>
                <a:schemeClr val="accent1"/>
              </a:buClr>
              <a:buSzPct val="76000"/>
              <a:buFont typeface="Wingdings 3" panose="05040102010807070707" pitchFamily="18" charset="2"/>
            </a:pPr>
            <a:r>
              <a:rPr dirty="0">
                <a:sym typeface="Symbol" panose="05050102010706020507" pitchFamily="18" charset="2"/>
              </a:rPr>
              <a:t>    0011111 1110110	ciphertext	</a:t>
            </a:r>
            <a:endParaRPr dirty="0">
              <a:cs typeface="Times New Roman" panose="02020603050405020304" pitchFamily="18" charset="0"/>
              <a:sym typeface="Symbol" panose="05050102010706020507" pitchFamily="18" charset="2"/>
            </a:endParaRPr>
          </a:p>
          <a:p>
            <a:pPr>
              <a:buClr>
                <a:schemeClr val="accent1"/>
              </a:buClr>
              <a:buSzPct val="76000"/>
              <a:buFont typeface="Wingdings 3" panose="05040102010807070707" pitchFamily="18" charset="2"/>
            </a:pPr>
            <a:endParaRPr dirty="0">
              <a:cs typeface="Times New Roman" panose="02020603050405020304" pitchFamily="18" charset="0"/>
              <a:sym typeface="Symbol" panose="05050102010706020507" pitchFamily="18" charset="2"/>
            </a:endParaRPr>
          </a:p>
          <a:p>
            <a:pPr>
              <a:buClr>
                <a:schemeClr val="accent1"/>
              </a:buClr>
              <a:buSzPct val="76000"/>
              <a:buFont typeface="Wingdings 3" panose="05040102010807070707" pitchFamily="18" charset="2"/>
            </a:pPr>
            <a:r>
              <a:rPr b="1" dirty="0">
                <a:sym typeface="Symbol" panose="05050102010706020507" pitchFamily="18" charset="2"/>
              </a:rPr>
              <a:t>Decryption:</a:t>
            </a:r>
          </a:p>
          <a:p>
            <a:pPr>
              <a:buClr>
                <a:schemeClr val="accent1"/>
              </a:buClr>
              <a:buSzPct val="76000"/>
              <a:buFont typeface="Wingdings 3" panose="05040102010807070707" pitchFamily="18" charset="2"/>
            </a:pPr>
            <a:r>
              <a:rPr dirty="0">
                <a:sym typeface="Symbol" panose="05050102010706020507" pitchFamily="18" charset="2"/>
              </a:rPr>
              <a:t>   0011111 1110110 	ciphertext</a:t>
            </a:r>
          </a:p>
          <a:p>
            <a:pPr>
              <a:buClr>
                <a:schemeClr val="accent1"/>
              </a:buClr>
              <a:buSzPct val="76000"/>
              <a:buFont typeface="Wingdings 3" panose="05040102010807070707" pitchFamily="18" charset="2"/>
            </a:pPr>
            <a:r>
              <a:rPr dirty="0">
                <a:sym typeface="Symbol" panose="05050102010706020507" pitchFamily="18" charset="2"/>
              </a:rPr>
              <a:t>   1010110 0110001	key</a:t>
            </a:r>
          </a:p>
          <a:p>
            <a:pPr>
              <a:buClr>
                <a:schemeClr val="accent1"/>
              </a:buClr>
              <a:buSzPct val="76000"/>
              <a:buFont typeface="Wingdings 3" panose="05040102010807070707" pitchFamily="18" charset="2"/>
            </a:pPr>
            <a:r>
              <a:rPr dirty="0">
                <a:sym typeface="Symbol" panose="05050102010706020507" pitchFamily="18" charset="2"/>
              </a:rPr>
              <a:t>   1001001 1000110 	plaintext</a:t>
            </a:r>
          </a:p>
          <a:p>
            <a:pPr>
              <a:buClr>
                <a:schemeClr val="accent1"/>
              </a:buClr>
              <a:buSzPct val="76000"/>
              <a:buFont typeface="Wingdings 3" panose="05040102010807070707" pitchFamily="18" charset="2"/>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ln/>
        </p:spPr>
        <p:txBody>
          <a:bodyPr vert="horz" wrap="square" lIns="91440" tIns="45720" rIns="91440" bIns="45720" anchor="b" anchorCtr="0"/>
          <a:lstStyle/>
          <a:p>
            <a:pPr eaLnBrk="1" hangingPunct="1"/>
            <a:r>
              <a:rPr dirty="0">
                <a:cs typeface="Arial" panose="020B0604020202020204" pitchFamily="34" charset="0"/>
              </a:rPr>
              <a:t>RC4 and WEP</a:t>
            </a:r>
            <a:endParaRPr dirty="0">
              <a:ea typeface="Arial" panose="020B0604020202020204" pitchFamily="34" charset="0"/>
            </a:endParaRPr>
          </a:p>
        </p:txBody>
      </p:sp>
      <p:sp>
        <p:nvSpPr>
          <p:cNvPr id="47107" name="Slide Number Placeholder 3"/>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eaLnBrk="1" hangingPunct="1"/>
            <a:fld id="{9A0DB2DC-4C9A-4742-B13C-FB6460FD3503}" type="slidenum">
              <a:rPr lang="en-US" sz="1400" dirty="0">
                <a:solidFill>
                  <a:schemeClr val="tx2"/>
                </a:solidFill>
              </a:rPr>
              <a:t>40</a:t>
            </a:fld>
            <a:endParaRPr lang="en-US" sz="1400" dirty="0">
              <a:solidFill>
                <a:schemeClr val="tx2"/>
              </a:solidFill>
            </a:endParaRPr>
          </a:p>
        </p:txBody>
      </p:sp>
      <p:sp>
        <p:nvSpPr>
          <p:cNvPr id="47108" name="Content Placeholder 2"/>
          <p:cNvSpPr>
            <a:spLocks noGrp="1"/>
          </p:cNvSpPr>
          <p:nvPr>
            <p:ph sz="quarter" idx="1"/>
          </p:nvPr>
        </p:nvSpPr>
        <p:spPr>
          <a:xfrm>
            <a:off x="457200" y="1600200"/>
            <a:ext cx="8229600" cy="3505200"/>
          </a:xfrm>
          <a:ln/>
        </p:spPr>
        <p:txBody>
          <a:bodyPr vert="horz" wrap="square" lIns="91440" tIns="45720" rIns="91440" bIns="45720" anchor="t" anchorCtr="0"/>
          <a:lstStyle/>
          <a:p>
            <a:pPr eaLnBrk="1" hangingPunct="1">
              <a:lnSpc>
                <a:spcPct val="120000"/>
              </a:lnSpc>
              <a:buClr>
                <a:schemeClr val="accent1"/>
              </a:buClr>
              <a:buSzPct val="76000"/>
              <a:buFont typeface="Wingdings 3" panose="05040102010807070707" pitchFamily="18" charset="2"/>
            </a:pPr>
            <a:r>
              <a:rPr sz="2500" dirty="0">
                <a:cs typeface="Arial" panose="020B0604020202020204" pitchFamily="34" charset="0"/>
              </a:rPr>
              <a:t>WEP is a protocol using RC4 to encrypt packets for transmission over IEEE 802.11 wireless LAN.  </a:t>
            </a:r>
          </a:p>
          <a:p>
            <a:pPr eaLnBrk="1" hangingPunct="1">
              <a:lnSpc>
                <a:spcPct val="120000"/>
              </a:lnSpc>
              <a:buClr>
                <a:schemeClr val="accent1"/>
              </a:buClr>
              <a:buSzPct val="76000"/>
              <a:buFont typeface="Wingdings 3" panose="05040102010807070707" pitchFamily="18" charset="2"/>
            </a:pPr>
            <a:r>
              <a:rPr sz="2500" dirty="0">
                <a:cs typeface="Arial" panose="020B0604020202020204" pitchFamily="34" charset="0"/>
              </a:rPr>
              <a:t>WEP requires each packet to be encrypted with a separate RC4 key. </a:t>
            </a:r>
          </a:p>
          <a:p>
            <a:pPr eaLnBrk="1" hangingPunct="1">
              <a:lnSpc>
                <a:spcPct val="120000"/>
              </a:lnSpc>
              <a:buClr>
                <a:schemeClr val="accent1"/>
              </a:buClr>
              <a:buSzPct val="76000"/>
              <a:buFont typeface="Wingdings 3" panose="05040102010807070707" pitchFamily="18" charset="2"/>
            </a:pPr>
            <a:r>
              <a:rPr sz="2500" dirty="0">
                <a:cs typeface="Arial" panose="020B0604020202020204" pitchFamily="34" charset="0"/>
              </a:rPr>
              <a:t>The RC4 key for each packet is a concatenation of a 24-bit IV (initialization vector) and a 40 or 104-bit long-term key. </a:t>
            </a:r>
            <a:endParaRPr sz="2500" dirty="0">
              <a:ea typeface="Arial" panose="020B0604020202020204" pitchFamily="34" charset="0"/>
            </a:endParaRPr>
          </a:p>
        </p:txBody>
      </p:sp>
      <p:sp>
        <p:nvSpPr>
          <p:cNvPr id="5" name="Rectangle 4"/>
          <p:cNvSpPr/>
          <p:nvPr/>
        </p:nvSpPr>
        <p:spPr>
          <a:xfrm>
            <a:off x="2438400" y="5334000"/>
            <a:ext cx="5867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mn-ea"/>
                <a:cs typeface="Arial" panose="020B0604020202020204" pitchFamily="34" charset="0"/>
              </a:rPr>
              <a:t>l</a:t>
            </a: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Arial" panose="020B0604020202020204" pitchFamily="34" charset="0"/>
            </a:endParaRPr>
          </a:p>
        </p:txBody>
      </p:sp>
      <p:sp>
        <p:nvSpPr>
          <p:cNvPr id="47110" name="TextBox 5"/>
          <p:cNvSpPr txBox="1"/>
          <p:nvPr/>
        </p:nvSpPr>
        <p:spPr>
          <a:xfrm>
            <a:off x="838200" y="5334000"/>
            <a:ext cx="7467600" cy="584200"/>
          </a:xfrm>
          <a:prstGeom prst="rect">
            <a:avLst/>
          </a:prstGeom>
          <a:noFill/>
          <a:ln w="9525">
            <a:noFill/>
          </a:ln>
        </p:spPr>
        <p:txBody>
          <a:bodyPr>
            <a:spAutoFit/>
          </a:bodyPr>
          <a:lstStyle/>
          <a:p>
            <a:r>
              <a:rPr sz="3200" dirty="0">
                <a:latin typeface="Calibri" panose="020F0502020204030204" pitchFamily="34" charset="0"/>
              </a:rPr>
              <a:t>RC4 key:  </a:t>
            </a:r>
            <a:r>
              <a:rPr sz="2800" dirty="0">
                <a:latin typeface="Calibri" panose="020F0502020204030204" pitchFamily="34" charset="0"/>
              </a:rPr>
              <a:t> IV (24)   Long-term key (40 or 104 bits)</a:t>
            </a:r>
          </a:p>
        </p:txBody>
      </p:sp>
      <p:cxnSp>
        <p:nvCxnSpPr>
          <p:cNvPr id="8" name="Straight Connector 7"/>
          <p:cNvCxnSpPr/>
          <p:nvPr/>
        </p:nvCxnSpPr>
        <p:spPr>
          <a:xfrm rot="5400000">
            <a:off x="3277394" y="5638006"/>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ln/>
        </p:spPr>
        <p:txBody>
          <a:bodyPr vert="horz" wrap="square" lIns="91440" tIns="45720" rIns="91440" bIns="45720" anchor="b" anchorCtr="0"/>
          <a:lstStyle/>
          <a:p>
            <a:endParaRPr dirty="0"/>
          </a:p>
        </p:txBody>
      </p:sp>
      <p:sp>
        <p:nvSpPr>
          <p:cNvPr id="48131" name="TextBox 3"/>
          <p:cNvSpPr txBox="1"/>
          <p:nvPr/>
        </p:nvSpPr>
        <p:spPr>
          <a:xfrm>
            <a:off x="3886200" y="3200400"/>
            <a:ext cx="1158875" cy="646113"/>
          </a:xfrm>
          <a:prstGeom prst="rect">
            <a:avLst/>
          </a:prstGeom>
          <a:noFill/>
          <a:ln w="9525">
            <a:noFill/>
          </a:ln>
        </p:spPr>
        <p:txBody>
          <a:bodyPr wrap="none">
            <a:spAutoFit/>
          </a:bodyPr>
          <a:lstStyle/>
          <a:p>
            <a:r>
              <a:rPr sz="3600" dirty="0">
                <a:latin typeface="Arial" panose="020B0604020202020204" pitchFamily="34" charset="0"/>
              </a:rPr>
              <a:t>Q&amp;A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ln/>
        </p:spPr>
        <p:txBody>
          <a:bodyPr vert="horz" wrap="square" lIns="91440" tIns="45720" rIns="91440" bIns="45720" anchor="b" anchorCtr="0"/>
          <a:lstStyle/>
          <a:p>
            <a:r>
              <a:rPr dirty="0"/>
              <a:t>One-Time pad practical Problem</a:t>
            </a:r>
          </a:p>
        </p:txBody>
      </p:sp>
      <p:sp>
        <p:nvSpPr>
          <p:cNvPr id="13315"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Key-stream should be as long as plain-text</a:t>
            </a:r>
          </a:p>
          <a:p>
            <a:pPr>
              <a:buClr>
                <a:schemeClr val="accent1"/>
              </a:buClr>
              <a:buSzPct val="76000"/>
              <a:buFont typeface="Wingdings 3" panose="05040102010807070707" pitchFamily="18" charset="2"/>
            </a:pPr>
            <a:r>
              <a:rPr dirty="0"/>
              <a:t>Difficult in Key distribution &amp; Management</a:t>
            </a:r>
          </a:p>
          <a:p>
            <a:pPr>
              <a:buClr>
                <a:schemeClr val="accent1"/>
              </a:buClr>
              <a:buSzPct val="76000"/>
              <a:buFont typeface="Wingdings 3" panose="05040102010807070707" pitchFamily="18" charset="2"/>
            </a:pPr>
            <a:r>
              <a:rPr b="1" dirty="0"/>
              <a:t>Solution : </a:t>
            </a:r>
          </a:p>
          <a:p>
            <a:pPr lvl="1">
              <a:buClr>
                <a:schemeClr val="accent2"/>
              </a:buClr>
              <a:buSzPct val="76000"/>
              <a:buFont typeface="Wingdings 3" panose="05040102010807070707" pitchFamily="18" charset="2"/>
            </a:pPr>
            <a:r>
              <a:rPr dirty="0"/>
              <a:t>Stream Ciphers </a:t>
            </a:r>
          </a:p>
          <a:p>
            <a:pPr lvl="1">
              <a:buClr>
                <a:schemeClr val="accent2"/>
              </a:buClr>
              <a:buSzPct val="76000"/>
              <a:buFont typeface="Wingdings 3" panose="05040102010807070707" pitchFamily="18" charset="2"/>
            </a:pPr>
            <a:r>
              <a:rPr dirty="0"/>
              <a:t>Key-stream is generated in pseudo-random fashion form Relatively short secret key</a:t>
            </a:r>
          </a:p>
          <a:p>
            <a:pPr>
              <a:buClr>
                <a:schemeClr val="accent1"/>
              </a:buClr>
              <a:buSzPct val="76000"/>
              <a:buFont typeface="Wingdings 3" panose="05040102010807070707" pitchFamily="18" charset="2"/>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ln/>
        </p:spPr>
        <p:txBody>
          <a:bodyPr vert="horz" wrap="square" lIns="91440" tIns="45720" rIns="91440" bIns="45720" anchor="b" anchorCtr="0"/>
          <a:lstStyle/>
          <a:p>
            <a:r>
              <a:rPr dirty="0"/>
              <a:t>Stream Cipher Model</a:t>
            </a:r>
          </a:p>
        </p:txBody>
      </p:sp>
      <p:sp>
        <p:nvSpPr>
          <p:cNvPr id="14339" name="Content Placeholder 2"/>
          <p:cNvSpPr>
            <a:spLocks noGrp="1"/>
          </p:cNvSpPr>
          <p:nvPr>
            <p:ph sz="quarter" idx="1"/>
          </p:nvPr>
        </p:nvSpPr>
        <p:spPr>
          <a:xfrm>
            <a:off x="457200" y="1219200"/>
            <a:ext cx="7772400" cy="762000"/>
          </a:xfrm>
          <a:ln/>
        </p:spPr>
        <p:txBody>
          <a:bodyPr vert="horz" wrap="square" lIns="91440" tIns="45720" rIns="91440" bIns="45720" anchor="t" anchorCtr="0"/>
          <a:lstStyle/>
          <a:p>
            <a:pPr>
              <a:buClr>
                <a:schemeClr val="accent1"/>
              </a:buClr>
              <a:buSzPct val="76000"/>
              <a:buFont typeface="Wingdings 3" panose="05040102010807070707" pitchFamily="18" charset="2"/>
            </a:pPr>
            <a:r>
              <a:rPr b="1" dirty="0"/>
              <a:t>Output function </a:t>
            </a:r>
            <a:r>
              <a:rPr dirty="0"/>
              <a:t>appears random</a:t>
            </a:r>
          </a:p>
        </p:txBody>
      </p:sp>
      <p:sp>
        <p:nvSpPr>
          <p:cNvPr id="14340" name="Line 3"/>
          <p:cNvSpPr/>
          <p:nvPr/>
        </p:nvSpPr>
        <p:spPr>
          <a:xfrm>
            <a:off x="3752850" y="3394075"/>
            <a:ext cx="0" cy="877888"/>
          </a:xfrm>
          <a:prstGeom prst="line">
            <a:avLst/>
          </a:prstGeom>
          <a:ln w="9525" cap="flat" cmpd="sng">
            <a:solidFill>
              <a:srgbClr val="000000"/>
            </a:solidFill>
            <a:prstDash val="solid"/>
            <a:headEnd type="none" w="med" len="med"/>
            <a:tailEnd type="arrow" w="med" len="med"/>
          </a:ln>
        </p:spPr>
        <p:txBody>
          <a:bodyPr/>
          <a:lstStyle/>
          <a:p>
            <a:endParaRPr lang="en-IN"/>
          </a:p>
        </p:txBody>
      </p:sp>
      <p:sp>
        <p:nvSpPr>
          <p:cNvPr id="14341" name="Line 4"/>
          <p:cNvSpPr/>
          <p:nvPr/>
        </p:nvSpPr>
        <p:spPr>
          <a:xfrm flipH="1">
            <a:off x="2419350" y="3832225"/>
            <a:ext cx="1333500" cy="0"/>
          </a:xfrm>
          <a:prstGeom prst="line">
            <a:avLst/>
          </a:prstGeom>
          <a:ln w="9525" cap="flat" cmpd="sng">
            <a:solidFill>
              <a:srgbClr val="000000"/>
            </a:solidFill>
            <a:prstDash val="solid"/>
            <a:headEnd type="none" w="med" len="med"/>
            <a:tailEnd type="triangle" w="med" len="med"/>
          </a:ln>
        </p:spPr>
        <p:txBody>
          <a:bodyPr/>
          <a:lstStyle/>
          <a:p>
            <a:endParaRPr lang="en-IN"/>
          </a:p>
        </p:txBody>
      </p:sp>
      <p:sp>
        <p:nvSpPr>
          <p:cNvPr id="14342" name="Line 5"/>
          <p:cNvSpPr/>
          <p:nvPr/>
        </p:nvSpPr>
        <p:spPr>
          <a:xfrm flipV="1">
            <a:off x="2085975" y="2954338"/>
            <a:ext cx="0" cy="585787"/>
          </a:xfrm>
          <a:prstGeom prst="line">
            <a:avLst/>
          </a:prstGeom>
          <a:ln w="9525" cap="flat" cmpd="sng">
            <a:solidFill>
              <a:srgbClr val="000000"/>
            </a:solidFill>
            <a:prstDash val="solid"/>
            <a:headEnd type="none" w="med" len="med"/>
            <a:tailEnd type="none" w="med" len="med"/>
          </a:ln>
        </p:spPr>
        <p:txBody>
          <a:bodyPr/>
          <a:lstStyle/>
          <a:p>
            <a:endParaRPr lang="en-IN"/>
          </a:p>
        </p:txBody>
      </p:sp>
      <p:sp>
        <p:nvSpPr>
          <p:cNvPr id="14343" name="Line 6"/>
          <p:cNvSpPr/>
          <p:nvPr/>
        </p:nvSpPr>
        <p:spPr>
          <a:xfrm>
            <a:off x="2085975" y="2954338"/>
            <a:ext cx="1166813" cy="0"/>
          </a:xfrm>
          <a:prstGeom prst="line">
            <a:avLst/>
          </a:prstGeom>
          <a:ln w="9525" cap="flat" cmpd="sng">
            <a:solidFill>
              <a:srgbClr val="000000"/>
            </a:solidFill>
            <a:prstDash val="solid"/>
            <a:headEnd type="none" w="med" len="med"/>
            <a:tailEnd type="triangle" w="med" len="med"/>
          </a:ln>
        </p:spPr>
        <p:txBody>
          <a:bodyPr/>
          <a:lstStyle/>
          <a:p>
            <a:endParaRPr lang="en-IN"/>
          </a:p>
        </p:txBody>
      </p:sp>
      <p:sp>
        <p:nvSpPr>
          <p:cNvPr id="14344" name="Line 7"/>
          <p:cNvSpPr/>
          <p:nvPr/>
        </p:nvSpPr>
        <p:spPr>
          <a:xfrm>
            <a:off x="3752850" y="4856163"/>
            <a:ext cx="0" cy="439737"/>
          </a:xfrm>
          <a:prstGeom prst="line">
            <a:avLst/>
          </a:prstGeom>
          <a:ln w="9525" cap="flat" cmpd="sng">
            <a:solidFill>
              <a:srgbClr val="000000"/>
            </a:solidFill>
            <a:prstDash val="solid"/>
            <a:headEnd type="none" w="med" len="med"/>
            <a:tailEnd type="triangle" w="med" len="med"/>
          </a:ln>
        </p:spPr>
        <p:txBody>
          <a:bodyPr/>
          <a:lstStyle/>
          <a:p>
            <a:endParaRPr lang="en-IN"/>
          </a:p>
        </p:txBody>
      </p:sp>
      <p:sp>
        <p:nvSpPr>
          <p:cNvPr id="14345" name="Oval 8"/>
          <p:cNvSpPr/>
          <p:nvPr/>
        </p:nvSpPr>
        <p:spPr>
          <a:xfrm>
            <a:off x="3586163" y="5270500"/>
            <a:ext cx="334962" cy="292100"/>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sz="1800" dirty="0">
              <a:latin typeface="Arial" panose="020B0604020202020204" pitchFamily="34" charset="0"/>
            </a:endParaRPr>
          </a:p>
        </p:txBody>
      </p:sp>
      <p:sp>
        <p:nvSpPr>
          <p:cNvPr id="14346" name="Line 9"/>
          <p:cNvSpPr/>
          <p:nvPr/>
        </p:nvSpPr>
        <p:spPr>
          <a:xfrm>
            <a:off x="3586163" y="5414963"/>
            <a:ext cx="334962" cy="0"/>
          </a:xfrm>
          <a:prstGeom prst="line">
            <a:avLst/>
          </a:prstGeom>
          <a:ln w="9525" cap="flat" cmpd="sng">
            <a:solidFill>
              <a:srgbClr val="000000"/>
            </a:solidFill>
            <a:prstDash val="solid"/>
            <a:headEnd type="none" w="med" len="med"/>
            <a:tailEnd type="none" w="med" len="med"/>
          </a:ln>
        </p:spPr>
        <p:txBody>
          <a:bodyPr/>
          <a:lstStyle/>
          <a:p>
            <a:endParaRPr lang="en-IN"/>
          </a:p>
        </p:txBody>
      </p:sp>
      <p:sp>
        <p:nvSpPr>
          <p:cNvPr id="14347" name="Line 10"/>
          <p:cNvSpPr/>
          <p:nvPr/>
        </p:nvSpPr>
        <p:spPr>
          <a:xfrm>
            <a:off x="3752850" y="5270500"/>
            <a:ext cx="0" cy="292100"/>
          </a:xfrm>
          <a:prstGeom prst="line">
            <a:avLst/>
          </a:prstGeom>
          <a:ln w="9525" cap="flat" cmpd="sng">
            <a:solidFill>
              <a:srgbClr val="000000"/>
            </a:solidFill>
            <a:prstDash val="solid"/>
            <a:headEnd type="none" w="med" len="med"/>
            <a:tailEnd type="none" w="med" len="med"/>
          </a:ln>
        </p:spPr>
        <p:txBody>
          <a:bodyPr/>
          <a:lstStyle/>
          <a:p>
            <a:endParaRPr lang="en-IN"/>
          </a:p>
        </p:txBody>
      </p:sp>
      <p:sp>
        <p:nvSpPr>
          <p:cNvPr id="14348" name="Line 11"/>
          <p:cNvSpPr/>
          <p:nvPr/>
        </p:nvSpPr>
        <p:spPr>
          <a:xfrm>
            <a:off x="2586038" y="5414963"/>
            <a:ext cx="1000125" cy="0"/>
          </a:xfrm>
          <a:prstGeom prst="line">
            <a:avLst/>
          </a:prstGeom>
          <a:ln w="9525" cap="flat" cmpd="sng">
            <a:solidFill>
              <a:srgbClr val="000000"/>
            </a:solidFill>
            <a:prstDash val="solid"/>
            <a:headEnd type="none" w="med" len="med"/>
            <a:tailEnd type="triangle" w="med" len="med"/>
          </a:ln>
        </p:spPr>
        <p:txBody>
          <a:bodyPr/>
          <a:lstStyle/>
          <a:p>
            <a:endParaRPr lang="en-IN"/>
          </a:p>
        </p:txBody>
      </p:sp>
      <p:sp>
        <p:nvSpPr>
          <p:cNvPr id="14349" name="Line 12"/>
          <p:cNvSpPr/>
          <p:nvPr/>
        </p:nvSpPr>
        <p:spPr>
          <a:xfrm>
            <a:off x="3921125" y="5414963"/>
            <a:ext cx="498475" cy="0"/>
          </a:xfrm>
          <a:prstGeom prst="line">
            <a:avLst/>
          </a:prstGeom>
          <a:ln w="9525" cap="flat" cmpd="sng">
            <a:solidFill>
              <a:srgbClr val="000000"/>
            </a:solidFill>
            <a:prstDash val="solid"/>
            <a:headEnd type="none" w="med" len="med"/>
            <a:tailEnd type="triangle" w="med" len="med"/>
          </a:ln>
        </p:spPr>
        <p:txBody>
          <a:bodyPr/>
          <a:lstStyle/>
          <a:p>
            <a:endParaRPr lang="en-IN"/>
          </a:p>
        </p:txBody>
      </p:sp>
      <p:sp>
        <p:nvSpPr>
          <p:cNvPr id="14350" name="Text Box 13"/>
          <p:cNvSpPr txBox="1"/>
          <p:nvPr/>
        </p:nvSpPr>
        <p:spPr>
          <a:xfrm>
            <a:off x="3252788" y="2514600"/>
            <a:ext cx="1001712" cy="87947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sz="1800" dirty="0">
              <a:latin typeface="Arial" panose="020B0604020202020204" pitchFamily="34" charset="0"/>
            </a:endParaRPr>
          </a:p>
          <a:p>
            <a:r>
              <a:rPr sz="1800" dirty="0">
                <a:latin typeface="Arial" panose="020B0604020202020204" pitchFamily="34" charset="0"/>
              </a:rPr>
              <a:t>     S</a:t>
            </a:r>
            <a:r>
              <a:rPr sz="1800" baseline="-25000" dirty="0">
                <a:latin typeface="Arial" panose="020B0604020202020204" pitchFamily="34" charset="0"/>
              </a:rPr>
              <a:t>i</a:t>
            </a:r>
          </a:p>
        </p:txBody>
      </p:sp>
      <p:sp>
        <p:nvSpPr>
          <p:cNvPr id="14351" name="Text Box 14"/>
          <p:cNvSpPr txBox="1"/>
          <p:nvPr/>
        </p:nvSpPr>
        <p:spPr>
          <a:xfrm>
            <a:off x="1752600" y="3540125"/>
            <a:ext cx="666750" cy="58420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sz="1000" baseline="-25000" dirty="0">
              <a:latin typeface="Arial" panose="020B0604020202020204" pitchFamily="34" charset="0"/>
            </a:endParaRPr>
          </a:p>
          <a:p>
            <a:r>
              <a:rPr sz="1800" dirty="0">
                <a:latin typeface="Arial" panose="020B0604020202020204" pitchFamily="34" charset="0"/>
              </a:rPr>
              <a:t>   F</a:t>
            </a:r>
            <a:endParaRPr sz="1000" baseline="-25000" dirty="0">
              <a:latin typeface="Arial" panose="020B0604020202020204" pitchFamily="34" charset="0"/>
            </a:endParaRPr>
          </a:p>
        </p:txBody>
      </p:sp>
      <p:sp>
        <p:nvSpPr>
          <p:cNvPr id="14352" name="Text Box 15"/>
          <p:cNvSpPr txBox="1"/>
          <p:nvPr/>
        </p:nvSpPr>
        <p:spPr>
          <a:xfrm>
            <a:off x="3421063" y="4271963"/>
            <a:ext cx="665162" cy="58420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sz="1000" dirty="0">
              <a:latin typeface="Arial" panose="020B0604020202020204" pitchFamily="34" charset="0"/>
            </a:endParaRPr>
          </a:p>
          <a:p>
            <a:r>
              <a:rPr sz="1000" dirty="0">
                <a:latin typeface="Arial" panose="020B0604020202020204" pitchFamily="34" charset="0"/>
              </a:rPr>
              <a:t>    </a:t>
            </a:r>
            <a:r>
              <a:rPr sz="1800" dirty="0">
                <a:latin typeface="Arial" panose="020B0604020202020204" pitchFamily="34" charset="0"/>
              </a:rPr>
              <a:t>G</a:t>
            </a:r>
          </a:p>
        </p:txBody>
      </p:sp>
      <p:sp>
        <p:nvSpPr>
          <p:cNvPr id="14353" name="Text Box 17"/>
          <p:cNvSpPr txBox="1"/>
          <p:nvPr/>
        </p:nvSpPr>
        <p:spPr>
          <a:xfrm>
            <a:off x="2270125" y="2552700"/>
            <a:ext cx="503238" cy="366713"/>
          </a:xfrm>
          <a:prstGeom prst="rect">
            <a:avLst/>
          </a:prstGeom>
          <a:noFill/>
          <a:ln w="9525">
            <a:noFill/>
          </a:ln>
        </p:spPr>
        <p:txBody>
          <a:bodyPr wrap="none">
            <a:spAutoFit/>
          </a:bodyPr>
          <a:lstStyle/>
          <a:p>
            <a:r>
              <a:rPr sz="1800" dirty="0">
                <a:latin typeface="Arial" panose="020B0604020202020204" pitchFamily="34" charset="0"/>
              </a:rPr>
              <a:t>S</a:t>
            </a:r>
            <a:r>
              <a:rPr sz="1800" baseline="-25000" dirty="0">
                <a:latin typeface="Arial" panose="020B0604020202020204" pitchFamily="34" charset="0"/>
              </a:rPr>
              <a:t>i+1</a:t>
            </a:r>
            <a:endParaRPr sz="1800" dirty="0">
              <a:latin typeface="Arial" panose="020B0604020202020204" pitchFamily="34" charset="0"/>
            </a:endParaRPr>
          </a:p>
        </p:txBody>
      </p:sp>
      <p:sp>
        <p:nvSpPr>
          <p:cNvPr id="14354" name="Text Box 18"/>
          <p:cNvSpPr txBox="1"/>
          <p:nvPr/>
        </p:nvSpPr>
        <p:spPr>
          <a:xfrm>
            <a:off x="3717925" y="4838700"/>
            <a:ext cx="328613" cy="366713"/>
          </a:xfrm>
          <a:prstGeom prst="rect">
            <a:avLst/>
          </a:prstGeom>
          <a:noFill/>
          <a:ln w="9525">
            <a:noFill/>
          </a:ln>
        </p:spPr>
        <p:txBody>
          <a:bodyPr wrap="none">
            <a:spAutoFit/>
          </a:bodyPr>
          <a:lstStyle/>
          <a:p>
            <a:r>
              <a:rPr sz="1800" dirty="0">
                <a:latin typeface="Arial" panose="020B0604020202020204" pitchFamily="34" charset="0"/>
              </a:rPr>
              <a:t>k</a:t>
            </a:r>
            <a:r>
              <a:rPr sz="1800" baseline="-25000" dirty="0">
                <a:latin typeface="Arial" panose="020B0604020202020204" pitchFamily="34" charset="0"/>
              </a:rPr>
              <a:t>i</a:t>
            </a:r>
            <a:endParaRPr sz="1800" dirty="0">
              <a:latin typeface="Arial" panose="020B0604020202020204" pitchFamily="34" charset="0"/>
            </a:endParaRPr>
          </a:p>
        </p:txBody>
      </p:sp>
      <p:sp>
        <p:nvSpPr>
          <p:cNvPr id="14355" name="Text Box 19"/>
          <p:cNvSpPr txBox="1"/>
          <p:nvPr/>
        </p:nvSpPr>
        <p:spPr>
          <a:xfrm>
            <a:off x="2651125" y="5067300"/>
            <a:ext cx="392113" cy="366713"/>
          </a:xfrm>
          <a:prstGeom prst="rect">
            <a:avLst/>
          </a:prstGeom>
          <a:noFill/>
          <a:ln w="9525">
            <a:noFill/>
          </a:ln>
        </p:spPr>
        <p:txBody>
          <a:bodyPr wrap="none">
            <a:spAutoFit/>
          </a:bodyPr>
          <a:lstStyle/>
          <a:p>
            <a:r>
              <a:rPr sz="1800" dirty="0">
                <a:latin typeface="Arial" panose="020B0604020202020204" pitchFamily="34" charset="0"/>
              </a:rPr>
              <a:t>m</a:t>
            </a:r>
            <a:r>
              <a:rPr sz="1800" baseline="-25000" dirty="0">
                <a:latin typeface="Arial" panose="020B0604020202020204" pitchFamily="34" charset="0"/>
              </a:rPr>
              <a:t>i</a:t>
            </a:r>
            <a:endParaRPr sz="1800" dirty="0">
              <a:latin typeface="Arial" panose="020B0604020202020204" pitchFamily="34" charset="0"/>
            </a:endParaRPr>
          </a:p>
        </p:txBody>
      </p:sp>
      <p:sp>
        <p:nvSpPr>
          <p:cNvPr id="14356" name="Text Box 20"/>
          <p:cNvSpPr txBox="1"/>
          <p:nvPr/>
        </p:nvSpPr>
        <p:spPr>
          <a:xfrm>
            <a:off x="4251325" y="5067300"/>
            <a:ext cx="328613" cy="366713"/>
          </a:xfrm>
          <a:prstGeom prst="rect">
            <a:avLst/>
          </a:prstGeom>
          <a:noFill/>
          <a:ln w="9525">
            <a:noFill/>
          </a:ln>
        </p:spPr>
        <p:txBody>
          <a:bodyPr wrap="none">
            <a:spAutoFit/>
          </a:bodyPr>
          <a:lstStyle/>
          <a:p>
            <a:r>
              <a:rPr sz="1800" dirty="0">
                <a:latin typeface="Arial" panose="020B0604020202020204" pitchFamily="34" charset="0"/>
              </a:rPr>
              <a:t>c</a:t>
            </a:r>
            <a:r>
              <a:rPr sz="1800" baseline="-25000" dirty="0">
                <a:latin typeface="Arial" panose="020B0604020202020204" pitchFamily="34" charset="0"/>
              </a:rPr>
              <a:t>i</a:t>
            </a:r>
            <a:endParaRPr sz="1800" dirty="0">
              <a:latin typeface="Arial" panose="020B0604020202020204" pitchFamily="34" charset="0"/>
            </a:endParaRPr>
          </a:p>
        </p:txBody>
      </p:sp>
      <p:sp>
        <p:nvSpPr>
          <p:cNvPr id="14357" name="Text Box 21"/>
          <p:cNvSpPr txBox="1"/>
          <p:nvPr/>
        </p:nvSpPr>
        <p:spPr>
          <a:xfrm>
            <a:off x="5318125" y="2628900"/>
            <a:ext cx="2379663" cy="1190625"/>
          </a:xfrm>
          <a:prstGeom prst="rect">
            <a:avLst/>
          </a:prstGeom>
          <a:noFill/>
          <a:ln w="9525">
            <a:noFill/>
          </a:ln>
        </p:spPr>
        <p:txBody>
          <a:bodyPr wrap="none">
            <a:spAutoFit/>
          </a:bodyPr>
          <a:lstStyle/>
          <a:p>
            <a:r>
              <a:rPr sz="1800" dirty="0">
                <a:latin typeface="Arial" panose="020B0604020202020204" pitchFamily="34" charset="0"/>
              </a:rPr>
              <a:t>S</a:t>
            </a:r>
            <a:r>
              <a:rPr sz="1800" baseline="-25000" dirty="0">
                <a:latin typeface="Arial" panose="020B0604020202020204" pitchFamily="34" charset="0"/>
              </a:rPr>
              <a:t>i</a:t>
            </a:r>
            <a:r>
              <a:rPr sz="1800" dirty="0">
                <a:latin typeface="Arial" panose="020B0604020202020204" pitchFamily="34" charset="0"/>
              </a:rPr>
              <a:t>    :  state of the cipher</a:t>
            </a:r>
          </a:p>
          <a:p>
            <a:r>
              <a:rPr sz="1800" dirty="0">
                <a:latin typeface="Arial" panose="020B0604020202020204" pitchFamily="34" charset="0"/>
              </a:rPr>
              <a:t>          at time t = i.</a:t>
            </a:r>
          </a:p>
          <a:p>
            <a:r>
              <a:rPr sz="1800" dirty="0">
                <a:latin typeface="Arial" panose="020B0604020202020204" pitchFamily="34" charset="0"/>
              </a:rPr>
              <a:t>F     : state function.</a:t>
            </a:r>
          </a:p>
          <a:p>
            <a:r>
              <a:rPr sz="1800" dirty="0">
                <a:latin typeface="Arial" panose="020B0604020202020204" pitchFamily="34" charset="0"/>
              </a:rPr>
              <a:t>G    :  output function. </a:t>
            </a:r>
          </a:p>
        </p:txBody>
      </p:sp>
      <p:sp>
        <p:nvSpPr>
          <p:cNvPr id="14358" name="Text Box 22"/>
          <p:cNvSpPr txBox="1"/>
          <p:nvPr/>
        </p:nvSpPr>
        <p:spPr>
          <a:xfrm>
            <a:off x="5318125" y="4305300"/>
            <a:ext cx="2978150" cy="915988"/>
          </a:xfrm>
          <a:prstGeom prst="rect">
            <a:avLst/>
          </a:prstGeom>
          <a:noFill/>
          <a:ln w="9525">
            <a:noFill/>
          </a:ln>
        </p:spPr>
        <p:txBody>
          <a:bodyPr wrap="none">
            <a:spAutoFit/>
          </a:bodyPr>
          <a:lstStyle/>
          <a:p>
            <a:r>
              <a:rPr sz="1800" dirty="0">
                <a:latin typeface="Arial" panose="020B0604020202020204" pitchFamily="34" charset="0"/>
              </a:rPr>
              <a:t>Initial state, output and state</a:t>
            </a:r>
          </a:p>
          <a:p>
            <a:r>
              <a:rPr sz="1800" dirty="0">
                <a:latin typeface="Arial" panose="020B0604020202020204" pitchFamily="34" charset="0"/>
              </a:rPr>
              <a:t>functions are controlled by the</a:t>
            </a:r>
          </a:p>
          <a:p>
            <a:r>
              <a:rPr sz="1800" dirty="0">
                <a:latin typeface="Arial" panose="020B0604020202020204" pitchFamily="34" charset="0"/>
              </a:rPr>
              <a:t>secret key.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ln/>
        </p:spPr>
        <p:txBody>
          <a:bodyPr vert="horz" wrap="square" lIns="91440" tIns="45720" rIns="91440" bIns="45720" anchor="b" anchorCtr="0"/>
          <a:lstStyle/>
          <a:p>
            <a:r>
              <a:rPr lang="en-AU" altLang="x-none" dirty="0"/>
              <a:t>Random Numbers</a:t>
            </a:r>
            <a:endParaRPr dirty="0"/>
          </a:p>
        </p:txBody>
      </p:sp>
      <p:sp>
        <p:nvSpPr>
          <p:cNvPr id="15363"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M</a:t>
            </a:r>
            <a:r>
              <a:rPr lang="en-AU" altLang="x-none" sz="2800" dirty="0"/>
              <a:t>any uses of </a:t>
            </a:r>
            <a:r>
              <a:rPr lang="en-AU" altLang="x-none" sz="2800" b="1" dirty="0"/>
              <a:t>random numbers</a:t>
            </a:r>
            <a:r>
              <a:rPr lang="en-AU" altLang="x-none" sz="2800" dirty="0"/>
              <a:t> in cryptography </a:t>
            </a:r>
          </a:p>
          <a:p>
            <a:pPr lvl="1" eaLnBrk="1" hangingPunct="1">
              <a:buClr>
                <a:schemeClr val="accent2"/>
              </a:buClr>
              <a:buSzPct val="76000"/>
              <a:buFont typeface="Wingdings" panose="05000000000000000000" pitchFamily="2" charset="2"/>
              <a:buChar char="l"/>
            </a:pPr>
            <a:r>
              <a:rPr lang="en-AU" altLang="x-none" sz="2400" dirty="0"/>
              <a:t>Nonce as Initialize Vector</a:t>
            </a:r>
          </a:p>
          <a:p>
            <a:pPr lvl="1" eaLnBrk="1" hangingPunct="1">
              <a:buClr>
                <a:schemeClr val="accent2"/>
              </a:buClr>
              <a:buSzPct val="76000"/>
              <a:buFont typeface="Wingdings" panose="05000000000000000000" pitchFamily="2" charset="2"/>
              <a:buChar char="l"/>
            </a:pPr>
            <a:r>
              <a:rPr lang="en-AU" altLang="x-none" sz="2400" dirty="0"/>
              <a:t>Session keys</a:t>
            </a:r>
          </a:p>
          <a:p>
            <a:pPr lvl="1" eaLnBrk="1" hangingPunct="1">
              <a:buClr>
                <a:schemeClr val="accent2"/>
              </a:buClr>
              <a:buSzPct val="76000"/>
              <a:buFont typeface="Wingdings" panose="05000000000000000000" pitchFamily="2" charset="2"/>
              <a:buChar char="l"/>
            </a:pPr>
            <a:r>
              <a:rPr lang="en-AU" altLang="x-none" sz="2400" dirty="0"/>
              <a:t>Public key generation</a:t>
            </a:r>
          </a:p>
          <a:p>
            <a:pPr lvl="1" eaLnBrk="1" hangingPunct="1">
              <a:buClr>
                <a:schemeClr val="accent2"/>
              </a:buClr>
              <a:buSzPct val="76000"/>
              <a:buFont typeface="Wingdings" panose="05000000000000000000" pitchFamily="2" charset="2"/>
              <a:buChar char="l"/>
            </a:pPr>
            <a:r>
              <a:rPr lang="en-AU" altLang="x-none" sz="2400" dirty="0"/>
              <a:t>Keystream for a one-time pad</a:t>
            </a:r>
            <a:endParaRPr lang="en-AU" altLang="x-none" sz="2800" dirty="0"/>
          </a:p>
          <a:p>
            <a:pPr>
              <a:buClr>
                <a:schemeClr val="accent1"/>
              </a:buClr>
              <a:buSzPct val="76000"/>
              <a:buFont typeface="Wingdings 3" panose="05040102010807070707" pitchFamily="18" charset="2"/>
            </a:pPr>
            <a:r>
              <a:rPr lang="en-AU" altLang="x-none" sz="2800" dirty="0"/>
              <a:t>In all cases its critical that these values be </a:t>
            </a:r>
          </a:p>
          <a:p>
            <a:pPr lvl="1" eaLnBrk="1" hangingPunct="1">
              <a:buClr>
                <a:schemeClr val="accent2"/>
              </a:buClr>
              <a:buSzPct val="76000"/>
              <a:buFont typeface="Wingdings" panose="05000000000000000000" pitchFamily="2" charset="2"/>
              <a:buChar char="l"/>
            </a:pPr>
            <a:r>
              <a:rPr lang="en-AU" altLang="x-none" sz="2400" dirty="0"/>
              <a:t>statistically random, uniform distribution, independent</a:t>
            </a:r>
          </a:p>
          <a:p>
            <a:pPr lvl="1" eaLnBrk="1" hangingPunct="1">
              <a:buClr>
                <a:schemeClr val="accent2"/>
              </a:buClr>
              <a:buSzPct val="76000"/>
              <a:buFont typeface="Wingdings" panose="05000000000000000000" pitchFamily="2" charset="2"/>
              <a:buChar char="l"/>
            </a:pPr>
            <a:r>
              <a:rPr lang="en-AU" altLang="x-none" sz="2400" dirty="0"/>
              <a:t>unpredictability of future values from </a:t>
            </a:r>
            <a:r>
              <a:rPr sz="2400" dirty="0"/>
              <a:t>previous values</a:t>
            </a:r>
            <a:endParaRPr lang="en-AU" altLang="x-none" sz="2800" dirty="0"/>
          </a:p>
          <a:p>
            <a:pPr>
              <a:buClr>
                <a:schemeClr val="accent1"/>
              </a:buClr>
              <a:buSzPct val="76000"/>
              <a:buFont typeface="Wingdings 3" panose="05040102010807070707" pitchFamily="18" charset="2"/>
            </a:pPr>
            <a:r>
              <a:rPr sz="2800" dirty="0"/>
              <a:t>Care needed with generated random numbers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ln/>
        </p:spPr>
        <p:txBody>
          <a:bodyPr vert="horz" wrap="square" lIns="91440" tIns="45720" rIns="91440" bIns="45720" anchor="b" anchorCtr="0"/>
          <a:lstStyle/>
          <a:p>
            <a:r>
              <a:rPr dirty="0"/>
              <a:t>Random number generators and stream ciphers cont…</a:t>
            </a:r>
          </a:p>
        </p:txBody>
      </p:sp>
      <p:sp>
        <p:nvSpPr>
          <p:cNvPr id="16387"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One-Time-Pad</a:t>
            </a:r>
          </a:p>
          <a:p>
            <a:pPr>
              <a:buClr>
                <a:schemeClr val="accent1"/>
              </a:buClr>
              <a:buSzPct val="76000"/>
              <a:buFont typeface="Wingdings 3" panose="05040102010807070707" pitchFamily="18" charset="2"/>
            </a:pPr>
            <a:r>
              <a:rPr b="1" dirty="0"/>
              <a:t>Random Number Generator</a:t>
            </a:r>
          </a:p>
          <a:p>
            <a:pPr>
              <a:buClr>
                <a:schemeClr val="accent1"/>
              </a:buClr>
              <a:buSzPct val="76000"/>
              <a:buFont typeface="Wingdings 3" panose="05040102010807070707" pitchFamily="18" charset="2"/>
            </a:pPr>
            <a:r>
              <a:rPr dirty="0"/>
              <a:t>Stream Cipher</a:t>
            </a:r>
          </a:p>
          <a:p>
            <a:pPr>
              <a:buClr>
                <a:schemeClr val="accent1"/>
              </a:buClr>
              <a:buSzPct val="76000"/>
              <a:buFont typeface="Wingdings 3" panose="05040102010807070707" pitchFamily="18" charset="2"/>
            </a:pPr>
            <a:r>
              <a:rPr dirty="0"/>
              <a:t>RC4</a:t>
            </a:r>
          </a:p>
          <a:p>
            <a:pPr>
              <a:buClr>
                <a:schemeClr val="accent1"/>
              </a:buClr>
              <a:buSzPct val="76000"/>
              <a:buFont typeface="Wingdings 3" panose="05040102010807070707" pitchFamily="18" charset="2"/>
            </a:pPr>
            <a:r>
              <a:rPr dirty="0"/>
              <a:t>RC4 and WEP</a:t>
            </a:r>
          </a:p>
          <a:p>
            <a:pPr>
              <a:buClr>
                <a:schemeClr val="accent1"/>
              </a:buClr>
              <a:buSzPct val="76000"/>
              <a:buFont typeface="Wingdings 3" panose="05040102010807070707" pitchFamily="18" charset="2"/>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ln/>
        </p:spPr>
        <p:txBody>
          <a:bodyPr vert="horz" wrap="square" lIns="91440" tIns="45720" rIns="91440" bIns="45720" anchor="b" anchorCtr="0"/>
          <a:lstStyle/>
          <a:p>
            <a:r>
              <a:rPr lang="en-AU" altLang="x-none" dirty="0"/>
              <a:t>Pseudorandom Number Generators (PRNGs)</a:t>
            </a:r>
            <a:endParaRPr dirty="0"/>
          </a:p>
        </p:txBody>
      </p:sp>
      <p:sp>
        <p:nvSpPr>
          <p:cNvPr id="17411" name="Content Placeholder 2"/>
          <p:cNvSpPr>
            <a:spLocks noGrp="1"/>
          </p:cNvSpPr>
          <p:nvPr>
            <p:ph sz="quarter" idx="1"/>
          </p:nvPr>
        </p:nvSpPr>
        <p:spPr>
          <a:xfrm>
            <a:off x="457200" y="1219200"/>
            <a:ext cx="8229600" cy="4937125"/>
          </a:xfrm>
          <a:ln/>
        </p:spPr>
        <p:txBody>
          <a:bodyPr vert="horz" wrap="square" lIns="91440" tIns="45720" rIns="91440" bIns="45720" anchor="t" anchorCtr="0"/>
          <a:lstStyle/>
          <a:p>
            <a:pPr>
              <a:buClr>
                <a:schemeClr val="accent1"/>
              </a:buClr>
              <a:buSzPct val="76000"/>
              <a:buFont typeface="Wingdings 3" panose="05040102010807070707" pitchFamily="18" charset="2"/>
            </a:pPr>
            <a:r>
              <a:rPr dirty="0"/>
              <a:t>Random number which we can calculate with help of any algorithm and also we can calculate  next value.</a:t>
            </a:r>
          </a:p>
          <a:p>
            <a:pPr>
              <a:buClr>
                <a:schemeClr val="accent1"/>
              </a:buClr>
              <a:buSzPct val="76000"/>
              <a:buFont typeface="Wingdings 3" panose="05040102010807070707" pitchFamily="18" charset="2"/>
            </a:pPr>
            <a:r>
              <a:rPr dirty="0"/>
              <a:t>It is also called deterministic algorithmic techniques to create </a:t>
            </a:r>
            <a:r>
              <a:rPr lang="ja-JP" altLang="en-US" dirty="0"/>
              <a:t>“</a:t>
            </a:r>
            <a:r>
              <a:rPr lang="en-US" altLang="ja-JP" dirty="0"/>
              <a:t>random numbers</a:t>
            </a:r>
            <a:r>
              <a:rPr lang="ja-JP" altLang="en-US" dirty="0"/>
              <a:t>”</a:t>
            </a:r>
            <a:endParaRPr lang="en-US" altLang="ja-JP" dirty="0"/>
          </a:p>
          <a:p>
            <a:pPr lvl="1" eaLnBrk="1" hangingPunct="1">
              <a:buClr>
                <a:schemeClr val="accent2"/>
              </a:buClr>
              <a:buSzPct val="76000"/>
              <a:buFont typeface="Wingdings" panose="05000000000000000000" pitchFamily="2" charset="2"/>
              <a:buChar char="l"/>
            </a:pPr>
            <a:r>
              <a:rPr dirty="0"/>
              <a:t>although are not truly random</a:t>
            </a:r>
          </a:p>
          <a:p>
            <a:pPr lvl="1" eaLnBrk="1" hangingPunct="1">
              <a:buClr>
                <a:schemeClr val="accent2"/>
              </a:buClr>
              <a:buSzPct val="76000"/>
              <a:buFont typeface="Wingdings" panose="05000000000000000000" pitchFamily="2" charset="2"/>
              <a:buChar char="l"/>
            </a:pPr>
            <a:r>
              <a:rPr dirty="0"/>
              <a:t>can pass many tests of </a:t>
            </a:r>
            <a:r>
              <a:rPr lang="ja-JP" altLang="en-US" dirty="0"/>
              <a:t>“</a:t>
            </a:r>
            <a:r>
              <a:rPr lang="en-US" altLang="ja-JP" dirty="0"/>
              <a:t>randomness</a:t>
            </a:r>
            <a:r>
              <a:rPr lang="ja-JP" altLang="en-US" dirty="0"/>
              <a:t>”</a:t>
            </a:r>
            <a:endParaRPr lang="en-US" altLang="ja-JP" dirty="0"/>
          </a:p>
          <a:p>
            <a:pPr>
              <a:buClr>
                <a:schemeClr val="accent1"/>
              </a:buClr>
              <a:buSzPct val="76000"/>
              <a:buFont typeface="Wingdings 3" panose="05040102010807070707" pitchFamily="18" charset="2"/>
            </a:pPr>
            <a:endParaRPr dirty="0"/>
          </a:p>
          <a:p>
            <a:pPr>
              <a:buClr>
                <a:schemeClr val="accent1"/>
              </a:buClr>
              <a:buSzPct val="76000"/>
              <a:buFont typeface="Wingdings 3" panose="05040102010807070707" pitchFamily="18" charset="2"/>
            </a:pPr>
            <a:r>
              <a:rPr dirty="0"/>
              <a:t>Known as </a:t>
            </a:r>
            <a:r>
              <a:rPr lang="ja-JP" altLang="en-US" dirty="0"/>
              <a:t>“</a:t>
            </a:r>
            <a:r>
              <a:rPr lang="en-US" altLang="ja-JP" dirty="0"/>
              <a:t>Pseudorandom Numbers</a:t>
            </a:r>
            <a:r>
              <a:rPr lang="ja-JP" altLang="en-US" dirty="0"/>
              <a:t>”</a:t>
            </a:r>
            <a:endParaRPr lang="en-US" altLang="ja-JP" dirty="0"/>
          </a:p>
          <a:p>
            <a:pPr>
              <a:buClr>
                <a:schemeClr val="accent1"/>
              </a:buClr>
              <a:buSzPct val="76000"/>
              <a:buFont typeface="Wingdings 3" panose="05040102010807070707" pitchFamily="18" charset="2"/>
            </a:pPr>
            <a:r>
              <a:rPr dirty="0"/>
              <a:t>Created by </a:t>
            </a:r>
            <a:r>
              <a:rPr lang="ja-JP" altLang="en-US" dirty="0"/>
              <a:t>“</a:t>
            </a:r>
            <a:r>
              <a:rPr lang="en-AU" altLang="ja-JP" sz="2800" dirty="0"/>
              <a:t>Pseudorandom Number Generators (PRNGs)</a:t>
            </a:r>
            <a:r>
              <a:rPr lang="en-AU" altLang="en-US" sz="2800" dirty="0"/>
              <a:t>”</a:t>
            </a:r>
            <a:endParaRPr lang="en-AU" altLang="ja-JP" sz="2800" dirty="0"/>
          </a:p>
          <a:p>
            <a:pPr eaLnBrk="1" hangingPunct="1">
              <a:buClr>
                <a:schemeClr val="accent1"/>
              </a:buClr>
              <a:buSzPct val="76000"/>
              <a:buFont typeface="Wingdings" panose="05000000000000000000" pitchFamily="2" charset="2"/>
              <a:buChar char="Ø"/>
            </a:pPr>
            <a:endParaRPr lang="en-AU" altLang="x-none" sz="2800" dirty="0"/>
          </a:p>
          <a:p>
            <a:pPr>
              <a:buClr>
                <a:schemeClr val="accent1"/>
              </a:buClr>
              <a:buSzPct val="76000"/>
              <a:buFont typeface="Wingdings 3" panose="05040102010807070707" pitchFamily="18" charset="2"/>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Origin.thmx</Template>
  <TotalTime>1</TotalTime>
  <Words>3423</Words>
  <Application>Microsoft Office PowerPoint</Application>
  <PresentationFormat>On-screen Show (4:3)</PresentationFormat>
  <Paragraphs>334</Paragraphs>
  <Slides>41</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Arial</vt:lpstr>
      <vt:lpstr>Bookman Old Style</vt:lpstr>
      <vt:lpstr>Calibri</vt:lpstr>
      <vt:lpstr>Courier New</vt:lpstr>
      <vt:lpstr>Gill Sans MT</vt:lpstr>
      <vt:lpstr>Symbol</vt:lpstr>
      <vt:lpstr>Times</vt:lpstr>
      <vt:lpstr>Times New Roman</vt:lpstr>
      <vt:lpstr>Wingdings</vt:lpstr>
      <vt:lpstr>Wingdings 3</vt:lpstr>
      <vt:lpstr>Origin</vt:lpstr>
      <vt:lpstr>Equation.3</vt:lpstr>
      <vt:lpstr>Stream Cipher</vt:lpstr>
      <vt:lpstr>Topics</vt:lpstr>
      <vt:lpstr>One-Time Pad</vt:lpstr>
      <vt:lpstr>Example </vt:lpstr>
      <vt:lpstr>One-Time pad practical Problem</vt:lpstr>
      <vt:lpstr>Stream Cipher Model</vt:lpstr>
      <vt:lpstr>Random Numbers</vt:lpstr>
      <vt:lpstr>Random number generators and stream ciphers cont…</vt:lpstr>
      <vt:lpstr>Pseudorandom Number Generators (PRNGs)</vt:lpstr>
      <vt:lpstr>Random &amp; Pseudorandom Number Generators</vt:lpstr>
      <vt:lpstr>PRNG Requirements</vt:lpstr>
      <vt:lpstr>Pseudo Random number generators</vt:lpstr>
      <vt:lpstr>PowerPoint Presentation</vt:lpstr>
      <vt:lpstr>LCM example</vt:lpstr>
      <vt:lpstr>Blum Blum Shub Generator</vt:lpstr>
      <vt:lpstr>PowerPoint Presentation</vt:lpstr>
      <vt:lpstr>PowerPoint Presentation</vt:lpstr>
      <vt:lpstr>PRNGs  generation using Block Ciphers </vt:lpstr>
      <vt:lpstr>Topics</vt:lpstr>
      <vt:lpstr>Stream Ciphers</vt:lpstr>
      <vt:lpstr>PowerPoint Presentation</vt:lpstr>
      <vt:lpstr>Stream Cipher Structure</vt:lpstr>
      <vt:lpstr>PowerPoint Presentation</vt:lpstr>
      <vt:lpstr>Stream Cipher Properties</vt:lpstr>
      <vt:lpstr>Topics</vt:lpstr>
      <vt:lpstr>Rivest Cipher (RC4) Basics</vt:lpstr>
      <vt:lpstr>RC4-based Usage</vt:lpstr>
      <vt:lpstr>RC4 Block Diagram</vt:lpstr>
      <vt:lpstr>RC4 …Inside</vt:lpstr>
      <vt:lpstr>Initialization of S</vt:lpstr>
      <vt:lpstr>The KSA</vt:lpstr>
      <vt:lpstr>The PRGA</vt:lpstr>
      <vt:lpstr>PowerPoint Presentation</vt:lpstr>
      <vt:lpstr>PowerPoint Presentation</vt:lpstr>
      <vt:lpstr>RC4 Lookup Stage</vt:lpstr>
      <vt:lpstr>Detailed Diagram</vt:lpstr>
      <vt:lpstr>Overall Operation of RC4</vt:lpstr>
      <vt:lpstr>Decryption using RC4</vt:lpstr>
      <vt:lpstr>Topics</vt:lpstr>
      <vt:lpstr>RC4 and WEP</vt:lpstr>
      <vt:lpstr>PowerPoint Presentation</vt:lpstr>
    </vt:vector>
  </TitlesOfParts>
  <Company>airtight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Encryption/Decyprtion using RC4</dc:title>
  <dc:creator>asd</dc:creator>
  <cp:lastModifiedBy>SITA KUMARI</cp:lastModifiedBy>
  <cp:revision>62</cp:revision>
  <dcterms:created xsi:type="dcterms:W3CDTF">2011-07-20T01:02:40Z</dcterms:created>
  <dcterms:modified xsi:type="dcterms:W3CDTF">2024-02-12T16:50:46Z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16C8FBBF9DE8474DBB683AB61AA67AD7_12</vt:lpwstr>
  </property>
  <property fmtid="{D5CDD505-2E9C-101B-9397-08002B2CF9AE}" pid="3" name="KSOProductBuildVer">
    <vt:lpwstr>1033-12.2.0.13359</vt:lpwstr>
  </property>
</Properties>
</file>