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99700" cx="18300700"/>
  <p:notesSz cx="18300700" cy="10299700"/>
  <p:embeddedFontLst>
    <p:embeddedFont>
      <p:font typeface="Tahoma"/>
      <p:regular r:id="rId19"/>
      <p:bold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Cc7q8qiuUY6bxi+9VCnoi6HI5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Tahom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955780" y="1048753"/>
            <a:ext cx="16389138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955780" y="1048753"/>
            <a:ext cx="16389138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10070515" y="3998252"/>
            <a:ext cx="8048625" cy="37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13609302" y="6216619"/>
            <a:ext cx="4679315" cy="4070985"/>
          </a:xfrm>
          <a:custGeom>
            <a:rect b="b" l="l" r="r" t="t"/>
            <a:pathLst>
              <a:path extrusionOk="0" h="4070984" w="4679315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0932" y="4623442"/>
            <a:ext cx="8601074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7" y="606729"/>
            <a:ext cx="16668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7" y="606729"/>
            <a:ext cx="1552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0317" y="1454454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0317" y="2683180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0317" y="3292780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0" y="4840146"/>
            <a:ext cx="5176520" cy="5447030"/>
          </a:xfrm>
          <a:custGeom>
            <a:rect b="b" l="l" r="r" t="t"/>
            <a:pathLst>
              <a:path extrusionOk="0" h="5447030" w="5176520">
                <a:moveTo>
                  <a:pt x="0" y="0"/>
                </a:moveTo>
                <a:lnTo>
                  <a:pt x="56648" y="10442"/>
                </a:lnTo>
                <a:lnTo>
                  <a:pt x="101517" y="19836"/>
                </a:lnTo>
                <a:lnTo>
                  <a:pt x="145914" y="30065"/>
                </a:lnTo>
                <a:lnTo>
                  <a:pt x="189846" y="41122"/>
                </a:lnTo>
                <a:lnTo>
                  <a:pt x="233318" y="52994"/>
                </a:lnTo>
                <a:lnTo>
                  <a:pt x="276336" y="65674"/>
                </a:lnTo>
                <a:lnTo>
                  <a:pt x="318906" y="79149"/>
                </a:lnTo>
                <a:lnTo>
                  <a:pt x="361033" y="93411"/>
                </a:lnTo>
                <a:lnTo>
                  <a:pt x="402722" y="108449"/>
                </a:lnTo>
                <a:lnTo>
                  <a:pt x="443981" y="124253"/>
                </a:lnTo>
                <a:lnTo>
                  <a:pt x="484813" y="140813"/>
                </a:lnTo>
                <a:lnTo>
                  <a:pt x="525226" y="158119"/>
                </a:lnTo>
                <a:lnTo>
                  <a:pt x="565224" y="176161"/>
                </a:lnTo>
                <a:lnTo>
                  <a:pt x="604813" y="194929"/>
                </a:lnTo>
                <a:lnTo>
                  <a:pt x="643999" y="214412"/>
                </a:lnTo>
                <a:lnTo>
                  <a:pt x="682788" y="234601"/>
                </a:lnTo>
                <a:lnTo>
                  <a:pt x="721185" y="255485"/>
                </a:lnTo>
                <a:lnTo>
                  <a:pt x="759197" y="277055"/>
                </a:lnTo>
                <a:lnTo>
                  <a:pt x="796827" y="299301"/>
                </a:lnTo>
                <a:lnTo>
                  <a:pt x="834084" y="322211"/>
                </a:lnTo>
                <a:lnTo>
                  <a:pt x="870971" y="345777"/>
                </a:lnTo>
                <a:lnTo>
                  <a:pt x="907495" y="369988"/>
                </a:lnTo>
                <a:lnTo>
                  <a:pt x="943661" y="394834"/>
                </a:lnTo>
                <a:lnTo>
                  <a:pt x="979476" y="420305"/>
                </a:lnTo>
                <a:lnTo>
                  <a:pt x="1014944" y="446391"/>
                </a:lnTo>
                <a:lnTo>
                  <a:pt x="1050071" y="473082"/>
                </a:lnTo>
                <a:lnTo>
                  <a:pt x="1084864" y="500367"/>
                </a:lnTo>
                <a:lnTo>
                  <a:pt x="1119327" y="528238"/>
                </a:lnTo>
                <a:lnTo>
                  <a:pt x="1153467" y="556682"/>
                </a:lnTo>
                <a:lnTo>
                  <a:pt x="1187289" y="585691"/>
                </a:lnTo>
                <a:lnTo>
                  <a:pt x="1220799" y="615255"/>
                </a:lnTo>
                <a:lnTo>
                  <a:pt x="1254002" y="645363"/>
                </a:lnTo>
                <a:lnTo>
                  <a:pt x="1286904" y="676005"/>
                </a:lnTo>
                <a:lnTo>
                  <a:pt x="1319511" y="707172"/>
                </a:lnTo>
                <a:lnTo>
                  <a:pt x="1351829" y="738852"/>
                </a:lnTo>
                <a:lnTo>
                  <a:pt x="1383863" y="771036"/>
                </a:lnTo>
                <a:lnTo>
                  <a:pt x="1415618" y="803715"/>
                </a:lnTo>
                <a:lnTo>
                  <a:pt x="1447101" y="836877"/>
                </a:lnTo>
                <a:lnTo>
                  <a:pt x="1478318" y="870513"/>
                </a:lnTo>
                <a:lnTo>
                  <a:pt x="1509273" y="904613"/>
                </a:lnTo>
                <a:lnTo>
                  <a:pt x="1539973" y="939166"/>
                </a:lnTo>
                <a:lnTo>
                  <a:pt x="1570423" y="974163"/>
                </a:lnTo>
                <a:lnTo>
                  <a:pt x="1600629" y="1009593"/>
                </a:lnTo>
                <a:lnTo>
                  <a:pt x="1630596" y="1045447"/>
                </a:lnTo>
                <a:lnTo>
                  <a:pt x="1660331" y="1081714"/>
                </a:lnTo>
                <a:lnTo>
                  <a:pt x="1689839" y="1118384"/>
                </a:lnTo>
                <a:lnTo>
                  <a:pt x="1719125" y="1155448"/>
                </a:lnTo>
                <a:lnTo>
                  <a:pt x="1748196" y="1192894"/>
                </a:lnTo>
                <a:lnTo>
                  <a:pt x="1777056" y="1230713"/>
                </a:lnTo>
                <a:lnTo>
                  <a:pt x="1805713" y="1268896"/>
                </a:lnTo>
                <a:lnTo>
                  <a:pt x="1834170" y="1307431"/>
                </a:lnTo>
                <a:lnTo>
                  <a:pt x="1862435" y="1346308"/>
                </a:lnTo>
                <a:lnTo>
                  <a:pt x="1890512" y="1385519"/>
                </a:lnTo>
                <a:lnTo>
                  <a:pt x="1918408" y="1425052"/>
                </a:lnTo>
                <a:lnTo>
                  <a:pt x="1946127" y="1464897"/>
                </a:lnTo>
                <a:lnTo>
                  <a:pt x="1973677" y="1505045"/>
                </a:lnTo>
                <a:lnTo>
                  <a:pt x="2001061" y="1545486"/>
                </a:lnTo>
                <a:lnTo>
                  <a:pt x="2028287" y="1586208"/>
                </a:lnTo>
                <a:lnTo>
                  <a:pt x="2055360" y="1627203"/>
                </a:lnTo>
                <a:lnTo>
                  <a:pt x="2082285" y="1668460"/>
                </a:lnTo>
                <a:lnTo>
                  <a:pt x="2109068" y="1709968"/>
                </a:lnTo>
                <a:lnTo>
                  <a:pt x="2135714" y="1751719"/>
                </a:lnTo>
                <a:lnTo>
                  <a:pt x="2162231" y="1793702"/>
                </a:lnTo>
                <a:lnTo>
                  <a:pt x="2188622" y="1835906"/>
                </a:lnTo>
                <a:lnTo>
                  <a:pt x="2214894" y="1878322"/>
                </a:lnTo>
                <a:lnTo>
                  <a:pt x="2241053" y="1920940"/>
                </a:lnTo>
                <a:lnTo>
                  <a:pt x="2267103" y="1963749"/>
                </a:lnTo>
                <a:lnTo>
                  <a:pt x="2293052" y="2006739"/>
                </a:lnTo>
                <a:lnTo>
                  <a:pt x="2318904" y="2049901"/>
                </a:lnTo>
                <a:lnTo>
                  <a:pt x="2344665" y="2093225"/>
                </a:lnTo>
                <a:lnTo>
                  <a:pt x="2370341" y="2136699"/>
                </a:lnTo>
                <a:lnTo>
                  <a:pt x="2395938" y="2180315"/>
                </a:lnTo>
                <a:lnTo>
                  <a:pt x="2421461" y="2224061"/>
                </a:lnTo>
                <a:lnTo>
                  <a:pt x="2446916" y="2267929"/>
                </a:lnTo>
                <a:lnTo>
                  <a:pt x="2472308" y="2311908"/>
                </a:lnTo>
                <a:lnTo>
                  <a:pt x="2497643" y="2355987"/>
                </a:lnTo>
                <a:lnTo>
                  <a:pt x="2522928" y="2400157"/>
                </a:lnTo>
                <a:lnTo>
                  <a:pt x="2548167" y="2444408"/>
                </a:lnTo>
                <a:lnTo>
                  <a:pt x="2573366" y="2488729"/>
                </a:lnTo>
                <a:lnTo>
                  <a:pt x="2598531" y="2533111"/>
                </a:lnTo>
                <a:lnTo>
                  <a:pt x="2623668" y="2577543"/>
                </a:lnTo>
                <a:lnTo>
                  <a:pt x="2648783" y="2622015"/>
                </a:lnTo>
                <a:lnTo>
                  <a:pt x="2673880" y="2666518"/>
                </a:lnTo>
                <a:lnTo>
                  <a:pt x="2698965" y="2711041"/>
                </a:lnTo>
                <a:lnTo>
                  <a:pt x="2724046" y="2755574"/>
                </a:lnTo>
                <a:lnTo>
                  <a:pt x="2749126" y="2800107"/>
                </a:lnTo>
                <a:lnTo>
                  <a:pt x="2774212" y="2844629"/>
                </a:lnTo>
                <a:lnTo>
                  <a:pt x="2799309" y="2889132"/>
                </a:lnTo>
                <a:lnTo>
                  <a:pt x="2824423" y="2933604"/>
                </a:lnTo>
                <a:lnTo>
                  <a:pt x="2849560" y="2978036"/>
                </a:lnTo>
                <a:lnTo>
                  <a:pt x="2874725" y="3022417"/>
                </a:lnTo>
                <a:lnTo>
                  <a:pt x="2899924" y="3066738"/>
                </a:lnTo>
                <a:lnTo>
                  <a:pt x="2925164" y="3110989"/>
                </a:lnTo>
                <a:lnTo>
                  <a:pt x="2950448" y="3155158"/>
                </a:lnTo>
                <a:lnTo>
                  <a:pt x="2975784" y="3199237"/>
                </a:lnTo>
                <a:lnTo>
                  <a:pt x="3001176" y="3243216"/>
                </a:lnTo>
                <a:lnTo>
                  <a:pt x="3026631" y="3287083"/>
                </a:lnTo>
                <a:lnTo>
                  <a:pt x="3052154" y="3330830"/>
                </a:lnTo>
                <a:lnTo>
                  <a:pt x="3077750" y="3374445"/>
                </a:lnTo>
                <a:lnTo>
                  <a:pt x="3103427" y="3417919"/>
                </a:lnTo>
                <a:lnTo>
                  <a:pt x="3129188" y="3461242"/>
                </a:lnTo>
                <a:lnTo>
                  <a:pt x="3155040" y="3504404"/>
                </a:lnTo>
                <a:lnTo>
                  <a:pt x="3180989" y="3547395"/>
                </a:lnTo>
                <a:lnTo>
                  <a:pt x="3207039" y="3590204"/>
                </a:lnTo>
                <a:lnTo>
                  <a:pt x="3233198" y="3632821"/>
                </a:lnTo>
                <a:lnTo>
                  <a:pt x="3259470" y="3675237"/>
                </a:lnTo>
                <a:lnTo>
                  <a:pt x="3285862" y="3717441"/>
                </a:lnTo>
                <a:lnTo>
                  <a:pt x="3312378" y="3759424"/>
                </a:lnTo>
                <a:lnTo>
                  <a:pt x="3339025" y="3801174"/>
                </a:lnTo>
                <a:lnTo>
                  <a:pt x="3365808" y="3842683"/>
                </a:lnTo>
                <a:lnTo>
                  <a:pt x="3392733" y="3883940"/>
                </a:lnTo>
                <a:lnTo>
                  <a:pt x="3419806" y="3924935"/>
                </a:lnTo>
                <a:lnTo>
                  <a:pt x="3447032" y="3965657"/>
                </a:lnTo>
                <a:lnTo>
                  <a:pt x="3474416" y="4006097"/>
                </a:lnTo>
                <a:lnTo>
                  <a:pt x="3501966" y="4046245"/>
                </a:lnTo>
                <a:lnTo>
                  <a:pt x="3529686" y="4086091"/>
                </a:lnTo>
                <a:lnTo>
                  <a:pt x="3557581" y="4125624"/>
                </a:lnTo>
                <a:lnTo>
                  <a:pt x="3585659" y="4164834"/>
                </a:lnTo>
                <a:lnTo>
                  <a:pt x="3613923" y="4203712"/>
                </a:lnTo>
                <a:lnTo>
                  <a:pt x="3642381" y="4242247"/>
                </a:lnTo>
                <a:lnTo>
                  <a:pt x="3671038" y="4280429"/>
                </a:lnTo>
                <a:lnTo>
                  <a:pt x="3699898" y="4318249"/>
                </a:lnTo>
                <a:lnTo>
                  <a:pt x="3728969" y="4355695"/>
                </a:lnTo>
                <a:lnTo>
                  <a:pt x="3758256" y="4392758"/>
                </a:lnTo>
                <a:lnTo>
                  <a:pt x="3787763" y="4429429"/>
                </a:lnTo>
                <a:lnTo>
                  <a:pt x="3817498" y="4465696"/>
                </a:lnTo>
                <a:lnTo>
                  <a:pt x="3847466" y="4501550"/>
                </a:lnTo>
                <a:lnTo>
                  <a:pt x="3877672" y="4536980"/>
                </a:lnTo>
                <a:lnTo>
                  <a:pt x="3908122" y="4571977"/>
                </a:lnTo>
                <a:lnTo>
                  <a:pt x="3938822" y="4606530"/>
                </a:lnTo>
                <a:lnTo>
                  <a:pt x="3969778" y="4640630"/>
                </a:lnTo>
                <a:lnTo>
                  <a:pt x="4000994" y="4674266"/>
                </a:lnTo>
                <a:lnTo>
                  <a:pt x="4032478" y="4707429"/>
                </a:lnTo>
                <a:lnTo>
                  <a:pt x="4064233" y="4740107"/>
                </a:lnTo>
                <a:lnTo>
                  <a:pt x="4096267" y="4772292"/>
                </a:lnTo>
                <a:lnTo>
                  <a:pt x="4128585" y="4803972"/>
                </a:lnTo>
                <a:lnTo>
                  <a:pt x="4161192" y="4835139"/>
                </a:lnTo>
                <a:lnTo>
                  <a:pt x="4194095" y="4865781"/>
                </a:lnTo>
                <a:lnTo>
                  <a:pt x="4227298" y="4895889"/>
                </a:lnTo>
                <a:lnTo>
                  <a:pt x="4260808" y="4925453"/>
                </a:lnTo>
                <a:lnTo>
                  <a:pt x="4294630" y="4954462"/>
                </a:lnTo>
                <a:lnTo>
                  <a:pt x="4328770" y="4982907"/>
                </a:lnTo>
                <a:lnTo>
                  <a:pt x="4363234" y="5010777"/>
                </a:lnTo>
                <a:lnTo>
                  <a:pt x="4398026" y="5038063"/>
                </a:lnTo>
                <a:lnTo>
                  <a:pt x="4433154" y="5064754"/>
                </a:lnTo>
                <a:lnTo>
                  <a:pt x="4468622" y="5090840"/>
                </a:lnTo>
                <a:lnTo>
                  <a:pt x="4504437" y="5116311"/>
                </a:lnTo>
                <a:lnTo>
                  <a:pt x="4540604" y="5141157"/>
                </a:lnTo>
                <a:lnTo>
                  <a:pt x="4577128" y="5165368"/>
                </a:lnTo>
                <a:lnTo>
                  <a:pt x="4614015" y="5188934"/>
                </a:lnTo>
                <a:lnTo>
                  <a:pt x="4651272" y="5211845"/>
                </a:lnTo>
                <a:lnTo>
                  <a:pt x="4688903" y="5234090"/>
                </a:lnTo>
                <a:lnTo>
                  <a:pt x="4726914" y="5255660"/>
                </a:lnTo>
                <a:lnTo>
                  <a:pt x="4765311" y="5276545"/>
                </a:lnTo>
                <a:lnTo>
                  <a:pt x="4804101" y="5296734"/>
                </a:lnTo>
                <a:lnTo>
                  <a:pt x="4843287" y="5316218"/>
                </a:lnTo>
                <a:lnTo>
                  <a:pt x="4882877" y="5334985"/>
                </a:lnTo>
                <a:lnTo>
                  <a:pt x="4922875" y="5353027"/>
                </a:lnTo>
                <a:lnTo>
                  <a:pt x="4963287" y="5370334"/>
                </a:lnTo>
                <a:lnTo>
                  <a:pt x="5004120" y="5386894"/>
                </a:lnTo>
                <a:lnTo>
                  <a:pt x="5045378" y="5402698"/>
                </a:lnTo>
                <a:lnTo>
                  <a:pt x="5087068" y="5417736"/>
                </a:lnTo>
                <a:lnTo>
                  <a:pt x="5129195" y="5431998"/>
                </a:lnTo>
                <a:lnTo>
                  <a:pt x="5171765" y="5445474"/>
                </a:lnTo>
                <a:lnTo>
                  <a:pt x="5176439" y="5446851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0" y="9752686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4204" y="4170350"/>
            <a:ext cx="9763112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type="ctrTitle"/>
          </p:nvPr>
        </p:nvSpPr>
        <p:spPr>
          <a:xfrm>
            <a:off x="7024092" y="593039"/>
            <a:ext cx="425251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955780" y="1048753"/>
            <a:ext cx="16389138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55780" y="1048753"/>
            <a:ext cx="16389138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10070515" y="3998252"/>
            <a:ext cx="8048625" cy="37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3030562" y="2743695"/>
            <a:ext cx="12447270" cy="2602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-1888489" lvl="0" marL="1900554" marR="5080" rtl="0" algn="l">
              <a:lnSpc>
                <a:spcPct val="1198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450">
                <a:latin typeface="Cambria"/>
                <a:ea typeface="Cambria"/>
                <a:cs typeface="Cambria"/>
                <a:sym typeface="Cambria"/>
              </a:rPr>
              <a:t>Exploring Different Types of  Malicious Software</a:t>
            </a:r>
            <a:endParaRPr sz="8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0" y="12"/>
            <a:ext cx="18288000" cy="2550795"/>
          </a:xfrm>
          <a:custGeom>
            <a:rect b="b" l="l" r="r" t="t"/>
            <a:pathLst>
              <a:path extrusionOk="0" h="2550795" w="18288000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0" y="7892605"/>
            <a:ext cx="18288000" cy="2395220"/>
          </a:xfrm>
          <a:custGeom>
            <a:rect b="b" l="l" r="r" t="t"/>
            <a:pathLst>
              <a:path extrusionOk="0" h="2395220" w="1828800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13609302" y="6216619"/>
            <a:ext cx="4679315" cy="4070985"/>
          </a:xfrm>
          <a:custGeom>
            <a:rect b="b" l="l" r="r" t="t"/>
            <a:pathLst>
              <a:path extrusionOk="0" h="4070984" w="4679315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955780" y="1048753"/>
            <a:ext cx="163890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60680" marR="205103" rtl="0" algn="ctr">
              <a:lnSpc>
                <a:spcPct val="115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Adware</a:t>
            </a:r>
            <a:endParaRPr/>
          </a:p>
          <a:p>
            <a:pPr indent="0" lvl="0" marL="360680" marR="205104" rtl="0" algn="ctr">
              <a:lnSpc>
                <a:spcPct val="115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74015" marR="5080" rtl="0" algn="ctr">
              <a:lnSpc>
                <a:spcPct val="111484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b="0" lang="en-US" sz="3200"/>
              <a:t>It displays unwanted ads and pop-ups on the computer. It comes along with  software downloads and packages. It generates revenue for the software  distributer by displaying ads</a:t>
            </a:r>
            <a:r>
              <a:rPr b="0" lang="en-US" sz="3100"/>
              <a:t>.</a:t>
            </a:r>
            <a:endParaRPr sz="310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9182" y="4572000"/>
            <a:ext cx="7357918" cy="49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ctrTitle"/>
          </p:nvPr>
        </p:nvSpPr>
        <p:spPr>
          <a:xfrm>
            <a:off x="7024101" y="593050"/>
            <a:ext cx="4782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bombs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0" y="548830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73" y="2056193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53264" y="1748218"/>
            <a:ext cx="1659890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logic bomb is malware that is triggered by a speciﬁed condition, such as a  given date or a particular user account being disabled.</a:t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/>
          <p:nvPr/>
        </p:nvSpPr>
        <p:spPr>
          <a:xfrm>
            <a:off x="0" y="6091970"/>
            <a:ext cx="2929255" cy="4195445"/>
          </a:xfrm>
          <a:custGeom>
            <a:rect b="b" l="l" r="r" t="t"/>
            <a:pathLst>
              <a:path extrusionOk="0" h="4195445" w="292925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0" y="548830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0" y="9752686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1512316" y="4229468"/>
            <a:ext cx="123825" cy="123825"/>
          </a:xfrm>
          <a:custGeom>
            <a:rect b="b" l="l" r="r" t="t"/>
            <a:pathLst>
              <a:path extrusionOk="0" h="123825" w="123825">
                <a:moveTo>
                  <a:pt x="123825" y="57848"/>
                </a:moveTo>
                <a:lnTo>
                  <a:pt x="108572" y="21005"/>
                </a:lnTo>
                <a:lnTo>
                  <a:pt x="70015" y="393"/>
                </a:lnTo>
                <a:lnTo>
                  <a:pt x="65976" y="0"/>
                </a:lnTo>
                <a:lnTo>
                  <a:pt x="57835" y="0"/>
                </a:lnTo>
                <a:lnTo>
                  <a:pt x="20993" y="15265"/>
                </a:lnTo>
                <a:lnTo>
                  <a:pt x="381" y="53822"/>
                </a:lnTo>
                <a:lnTo>
                  <a:pt x="0" y="57848"/>
                </a:lnTo>
                <a:lnTo>
                  <a:pt x="0" y="65989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35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15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804568" y="3959593"/>
            <a:ext cx="15880182" cy="501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-571500" lvl="0" marL="584200" marR="5080" rtl="0" algn="just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 bootkit is malware that is a  kernel-mode variant of a rootkit,  commonly used to attack  computers that are protected by  full-disk encryption.</a:t>
            </a:r>
            <a:endParaRPr sz="3600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71500" lvl="0" marL="584200" marR="5080" rtl="0" algn="just">
              <a:lnSpc>
                <a:spcPct val="101400"/>
              </a:lnSpc>
              <a:spcBef>
                <a:spcPts val="4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/>
              <a:buChar char="•"/>
            </a:pPr>
            <a:r>
              <a:rPr b="0" i="0" lang="en-US" sz="3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Bootkit malware is a type of malicious software that infects the boot process of a computer's operating system, typically at a very low level, such as the Master Boot Record (MBR) or the boot sector. </a:t>
            </a:r>
            <a:endParaRPr/>
          </a:p>
          <a:p>
            <a:pPr indent="-571500" lvl="0" marL="584200" marR="5080" rtl="0" algn="just">
              <a:lnSpc>
                <a:spcPct val="101400"/>
              </a:lnSpc>
              <a:spcBef>
                <a:spcPts val="4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/>
              <a:buChar char="•"/>
            </a:pPr>
            <a:r>
              <a:rPr b="0" i="0" lang="en-US" sz="3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Bootkits are particularly insidious because they load before the operating system itself, allowing them to evade detection by traditional antivirus software and security measures.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1319673" y="1818300"/>
            <a:ext cx="30615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450">
                <a:latin typeface="SimSun"/>
                <a:ea typeface="SimSun"/>
                <a:cs typeface="SimSun"/>
                <a:sym typeface="SimSun"/>
              </a:rPr>
              <a:t>Bootkit</a:t>
            </a:r>
            <a:endParaRPr sz="645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15340888" y="7929340"/>
            <a:ext cx="2947670" cy="2357755"/>
          </a:xfrm>
          <a:custGeom>
            <a:rect b="b" l="l" r="r" t="t"/>
            <a:pathLst>
              <a:path extrusionOk="0" h="2357754" w="2947669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0" y="0"/>
            <a:ext cx="18288000" cy="2314575"/>
            <a:chOff x="0" y="0"/>
            <a:chExt cx="18288000" cy="2314575"/>
          </a:xfrm>
        </p:grpSpPr>
        <p:sp>
          <p:nvSpPr>
            <p:cNvPr id="187" name="Google Shape;187;p13"/>
            <p:cNvSpPr/>
            <p:nvPr/>
          </p:nvSpPr>
          <p:spPr>
            <a:xfrm>
              <a:off x="0" y="0"/>
              <a:ext cx="2740660" cy="2314575"/>
            </a:xfrm>
            <a:custGeom>
              <a:rect b="b" l="l" r="r" t="t"/>
              <a:pathLst>
                <a:path extrusionOk="0" h="2314575" w="2740660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0" y="53629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3"/>
          <p:cNvSpPr/>
          <p:nvPr/>
        </p:nvSpPr>
        <p:spPr>
          <a:xfrm>
            <a:off x="0" y="9754527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>
            <p:ph type="title"/>
          </p:nvPr>
        </p:nvSpPr>
        <p:spPr>
          <a:xfrm>
            <a:off x="5568080" y="2147106"/>
            <a:ext cx="7155180" cy="304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850">
                <a:latin typeface="Quattrocento Sans"/>
                <a:ea typeface="Quattrocento Sans"/>
                <a:cs typeface="Quattrocento Sans"/>
                <a:sym typeface="Quattrocento Sans"/>
              </a:rPr>
              <a:t>Good Thanks!</a:t>
            </a:r>
            <a:endParaRPr sz="98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13609302" y="6216619"/>
            <a:ext cx="4679315" cy="4070985"/>
          </a:xfrm>
          <a:custGeom>
            <a:rect b="b" l="l" r="r" t="t"/>
            <a:pathLst>
              <a:path extrusionOk="0" h="4070984" w="4679315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868797" y="1072045"/>
            <a:ext cx="7350125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latin typeface="Tahoma"/>
                <a:ea typeface="Tahoma"/>
                <a:cs typeface="Tahoma"/>
                <a:sym typeface="Tahoma"/>
              </a:rPr>
              <a:t>Types of malicious software</a:t>
            </a:r>
            <a:endParaRPr sz="40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929" y="2383949"/>
            <a:ext cx="10077450" cy="698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"/>
          <p:cNvGrpSpPr/>
          <p:nvPr/>
        </p:nvGrpSpPr>
        <p:grpSpPr>
          <a:xfrm>
            <a:off x="0" y="3020784"/>
            <a:ext cx="18288000" cy="7266392"/>
            <a:chOff x="0" y="3020784"/>
            <a:chExt cx="18288000" cy="7266392"/>
          </a:xfrm>
        </p:grpSpPr>
        <p:sp>
          <p:nvSpPr>
            <p:cNvPr id="75" name="Google Shape;75;p3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0" y="975268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" name="Google Shape;7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0660" y="3020784"/>
              <a:ext cx="8734425" cy="55435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3"/>
          <p:cNvSpPr txBox="1"/>
          <p:nvPr>
            <p:ph type="title"/>
          </p:nvPr>
        </p:nvSpPr>
        <p:spPr>
          <a:xfrm>
            <a:off x="9513873" y="1506074"/>
            <a:ext cx="19062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450">
                <a:latin typeface="Cambria"/>
                <a:ea typeface="Cambria"/>
                <a:cs typeface="Cambria"/>
                <a:sym typeface="Cambria"/>
              </a:rPr>
              <a:t>Virus</a:t>
            </a:r>
            <a:endParaRPr sz="6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9694113" y="3931869"/>
            <a:ext cx="123825" cy="123825"/>
          </a:xfrm>
          <a:custGeom>
            <a:rect b="b" l="l" r="r" t="t"/>
            <a:pathLst>
              <a:path extrusionOk="0" h="123825" w="123825">
                <a:moveTo>
                  <a:pt x="123825" y="57848"/>
                </a:move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22"/>
                </a:lnTo>
                <a:lnTo>
                  <a:pt x="0" y="57848"/>
                </a:lnTo>
                <a:lnTo>
                  <a:pt x="0" y="65989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9694113" y="5532069"/>
            <a:ext cx="123825" cy="123825"/>
          </a:xfrm>
          <a:custGeom>
            <a:rect b="b" l="l" r="r" t="t"/>
            <a:pathLst>
              <a:path extrusionOk="0" h="123825" w="123825">
                <a:moveTo>
                  <a:pt x="123825" y="57848"/>
                </a:move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9694113" y="6589344"/>
            <a:ext cx="123825" cy="123825"/>
          </a:xfrm>
          <a:custGeom>
            <a:rect b="b" l="l" r="r" t="t"/>
            <a:pathLst>
              <a:path extrusionOk="0" h="123825" w="123825">
                <a:moveTo>
                  <a:pt x="123825" y="57848"/>
                </a:move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999459" y="3661994"/>
            <a:ext cx="79488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841375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 Virus is a malicious executable  code attached to another  executable ﬁle.</a:t>
            </a:r>
            <a:endParaRPr sz="3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12700" marR="5080" rtl="0" algn="l">
              <a:lnSpc>
                <a:spcPct val="101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The virus spreads when an infected  ﬁle is passed from system to system.  Onc</a:t>
            </a:r>
            <a:r>
              <a:rPr lang="en-US" sz="34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34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a program virus is active, it  will infect other programs on the  computer.</a:t>
            </a:r>
            <a:endParaRPr sz="3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0" y="548830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2205157" y="1148766"/>
            <a:ext cx="14597380" cy="3097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88925" marR="381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Worms replicate themselves on the system, attaching themselves to  different ﬁles and looking for pathways between computers.</a:t>
            </a:r>
            <a:endParaRPr sz="4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virus needs a host program to run but worms can run by themselves.</a:t>
            </a:r>
            <a:endParaRPr sz="4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47345" marR="339725" rtl="0" algn="ctr">
              <a:lnSpc>
                <a:spcPct val="12175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a worm affects a host, it is able to spread very quickly over the  network.</a:t>
            </a:r>
            <a:endParaRPr sz="4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312150" y="577850"/>
            <a:ext cx="16764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0" y="2569286"/>
            <a:ext cx="18288000" cy="7717890"/>
            <a:chOff x="0" y="2569286"/>
            <a:chExt cx="18288000" cy="7717890"/>
          </a:xfrm>
        </p:grpSpPr>
        <p:sp>
          <p:nvSpPr>
            <p:cNvPr id="95" name="Google Shape;95;p5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1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6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0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1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3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39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0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6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3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5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5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59"/>
                  </a:lnTo>
                  <a:lnTo>
                    <a:pt x="4294630" y="4954469"/>
                  </a:lnTo>
                  <a:lnTo>
                    <a:pt x="4328770" y="4982913"/>
                  </a:lnTo>
                  <a:lnTo>
                    <a:pt x="4363234" y="5010784"/>
                  </a:lnTo>
                  <a:lnTo>
                    <a:pt x="4398026" y="5038069"/>
                  </a:lnTo>
                  <a:lnTo>
                    <a:pt x="4433154" y="5064760"/>
                  </a:lnTo>
                  <a:lnTo>
                    <a:pt x="4468622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1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8" y="5402703"/>
                  </a:lnTo>
                  <a:lnTo>
                    <a:pt x="5087068" y="5417741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0" y="975268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0791" y="5544477"/>
              <a:ext cx="14287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835" y="2569286"/>
              <a:ext cx="8858250" cy="5657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9612531" y="1515974"/>
            <a:ext cx="24155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>
                <a:latin typeface="Cambria"/>
                <a:ea typeface="Cambria"/>
                <a:cs typeface="Cambria"/>
                <a:sym typeface="Cambria"/>
              </a:rPr>
              <a:t>Trojans</a:t>
            </a:r>
            <a:endParaRPr sz="6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0" y="548830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0791" y="3077502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13816334" y="2769527"/>
            <a:ext cx="4299585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	of	malicious</a:t>
            </a:r>
            <a:endParaRPr sz="40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10070515" y="2769527"/>
            <a:ext cx="332232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"Trojan,"	is	a  software</a:t>
            </a:r>
            <a:endParaRPr sz="40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2354331" y="3388652"/>
            <a:ext cx="5760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that	disguises	itself	as</a:t>
            </a:r>
            <a:endParaRPr sz="40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10070515" y="3998252"/>
            <a:ext cx="8048625" cy="37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1143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legitimate software to trick users into  installing it on their systems.</a:t>
            </a:r>
            <a:endParaRPr/>
          </a:p>
          <a:p>
            <a:pPr indent="0" lvl="0" marL="12700" marR="5080" rtl="0" algn="just">
              <a:lnSpc>
                <a:spcPct val="99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/>
              <a:t>A Trojan horse varies from a virus  because the Trojan binds itself to non-  executable ﬁles, such as image ﬁles,  and audio ﬁles.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8594242" y="4088511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8594242" y="5717286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390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8594242" y="7346060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390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594242" y="4088511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8594242" y="5717286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390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8594242" y="7346060"/>
            <a:ext cx="133350" cy="133350"/>
          </a:xfrm>
          <a:custGeom>
            <a:rect b="b" l="l" r="r" t="t"/>
            <a:pathLst>
              <a:path extrusionOk="0" h="133350" w="133350">
                <a:moveTo>
                  <a:pt x="71043" y="0"/>
                </a:moveTo>
                <a:lnTo>
                  <a:pt x="62293" y="0"/>
                </a:lnTo>
                <a:lnTo>
                  <a:pt x="57950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293"/>
                </a:lnTo>
                <a:lnTo>
                  <a:pt x="0" y="71056"/>
                </a:lnTo>
                <a:lnTo>
                  <a:pt x="13665" y="107353"/>
                </a:lnTo>
                <a:lnTo>
                  <a:pt x="45199" y="129946"/>
                </a:lnTo>
                <a:lnTo>
                  <a:pt x="62293" y="133350"/>
                </a:lnTo>
                <a:lnTo>
                  <a:pt x="71043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293"/>
                </a:lnTo>
                <a:lnTo>
                  <a:pt x="119672" y="25996"/>
                </a:lnTo>
                <a:lnTo>
                  <a:pt x="88138" y="3390"/>
                </a:lnTo>
                <a:lnTo>
                  <a:pt x="75387" y="431"/>
                </a:lnTo>
                <a:lnTo>
                  <a:pt x="71043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913431" y="3828161"/>
            <a:ext cx="8402320" cy="4363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61087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Ransomware grasps a computer  system or the data it contains until  the victim makes a payment.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Ransomware encrypts data in the  computer with a key that is unknown  to the user.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340995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The user has to pay a ransom (price)  to the criminals to retrieve data.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8379803" y="1457299"/>
            <a:ext cx="4838700" cy="111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150">
                <a:latin typeface="SimSun"/>
                <a:ea typeface="SimSun"/>
                <a:cs typeface="SimSun"/>
                <a:sym typeface="SimSun"/>
              </a:rPr>
              <a:t>Ransomware</a:t>
            </a:r>
            <a:endParaRPr sz="715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58" y="3541725"/>
            <a:ext cx="8077200" cy="50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0" y="2165451"/>
            <a:ext cx="18288000" cy="8121725"/>
            <a:chOff x="0" y="2165451"/>
            <a:chExt cx="18288000" cy="8121725"/>
          </a:xfrm>
        </p:grpSpPr>
        <p:sp>
          <p:nvSpPr>
            <p:cNvPr id="127" name="Google Shape;127;p7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0" y="975268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052" y="2165451"/>
              <a:ext cx="8486775" cy="5276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7"/>
          <p:cNvSpPr txBox="1"/>
          <p:nvPr>
            <p:ph type="title"/>
          </p:nvPr>
        </p:nvSpPr>
        <p:spPr>
          <a:xfrm>
            <a:off x="9132390" y="1737093"/>
            <a:ext cx="2923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50">
                <a:latin typeface="SimSun"/>
                <a:ea typeface="SimSun"/>
                <a:cs typeface="SimSun"/>
                <a:sym typeface="SimSun"/>
              </a:rPr>
              <a:t>Rootkits</a:t>
            </a:r>
            <a:endParaRPr sz="5450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9137918" y="3848290"/>
            <a:ext cx="7956550" cy="300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107314" lvl="0" marL="127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 rootkit modiﬁes the OS to make a  backdoor. Attackers then use the  backdoor to access the computer  distantly. Most rootkits take advantage  of software vulnerabilities to modify  system ﬁles.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0" y="548830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>
            <p:ph type="title"/>
          </p:nvPr>
        </p:nvSpPr>
        <p:spPr>
          <a:xfrm>
            <a:off x="3873075" y="1444500"/>
            <a:ext cx="3339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>
                <a:latin typeface="SimSun"/>
                <a:ea typeface="SimSun"/>
                <a:cs typeface="SimSun"/>
                <a:sym typeface="SimSun"/>
              </a:rPr>
              <a:t>Backdoor</a:t>
            </a:r>
            <a:endParaRPr sz="6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999" y="3117316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999" y="5241391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1223824" y="2752191"/>
            <a:ext cx="9250680" cy="568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12700" marR="5080" rtl="0" algn="just">
              <a:lnSpc>
                <a:spcPct val="1193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backdoor is malware that allows an  attacker to bypass authentication to  gain access to a compromised system.</a:t>
            </a: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19354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4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the backdoor is to  grant cyber criminals future access to</a:t>
            </a: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8890" rtl="0" algn="just">
              <a:lnSpc>
                <a:spcPct val="1193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even if the organization  ﬁxes the original vulnerability used to  attack the system.</a:t>
            </a: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6706" y="2477414"/>
            <a:ext cx="7115175" cy="5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13609302" y="6216619"/>
            <a:ext cx="4679315" cy="4070985"/>
          </a:xfrm>
          <a:custGeom>
            <a:rect b="b" l="l" r="r" t="t"/>
            <a:pathLst>
              <a:path extrusionOk="0" h="4070984" w="4679315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955780" y="1048753"/>
            <a:ext cx="16389000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99060" marR="102235" rtl="0" algn="ctr">
              <a:lnSpc>
                <a:spcPct val="115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Spyware</a:t>
            </a:r>
            <a:endParaRPr sz="3800"/>
          </a:p>
          <a:p>
            <a:pPr indent="0" lvl="0" marL="99060" marR="102235" rtl="0" algn="ctr">
              <a:lnSpc>
                <a:spcPct val="115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111125" marR="5080" rtl="0" algn="ctr">
              <a:lnSpc>
                <a:spcPct val="10909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0" lang="en-US" sz="3300">
                <a:latin typeface="Verdana"/>
                <a:ea typeface="Verdana"/>
                <a:cs typeface="Verdana"/>
                <a:sym typeface="Verdana"/>
              </a:rPr>
              <a:t>Its purpose is to steal private information from a computer system for a third  party. Spyware collects information and sends it to the hacker.</a:t>
            </a:r>
            <a:endParaRPr sz="3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675" y="4002150"/>
            <a:ext cx="9582150" cy="52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2024-03-17T13:16:57Z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2024-03-17T00:00:00Z</vt:filetime>
  </property>
</Properties>
</file>