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M/J/LNCSocI2pD/bqnHKop67a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24" name="Google Shape;24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1154955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154955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 rot="5400000">
            <a:off x="10158983" y="1792224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 rot="5400000">
            <a:off x="8951974" y="3227835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3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22" name="Google Shape;122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 rot="10371517">
              <a:off x="263779" y="4438261"/>
              <a:ext cx="3299395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3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1154954" y="4969927"/>
            <a:ext cx="8825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/>
          <p:nvPr>
            <p:ph idx="2" type="pic"/>
          </p:nvPr>
        </p:nvSpPr>
        <p:spPr>
          <a:xfrm>
            <a:off x="1154954" y="685800"/>
            <a:ext cx="88257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154954" y="5536665"/>
            <a:ext cx="8825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4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40" name="Google Shape;14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 rot="-589939">
              <a:off x="8490949" y="2714870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4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4"/>
          <p:cNvSpPr txBox="1"/>
          <p:nvPr>
            <p:ph type="title"/>
          </p:nvPr>
        </p:nvSpPr>
        <p:spPr>
          <a:xfrm>
            <a:off x="1148798" y="1063417"/>
            <a:ext cx="88317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1154954" y="3543300"/>
            <a:ext cx="88257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4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57" name="Google Shape;157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rot="-589939">
              <a:off x="8490949" y="4185113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55612" y="4241801"/>
              <a:ext cx="11277600" cy="23371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5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5"/>
          <p:cNvSpPr txBox="1"/>
          <p:nvPr/>
        </p:nvSpPr>
        <p:spPr>
          <a:xfrm>
            <a:off x="881566" y="607336"/>
            <a:ext cx="8019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9884458" y="2613787"/>
            <a:ext cx="652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1581878" y="982134"/>
            <a:ext cx="84540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1945945" y="3678766"/>
            <a:ext cx="773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1154954" y="5029199"/>
            <a:ext cx="9244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6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77" name="Google Shape;177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 rot="-589939">
              <a:off x="8490949" y="4193579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55612" y="4241801"/>
              <a:ext cx="11277600" cy="23371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6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6"/>
          <p:cNvSpPr txBox="1"/>
          <p:nvPr>
            <p:ph type="title"/>
          </p:nvPr>
        </p:nvSpPr>
        <p:spPr>
          <a:xfrm>
            <a:off x="1154954" y="2370667"/>
            <a:ext cx="8825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154954" y="5024967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154954" y="2603502"/>
            <a:ext cx="3141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1154953" y="3179764"/>
            <a:ext cx="31419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7"/>
          <p:cNvSpPr txBox="1"/>
          <p:nvPr>
            <p:ph idx="3" type="body"/>
          </p:nvPr>
        </p:nvSpPr>
        <p:spPr>
          <a:xfrm>
            <a:off x="4512721" y="2603500"/>
            <a:ext cx="3147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7"/>
          <p:cNvSpPr txBox="1"/>
          <p:nvPr>
            <p:ph idx="4" type="body"/>
          </p:nvPr>
        </p:nvSpPr>
        <p:spPr>
          <a:xfrm>
            <a:off x="4512721" y="3179763"/>
            <a:ext cx="31470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7"/>
          <p:cNvSpPr txBox="1"/>
          <p:nvPr>
            <p:ph idx="5" type="body"/>
          </p:nvPr>
        </p:nvSpPr>
        <p:spPr>
          <a:xfrm>
            <a:off x="7888135" y="2603501"/>
            <a:ext cx="3145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7"/>
          <p:cNvSpPr txBox="1"/>
          <p:nvPr>
            <p:ph idx="6" type="body"/>
          </p:nvPr>
        </p:nvSpPr>
        <p:spPr>
          <a:xfrm>
            <a:off x="7888329" y="3179762"/>
            <a:ext cx="3145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7"/>
          <p:cNvCxnSpPr/>
          <p:nvPr/>
        </p:nvCxnSpPr>
        <p:spPr>
          <a:xfrm>
            <a:off x="440397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777240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7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154954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8"/>
          <p:cNvSpPr/>
          <p:nvPr>
            <p:ph idx="2" type="pic"/>
          </p:nvPr>
        </p:nvSpPr>
        <p:spPr>
          <a:xfrm>
            <a:off x="1334553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209" name="Google Shape;209;p28"/>
          <p:cNvSpPr txBox="1"/>
          <p:nvPr>
            <p:ph idx="3" type="body"/>
          </p:nvPr>
        </p:nvSpPr>
        <p:spPr>
          <a:xfrm>
            <a:off x="1154954" y="5109106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8"/>
          <p:cNvSpPr txBox="1"/>
          <p:nvPr>
            <p:ph idx="4" type="body"/>
          </p:nvPr>
        </p:nvSpPr>
        <p:spPr>
          <a:xfrm>
            <a:off x="4568865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8"/>
          <p:cNvSpPr/>
          <p:nvPr>
            <p:ph idx="5" type="pic"/>
          </p:nvPr>
        </p:nvSpPr>
        <p:spPr>
          <a:xfrm>
            <a:off x="4748462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212" name="Google Shape;212;p28"/>
          <p:cNvSpPr txBox="1"/>
          <p:nvPr>
            <p:ph idx="6" type="body"/>
          </p:nvPr>
        </p:nvSpPr>
        <p:spPr>
          <a:xfrm>
            <a:off x="4570172" y="5109105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8"/>
          <p:cNvSpPr txBox="1"/>
          <p:nvPr>
            <p:ph idx="7" type="body"/>
          </p:nvPr>
        </p:nvSpPr>
        <p:spPr>
          <a:xfrm>
            <a:off x="7982775" y="4532845"/>
            <a:ext cx="3051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8"/>
          <p:cNvSpPr/>
          <p:nvPr>
            <p:ph idx="8" type="pic"/>
          </p:nvPr>
        </p:nvSpPr>
        <p:spPr>
          <a:xfrm>
            <a:off x="8163031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215" name="Google Shape;215;p28"/>
          <p:cNvSpPr txBox="1"/>
          <p:nvPr>
            <p:ph idx="9" type="body"/>
          </p:nvPr>
        </p:nvSpPr>
        <p:spPr>
          <a:xfrm>
            <a:off x="7982775" y="5109104"/>
            <a:ext cx="3051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8"/>
          <p:cNvCxnSpPr/>
          <p:nvPr/>
        </p:nvCxnSpPr>
        <p:spPr>
          <a:xfrm>
            <a:off x="440583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8"/>
          <p:cNvCxnSpPr/>
          <p:nvPr/>
        </p:nvCxnSpPr>
        <p:spPr>
          <a:xfrm>
            <a:off x="7797802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8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1" type="ftr"/>
          </p:nvPr>
        </p:nvSpPr>
        <p:spPr>
          <a:xfrm>
            <a:off x="561111" y="6391838"/>
            <a:ext cx="364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 rot="5400000">
            <a:off x="3859563" y="-101150"/>
            <a:ext cx="3416400" cy="8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10" type="dt"/>
          </p:nvPr>
        </p:nvSpPr>
        <p:spPr>
          <a:xfrm>
            <a:off x="10695439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0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229" name="Google Shape;229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14867" y="402165"/>
              <a:ext cx="65109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 rot="5101739">
              <a:off x="6294738" y="4577733"/>
              <a:ext cx="3299410" cy="44093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 rot="5400000">
              <a:off x="4449229" y="2801723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0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0"/>
          <p:cNvSpPr txBox="1"/>
          <p:nvPr>
            <p:ph type="title"/>
          </p:nvPr>
        </p:nvSpPr>
        <p:spPr>
          <a:xfrm rot="5400000">
            <a:off x="6915850" y="2947817"/>
            <a:ext cx="47487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 rot="5400000">
            <a:off x="1908679" y="524867"/>
            <a:ext cx="4748700" cy="6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10" type="dt"/>
          </p:nvPr>
        </p:nvSpPr>
        <p:spPr>
          <a:xfrm>
            <a:off x="10653104" y="6391838"/>
            <a:ext cx="9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1154954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3" type="body"/>
          </p:nvPr>
        </p:nvSpPr>
        <p:spPr>
          <a:xfrm>
            <a:off x="6208712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4" type="body"/>
          </p:nvPr>
        </p:nvSpPr>
        <p:spPr>
          <a:xfrm>
            <a:off x="6208712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rtl="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8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54" name="Google Shape;54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8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8"/>
            <p:cNvSpPr/>
            <p:nvPr/>
          </p:nvSpPr>
          <p:spPr>
            <a:xfrm rot="-5400000">
              <a:off x="3787243" y="2801717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2" name="Google Shape;62;p18"/>
            <p:cNvSpPr/>
            <p:nvPr/>
          </p:nvSpPr>
          <p:spPr>
            <a:xfrm rot="-5677505">
              <a:off x="4698346" y="1826074"/>
              <a:ext cx="3299419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8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4" name="Google Shape;64;p18"/>
          <p:cNvSpPr txBox="1"/>
          <p:nvPr>
            <p:ph type="title"/>
          </p:nvPr>
        </p:nvSpPr>
        <p:spPr>
          <a:xfrm>
            <a:off x="1154954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6895559" y="2677644"/>
            <a:ext cx="37575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154954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6208712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1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84" name="Google Shape;8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5713412" y="402165"/>
              <a:ext cx="60552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 rot="-5677505">
              <a:off x="3140479" y="1826074"/>
              <a:ext cx="3299419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 rot="-5400000">
              <a:off x="2229376" y="2801718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1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1"/>
          <p:cNvSpPr txBox="1"/>
          <p:nvPr>
            <p:ph type="title"/>
          </p:nvPr>
        </p:nvSpPr>
        <p:spPr>
          <a:xfrm>
            <a:off x="1154955" y="1295400"/>
            <a:ext cx="279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5781146" y="1447800"/>
            <a:ext cx="519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1154954" y="3129280"/>
            <a:ext cx="27933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2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03" name="Google Shape;1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6172200" y="402165"/>
              <a:ext cx="55965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677505">
              <a:off x="4203588" y="1826074"/>
              <a:ext cx="3299419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3295431" y="2801718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2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2"/>
          <p:cNvSpPr txBox="1"/>
          <p:nvPr>
            <p:ph type="title"/>
          </p:nvPr>
        </p:nvSpPr>
        <p:spPr>
          <a:xfrm>
            <a:off x="1154955" y="1693333"/>
            <a:ext cx="38652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6547870" y="1143000"/>
            <a:ext cx="32271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154954" y="3657600"/>
            <a:ext cx="3859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7" name="Google Shape;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3"/>
            <p:cNvSpPr/>
            <p:nvPr/>
          </p:nvSpPr>
          <p:spPr>
            <a:xfrm rot="-589939">
              <a:off x="8490949" y="1797513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1154954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455174" y="753065"/>
            <a:ext cx="9144000" cy="155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USER AUTHENTICATION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7263961" y="3294047"/>
            <a:ext cx="5261045" cy="955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KERBEROS </a:t>
            </a:r>
            <a:endParaRPr sz="4000"/>
          </a:p>
        </p:txBody>
      </p:sp>
      <p:pic>
        <p:nvPicPr>
          <p:cNvPr descr="Using Kerberos with Elasticsearch and Kibana | Search Guard" id="251" name="Google Shape;2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35" y="2680033"/>
            <a:ext cx="5498629" cy="313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Versions :  </a:t>
            </a:r>
            <a:endParaRPr/>
          </a:p>
        </p:txBody>
      </p:sp>
      <p:sp>
        <p:nvSpPr>
          <p:cNvPr id="299" name="Google Shape;299;p10"/>
          <p:cNvSpPr txBox="1"/>
          <p:nvPr>
            <p:ph idx="1" type="body"/>
          </p:nvPr>
        </p:nvSpPr>
        <p:spPr>
          <a:xfrm>
            <a:off x="1697828" y="2891631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Version 4</a:t>
            </a:r>
            <a:r>
              <a:rPr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00" name="Google Shape;300;p10"/>
          <p:cNvSpPr txBox="1"/>
          <p:nvPr>
            <p:ph idx="2" type="body"/>
          </p:nvPr>
        </p:nvSpPr>
        <p:spPr>
          <a:xfrm>
            <a:off x="1154954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•"/>
            </a:pPr>
            <a:r>
              <a:rPr i="0" lang="en-US" sz="1800">
                <a:solidFill>
                  <a:srgbClr val="111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widely used version.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mic Sans MS"/>
              <a:buChar char="•"/>
            </a:pPr>
            <a:r>
              <a:rPr i="0" lang="en-US" sz="1800">
                <a:solidFill>
                  <a:srgbClr val="111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DES for encryption.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mic Sans MS"/>
              <a:buChar char="•"/>
            </a:pPr>
            <a:r>
              <a:rPr lang="en-US" sz="1800">
                <a:solidFill>
                  <a:srgbClr val="111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ticket support.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Font typeface="Comic Sans MS"/>
              <a:buChar char="•"/>
            </a:pPr>
            <a:r>
              <a:rPr lang="en-US" sz="1800">
                <a:solidFill>
                  <a:srgbClr val="111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ticket lifetime has to be specified in units for a lifetime of 5 minutes.</a:t>
            </a:r>
            <a:endParaRPr sz="1800">
              <a:solidFill>
                <a:srgbClr val="111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10"/>
          <p:cNvSpPr txBox="1"/>
          <p:nvPr>
            <p:ph idx="3" type="body"/>
          </p:nvPr>
        </p:nvSpPr>
        <p:spPr>
          <a:xfrm>
            <a:off x="6926467" y="2891631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Version 5 (KRB5)</a:t>
            </a: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02" name="Google Shape;302;p10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78885" lvl="1" marL="742950" rtl="0" algn="l">
              <a:spcBef>
                <a:spcPts val="0"/>
              </a:spcBef>
              <a:spcAft>
                <a:spcPts val="0"/>
              </a:spcAft>
              <a:buSzPts val="1332"/>
              <a:buFont typeface="Comic Sans MS"/>
              <a:buChar char="•"/>
            </a:pPr>
            <a:r>
              <a:rPr i="0" lang="en-US" sz="1691">
                <a:solidFill>
                  <a:srgbClr val="111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current version.</a:t>
            </a:r>
            <a:endParaRPr sz="149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8885" lvl="1" marL="742950" rtl="0" algn="l">
              <a:spcBef>
                <a:spcPts val="1000"/>
              </a:spcBef>
              <a:spcAft>
                <a:spcPts val="0"/>
              </a:spcAft>
              <a:buSzPts val="1332"/>
              <a:buFont typeface="Comic Sans MS"/>
              <a:buChar char="•"/>
            </a:pPr>
            <a:r>
              <a:rPr i="0" lang="en-US" sz="1691">
                <a:solidFill>
                  <a:srgbClr val="111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Introduced significant improvements over Version 4.</a:t>
            </a:r>
            <a:endParaRPr sz="149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8885" lvl="1" marL="742950" rtl="0" algn="l">
              <a:spcBef>
                <a:spcPts val="1000"/>
              </a:spcBef>
              <a:spcAft>
                <a:spcPts val="0"/>
              </a:spcAft>
              <a:buSzPts val="1332"/>
              <a:buFont typeface="Comic Sans MS"/>
              <a:buChar char="•"/>
            </a:pPr>
            <a:r>
              <a:rPr i="0" lang="en-US" sz="1691">
                <a:solidFill>
                  <a:srgbClr val="111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Utilizes stronger encryption algorithms.</a:t>
            </a:r>
            <a:endParaRPr sz="149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8885" lvl="1" marL="742950" rtl="0" algn="l">
              <a:spcBef>
                <a:spcPts val="1000"/>
              </a:spcBef>
              <a:spcAft>
                <a:spcPts val="0"/>
              </a:spcAft>
              <a:buSzPts val="1332"/>
              <a:buFont typeface="Arial"/>
              <a:buChar char="•"/>
            </a:pPr>
            <a:r>
              <a:rPr i="0" lang="en-US" sz="1691">
                <a:solidFill>
                  <a:srgbClr val="273239"/>
                </a:solidFill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r>
              <a:rPr lang="en-US" sz="1691">
                <a:solidFill>
                  <a:srgbClr val="111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ticket lifetime is specified with the freedom of arbitrary time.</a:t>
            </a:r>
            <a:endParaRPr sz="1691">
              <a:solidFill>
                <a:srgbClr val="111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8885" lvl="1" marL="742950" rtl="0" algn="l">
              <a:spcBef>
                <a:spcPts val="1000"/>
              </a:spcBef>
              <a:spcAft>
                <a:spcPts val="0"/>
              </a:spcAft>
              <a:buSzPts val="1332"/>
              <a:buFont typeface="Comic Sans MS"/>
              <a:buChar char="•"/>
            </a:pPr>
            <a:r>
              <a:rPr i="0" lang="en-US" sz="1691">
                <a:solidFill>
                  <a:srgbClr val="111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Provides better security and scalability.</a:t>
            </a:r>
            <a:endParaRPr sz="149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"/>
          <p:cNvSpPr txBox="1"/>
          <p:nvPr>
            <p:ph type="title"/>
          </p:nvPr>
        </p:nvSpPr>
        <p:spPr>
          <a:xfrm>
            <a:off x="1187076" y="838200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Advantages and Disadvantages</a:t>
            </a:r>
            <a:endParaRPr/>
          </a:p>
        </p:txBody>
      </p:sp>
      <p:sp>
        <p:nvSpPr>
          <p:cNvPr id="308" name="Google Shape;308;p11"/>
          <p:cNvSpPr txBox="1"/>
          <p:nvPr>
            <p:ph idx="1" type="body"/>
          </p:nvPr>
        </p:nvSpPr>
        <p:spPr>
          <a:xfrm>
            <a:off x="595828" y="2288866"/>
            <a:ext cx="11000344" cy="3730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ADVANTAGES: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Kerberos is suitable for authentication and confidentiality services within a network environment.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Once a user logs in to the system, then all the related Kerberos ticket operation happens automatically.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 Kerberos protocol uses a unique ticketing system in order to provide faster authentication.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DISADVANTAGES: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Kerberos system is dependent on a centralized server. If server is down, no one can login.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If an hacker accesses KDC, then the entire Kerberos authentication system is at risk.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If the user's clock is not synchronized with the Kerberos server's clock, then the authentication will fail.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 txBox="1"/>
          <p:nvPr>
            <p:ph type="ctrTitle"/>
          </p:nvPr>
        </p:nvSpPr>
        <p:spPr>
          <a:xfrm>
            <a:off x="1607239" y="757366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/>
              <a:t>Thank You</a:t>
            </a:r>
            <a:endParaRPr sz="7200"/>
          </a:p>
        </p:txBody>
      </p:sp>
      <p:sp>
        <p:nvSpPr>
          <p:cNvPr id="314" name="Google Shape;314;p12"/>
          <p:cNvSpPr txBox="1"/>
          <p:nvPr>
            <p:ph idx="1" type="subTitle"/>
          </p:nvPr>
        </p:nvSpPr>
        <p:spPr>
          <a:xfrm>
            <a:off x="2020193" y="4551238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K.GAYATRI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21131A0597</a:t>
            </a:r>
            <a:endParaRPr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/>
        </p:nvSpPr>
        <p:spPr>
          <a:xfrm>
            <a:off x="865239" y="653845"/>
            <a:ext cx="101960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Kerberos?</a:t>
            </a:r>
            <a:endParaRPr b="1"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"/>
          <p:cNvSpPr txBox="1"/>
          <p:nvPr/>
        </p:nvSpPr>
        <p:spPr>
          <a:xfrm>
            <a:off x="963563" y="1504336"/>
            <a:ext cx="9635612" cy="521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Literal meaning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In Greek mythology, Kerberos is a </a:t>
            </a:r>
            <a:r>
              <a:rPr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multi-headed dog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(usually three) which gaurds the entrance of Hades.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Technically Kerberos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Network Authentication protocol implemented on Project Athena at MIT.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server architecture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Uses symmetric key encryption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Requires a third party KDC(Key distribution center ) for keys.</a:t>
            </a:r>
            <a:endParaRPr/>
          </a:p>
          <a:p>
            <a:pPr indent="-1714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 txBox="1"/>
          <p:nvPr/>
        </p:nvSpPr>
        <p:spPr>
          <a:xfrm>
            <a:off x="801329" y="727588"/>
            <a:ext cx="7133303" cy="462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What's with the 3 heads?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Authentication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confirms that a user who is requesting services is a valid user of the network 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Authorization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granting of specific types of service to a user, based on their authentication.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Accounting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tracking of the consumption of network resources by users.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Google Shape;263;p3"/>
          <p:cNvPicPr preferRelativeResize="0"/>
          <p:nvPr/>
        </p:nvPicPr>
        <p:blipFill rotWithShape="1">
          <a:blip r:embed="rId3">
            <a:alphaModFix/>
          </a:blip>
          <a:srcRect b="0" l="0" r="10354" t="4327"/>
          <a:stretch/>
        </p:blipFill>
        <p:spPr>
          <a:xfrm>
            <a:off x="8009825" y="2212256"/>
            <a:ext cx="3380846" cy="2285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 txBox="1"/>
          <p:nvPr/>
        </p:nvSpPr>
        <p:spPr>
          <a:xfrm>
            <a:off x="2143432" y="1789468"/>
            <a:ext cx="805262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Cannot trust workstation to identify their users correctly in an open distributed environment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Building elaborate authentication protocols at each server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centralized authentication server (Kerberos)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/>
          <p:nvPr/>
        </p:nvSpPr>
        <p:spPr>
          <a:xfrm>
            <a:off x="904568" y="1317522"/>
            <a:ext cx="1024521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main components of Kerberos are: </a:t>
            </a: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Authentication Server (AS): </a:t>
            </a: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Authentication Server performs the initial authentication and ticket for Ticket Granting Service. </a:t>
            </a: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Database: </a:t>
            </a: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Authentication Server verifies the access rights of users in the database. </a:t>
            </a: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Ticket Granting Server (TGS): </a:t>
            </a:r>
            <a:b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Ticket Granting Server issues the ticket for the Server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541" y="176981"/>
            <a:ext cx="8618967" cy="61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7"/>
          <p:cNvPicPr preferRelativeResize="0"/>
          <p:nvPr/>
        </p:nvPicPr>
        <p:blipFill rotWithShape="1">
          <a:blip r:embed="rId3">
            <a:alphaModFix/>
          </a:blip>
          <a:srcRect b="0" l="-1" r="-540" t="4034"/>
          <a:stretch/>
        </p:blipFill>
        <p:spPr>
          <a:xfrm>
            <a:off x="2077220" y="639097"/>
            <a:ext cx="7784535" cy="56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8"/>
          <p:cNvPicPr preferRelativeResize="0"/>
          <p:nvPr/>
        </p:nvPicPr>
        <p:blipFill rotWithShape="1">
          <a:blip r:embed="rId3">
            <a:alphaModFix/>
          </a:blip>
          <a:srcRect b="0" l="0" r="436" t="2824"/>
          <a:stretch/>
        </p:blipFill>
        <p:spPr>
          <a:xfrm>
            <a:off x="1354296" y="865238"/>
            <a:ext cx="9028008" cy="49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716" y="875092"/>
            <a:ext cx="6801461" cy="5496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2024-03-14T16:02:06Z</dcterms:created>
  <dc:creator>Gayatri Kotyada</dc:creator>
</cp:coreProperties>
</file>