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hmxFWq9Vb5/dqZZAdtavs2wcYL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 Id="rId10"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83" name="Shape 83"/>
        <p:cNvGrpSpPr/>
        <p:nvPr/>
      </p:nvGrpSpPr>
      <p:grpSpPr>
        <a:xfrm>
          <a:off x="0" y="0"/>
          <a:ext cx="0" cy="0"/>
          <a:chOff x="0" y="0"/>
          <a:chExt cx="0" cy="0"/>
        </a:xfrm>
      </p:grpSpPr>
      <p:sp>
        <p:nvSpPr>
          <p:cNvPr id="84" name="Google Shape;84;p1"/>
          <p:cNvSpPr txBox="1"/>
          <p:nvPr/>
        </p:nvSpPr>
        <p:spPr>
          <a:xfrm>
            <a:off x="2997843" y="2901508"/>
            <a:ext cx="12292313" cy="3328061"/>
          </a:xfrm>
          <a:prstGeom prst="rect">
            <a:avLst/>
          </a:prstGeom>
          <a:noFill/>
          <a:ln>
            <a:noFill/>
          </a:ln>
        </p:spPr>
        <p:txBody>
          <a:bodyPr anchorCtr="0" anchor="t" bIns="0" lIns="0" spcFirstLastPara="1" rIns="0" wrap="square" tIns="0">
            <a:spAutoFit/>
          </a:bodyPr>
          <a:lstStyle/>
          <a:p>
            <a:pPr indent="0" lvl="0" marL="0" marR="0" rtl="0" algn="ctr">
              <a:lnSpc>
                <a:spcPct val="95000"/>
              </a:lnSpc>
              <a:spcBef>
                <a:spcPts val="0"/>
              </a:spcBef>
              <a:spcAft>
                <a:spcPts val="0"/>
              </a:spcAft>
              <a:buNone/>
            </a:pPr>
            <a:r>
              <a:rPr b="0" i="0" lang="en-US" sz="13020" u="none" cap="none" strike="noStrike">
                <a:solidFill>
                  <a:srgbClr val="000000"/>
                </a:solidFill>
                <a:latin typeface="Arial"/>
                <a:ea typeface="Arial"/>
                <a:cs typeface="Arial"/>
                <a:sym typeface="Arial"/>
              </a:rPr>
              <a:t>MOBILE SECURITY</a:t>
            </a:r>
            <a:endParaRPr/>
          </a:p>
        </p:txBody>
      </p:sp>
      <p:grpSp>
        <p:nvGrpSpPr>
          <p:cNvPr id="85" name="Google Shape;85;p1"/>
          <p:cNvGrpSpPr/>
          <p:nvPr/>
        </p:nvGrpSpPr>
        <p:grpSpPr>
          <a:xfrm>
            <a:off x="1028700" y="1028700"/>
            <a:ext cx="1427910" cy="1427910"/>
            <a:chOff x="0" y="0"/>
            <a:chExt cx="812800" cy="812800"/>
          </a:xfrm>
        </p:grpSpPr>
        <p:sp>
          <p:nvSpPr>
            <p:cNvPr id="86" name="Google Shape;86;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8" name="Google Shape;88;p1"/>
          <p:cNvGrpSpPr/>
          <p:nvPr/>
        </p:nvGrpSpPr>
        <p:grpSpPr>
          <a:xfrm>
            <a:off x="16382035" y="8512447"/>
            <a:ext cx="877265" cy="877265"/>
            <a:chOff x="0" y="0"/>
            <a:chExt cx="812800" cy="812800"/>
          </a:xfrm>
        </p:grpSpPr>
        <p:sp>
          <p:nvSpPr>
            <p:cNvPr id="89" name="Google Shape;89;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 name="Google Shape;91;p1"/>
          <p:cNvGrpSpPr/>
          <p:nvPr/>
        </p:nvGrpSpPr>
        <p:grpSpPr>
          <a:xfrm>
            <a:off x="15397573" y="-1438232"/>
            <a:ext cx="4111140" cy="4111140"/>
            <a:chOff x="0" y="0"/>
            <a:chExt cx="812800" cy="812800"/>
          </a:xfrm>
        </p:grpSpPr>
        <p:sp>
          <p:nvSpPr>
            <p:cNvPr id="92" name="Google Shape;92;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 name="Google Shape;94;p1"/>
          <p:cNvGrpSpPr/>
          <p:nvPr/>
        </p:nvGrpSpPr>
        <p:grpSpPr>
          <a:xfrm>
            <a:off x="893101" y="8512447"/>
            <a:ext cx="4556571" cy="4556571"/>
            <a:chOff x="0" y="0"/>
            <a:chExt cx="812800" cy="812800"/>
          </a:xfrm>
        </p:grpSpPr>
        <p:sp>
          <p:nvSpPr>
            <p:cNvPr id="95" name="Google Shape;95;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1"/>
          <p:cNvGrpSpPr/>
          <p:nvPr/>
        </p:nvGrpSpPr>
        <p:grpSpPr>
          <a:xfrm>
            <a:off x="3929965" y="8512447"/>
            <a:ext cx="626973" cy="626973"/>
            <a:chOff x="0" y="0"/>
            <a:chExt cx="812800" cy="812800"/>
          </a:xfrm>
        </p:grpSpPr>
        <p:sp>
          <p:nvSpPr>
            <p:cNvPr id="98" name="Google Shape;98;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1"/>
          <p:cNvSpPr txBox="1"/>
          <p:nvPr/>
        </p:nvSpPr>
        <p:spPr>
          <a:xfrm>
            <a:off x="5361376" y="6999035"/>
            <a:ext cx="7565248" cy="554756"/>
          </a:xfrm>
          <a:prstGeom prst="rect">
            <a:avLst/>
          </a:prstGeom>
          <a:noFill/>
          <a:ln>
            <a:noFill/>
          </a:ln>
        </p:spPr>
        <p:txBody>
          <a:bodyPr anchorCtr="0" anchor="t" bIns="0" lIns="0" spcFirstLastPara="1" rIns="0" wrap="square" tIns="0">
            <a:spAutoFit/>
          </a:bodyPr>
          <a:lstStyle/>
          <a:p>
            <a:pPr indent="0" lvl="0" marL="0" marR="0" rtl="0" algn="ctr">
              <a:lnSpc>
                <a:spcPct val="139981"/>
              </a:lnSpc>
              <a:spcBef>
                <a:spcPts val="0"/>
              </a:spcBef>
              <a:spcAft>
                <a:spcPts val="0"/>
              </a:spcAft>
              <a:buNone/>
            </a:pPr>
            <a:r>
              <a:rPr b="0" i="0" lang="en-US" sz="3284" u="none" cap="none" strike="noStrike">
                <a:solidFill>
                  <a:srgbClr val="000000"/>
                </a:solidFill>
                <a:latin typeface="Arial"/>
                <a:ea typeface="Arial"/>
                <a:cs typeface="Arial"/>
                <a:sym typeface="Arial"/>
              </a:rPr>
              <a:t>PRESENTATION</a:t>
            </a:r>
            <a:endParaRPr/>
          </a:p>
        </p:txBody>
      </p:sp>
      <p:sp>
        <p:nvSpPr>
          <p:cNvPr id="101" name="Google Shape;101;p1"/>
          <p:cNvSpPr txBox="1"/>
          <p:nvPr/>
        </p:nvSpPr>
        <p:spPr>
          <a:xfrm>
            <a:off x="7132437" y="9101320"/>
            <a:ext cx="4023125" cy="306705"/>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1799" u="none" cap="none" strike="noStrike">
                <a:solidFill>
                  <a:srgbClr val="000000"/>
                </a:solidFill>
                <a:latin typeface="Arial"/>
                <a:ea typeface="Arial"/>
                <a:cs typeface="Arial"/>
                <a:sym typeface="Arial"/>
              </a:rPr>
              <a:t>BY GANESH</a:t>
            </a:r>
            <a:endParaRPr/>
          </a:p>
        </p:txBody>
      </p:sp>
      <p:sp>
        <p:nvSpPr>
          <p:cNvPr id="102" name="Google Shape;102;p1"/>
          <p:cNvSpPr txBox="1"/>
          <p:nvPr/>
        </p:nvSpPr>
        <p:spPr>
          <a:xfrm>
            <a:off x="5036993" y="981075"/>
            <a:ext cx="8214014" cy="365760"/>
          </a:xfrm>
          <a:prstGeom prst="rect">
            <a:avLst/>
          </a:prstGeom>
          <a:noFill/>
          <a:ln>
            <a:noFill/>
          </a:ln>
        </p:spPr>
        <p:txBody>
          <a:bodyPr anchorCtr="0" anchor="t" bIns="0" lIns="0" spcFirstLastPara="1" rIns="0" wrap="square" tIns="0">
            <a:spAutoFit/>
          </a:bodyPr>
          <a:lstStyle/>
          <a:p>
            <a:pPr indent="0" lvl="0" marL="0" marR="0" rtl="0" algn="ctr">
              <a:lnSpc>
                <a:spcPct val="140019"/>
              </a:lnSpc>
              <a:spcBef>
                <a:spcPts val="0"/>
              </a:spcBef>
              <a:spcAft>
                <a:spcPts val="0"/>
              </a:spcAft>
              <a:buNone/>
            </a:pPr>
            <a:r>
              <a:rPr b="0" i="0" lang="en-US" sz="2099" u="none" cap="none" strike="noStrike">
                <a:solidFill>
                  <a:srgbClr val="000000"/>
                </a:solidFill>
                <a:latin typeface="Arial"/>
                <a:ea typeface="Arial"/>
                <a:cs typeface="Arial"/>
                <a:sym typeface="Arial"/>
              </a:rPr>
              <a:t>Elevate Your Lifestyle with Our Mobile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322" name="Shape 322"/>
        <p:cNvGrpSpPr/>
        <p:nvPr/>
      </p:nvGrpSpPr>
      <p:grpSpPr>
        <a:xfrm>
          <a:off x="0" y="0"/>
          <a:ext cx="0" cy="0"/>
          <a:chOff x="0" y="0"/>
          <a:chExt cx="0" cy="0"/>
        </a:xfrm>
      </p:grpSpPr>
      <p:sp>
        <p:nvSpPr>
          <p:cNvPr id="323" name="Google Shape;323;p10"/>
          <p:cNvSpPr/>
          <p:nvPr/>
        </p:nvSpPr>
        <p:spPr>
          <a:xfrm>
            <a:off x="3655961" y="1028700"/>
            <a:ext cx="10976078" cy="8181026"/>
          </a:xfrm>
          <a:custGeom>
            <a:rect b="b" l="l" r="r" t="t"/>
            <a:pathLst>
              <a:path extrusionOk="0" h="8181026" w="10976078">
                <a:moveTo>
                  <a:pt x="0" y="0"/>
                </a:moveTo>
                <a:lnTo>
                  <a:pt x="10976078" y="0"/>
                </a:lnTo>
                <a:lnTo>
                  <a:pt x="10976078" y="8181026"/>
                </a:lnTo>
                <a:lnTo>
                  <a:pt x="0" y="818102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327" name="Shape 327"/>
        <p:cNvGrpSpPr/>
        <p:nvPr/>
      </p:nvGrpSpPr>
      <p:grpSpPr>
        <a:xfrm>
          <a:off x="0" y="0"/>
          <a:ext cx="0" cy="0"/>
          <a:chOff x="0" y="0"/>
          <a:chExt cx="0" cy="0"/>
        </a:xfrm>
      </p:grpSpPr>
      <p:grpSp>
        <p:nvGrpSpPr>
          <p:cNvPr id="328" name="Google Shape;328;p11"/>
          <p:cNvGrpSpPr/>
          <p:nvPr/>
        </p:nvGrpSpPr>
        <p:grpSpPr>
          <a:xfrm rot="5620056">
            <a:off x="-2328690" y="-2004651"/>
            <a:ext cx="8640962" cy="8640962"/>
            <a:chOff x="0" y="0"/>
            <a:chExt cx="812800" cy="812800"/>
          </a:xfrm>
        </p:grpSpPr>
        <p:sp>
          <p:nvSpPr>
            <p:cNvPr id="329" name="Google Shape;329;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1" name="Google Shape;331;p11"/>
          <p:cNvGrpSpPr/>
          <p:nvPr/>
        </p:nvGrpSpPr>
        <p:grpSpPr>
          <a:xfrm rot="5620056">
            <a:off x="15943365" y="8355288"/>
            <a:ext cx="4109097" cy="4109097"/>
            <a:chOff x="0" y="0"/>
            <a:chExt cx="812800" cy="812800"/>
          </a:xfrm>
        </p:grpSpPr>
        <p:sp>
          <p:nvSpPr>
            <p:cNvPr id="332" name="Google Shape;332;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4" name="Google Shape;334;p11"/>
          <p:cNvGrpSpPr/>
          <p:nvPr/>
        </p:nvGrpSpPr>
        <p:grpSpPr>
          <a:xfrm>
            <a:off x="15908196" y="-2240741"/>
            <a:ext cx="4556571" cy="4556571"/>
            <a:chOff x="0" y="0"/>
            <a:chExt cx="812800" cy="812800"/>
          </a:xfrm>
        </p:grpSpPr>
        <p:sp>
          <p:nvSpPr>
            <p:cNvPr id="335" name="Google Shape;335;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7" name="Google Shape;337;p11"/>
          <p:cNvGrpSpPr/>
          <p:nvPr/>
        </p:nvGrpSpPr>
        <p:grpSpPr>
          <a:xfrm rot="-77505">
            <a:off x="16225582" y="1113796"/>
            <a:ext cx="1002675" cy="1002675"/>
            <a:chOff x="0" y="0"/>
            <a:chExt cx="812800" cy="812800"/>
          </a:xfrm>
        </p:grpSpPr>
        <p:sp>
          <p:nvSpPr>
            <p:cNvPr id="338" name="Google Shape;338;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0" name="Google Shape;340;p11"/>
          <p:cNvSpPr/>
          <p:nvPr/>
        </p:nvSpPr>
        <p:spPr>
          <a:xfrm>
            <a:off x="929588" y="1102621"/>
            <a:ext cx="5650208" cy="8155679"/>
          </a:xfrm>
          <a:custGeom>
            <a:rect b="b" l="l" r="r" t="t"/>
            <a:pathLst>
              <a:path extrusionOk="0" h="8155679" w="5650208">
                <a:moveTo>
                  <a:pt x="0" y="0"/>
                </a:moveTo>
                <a:lnTo>
                  <a:pt x="5650208" y="0"/>
                </a:lnTo>
                <a:lnTo>
                  <a:pt x="5650208" y="8155679"/>
                </a:lnTo>
                <a:lnTo>
                  <a:pt x="0" y="8155679"/>
                </a:lnTo>
                <a:lnTo>
                  <a:pt x="0" y="0"/>
                </a:lnTo>
                <a:close/>
              </a:path>
            </a:pathLst>
          </a:custGeom>
          <a:blipFill rotWithShape="1">
            <a:blip r:embed="rId3">
              <a:alphaModFix/>
            </a:blip>
            <a:stretch>
              <a:fillRect b="0" l="-25767" r="-119613" t="0"/>
            </a:stretch>
          </a:blipFill>
          <a:ln>
            <a:noFill/>
          </a:ln>
        </p:spPr>
      </p:sp>
      <p:sp>
        <p:nvSpPr>
          <p:cNvPr id="341" name="Google Shape;341;p11"/>
          <p:cNvSpPr txBox="1"/>
          <p:nvPr/>
        </p:nvSpPr>
        <p:spPr>
          <a:xfrm>
            <a:off x="7571767" y="3022669"/>
            <a:ext cx="10426147" cy="6235631"/>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469" u="none" cap="none" strike="noStrike">
                <a:solidFill>
                  <a:srgbClr val="000000"/>
                </a:solidFill>
                <a:latin typeface="Arial"/>
                <a:ea typeface="Arial"/>
                <a:cs typeface="Arial"/>
                <a:sym typeface="Arial"/>
              </a:rPr>
              <a:t>         The organization should have security mechanisms to protect the network from unauthorized access. The security strategy can also include firewall policies specific to mobile device traffic. Firewall policies can limit the scope of data and application access for all mobile devices. Similarly, intrusion detection and intrusion prevention systems can be configured to have tighter rules for mobile device traffic.  </a:t>
            </a:r>
            <a:endParaRPr/>
          </a:p>
        </p:txBody>
      </p:sp>
      <p:sp>
        <p:nvSpPr>
          <p:cNvPr id="342" name="Google Shape;342;p11"/>
          <p:cNvSpPr txBox="1"/>
          <p:nvPr/>
        </p:nvSpPr>
        <p:spPr>
          <a:xfrm>
            <a:off x="7996065" y="1102621"/>
            <a:ext cx="5659714" cy="151384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5199" u="none" cap="none" strike="noStrike">
                <a:solidFill>
                  <a:srgbClr val="000000"/>
                </a:solidFill>
                <a:latin typeface="Arial"/>
                <a:ea typeface="Arial"/>
                <a:cs typeface="Arial"/>
                <a:sym typeface="Arial"/>
              </a:rPr>
              <a:t>BARRIER SECURITY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346" name="Shape 346"/>
        <p:cNvGrpSpPr/>
        <p:nvPr/>
      </p:nvGrpSpPr>
      <p:grpSpPr>
        <a:xfrm>
          <a:off x="0" y="0"/>
          <a:ext cx="0" cy="0"/>
          <a:chOff x="0" y="0"/>
          <a:chExt cx="0" cy="0"/>
        </a:xfrm>
      </p:grpSpPr>
      <p:grpSp>
        <p:nvGrpSpPr>
          <p:cNvPr id="347" name="Google Shape;347;p12"/>
          <p:cNvGrpSpPr/>
          <p:nvPr/>
        </p:nvGrpSpPr>
        <p:grpSpPr>
          <a:xfrm rot="-1610640">
            <a:off x="6154742" y="1777288"/>
            <a:ext cx="5978517" cy="5978517"/>
            <a:chOff x="0" y="0"/>
            <a:chExt cx="812800" cy="812800"/>
          </a:xfrm>
        </p:grpSpPr>
        <p:sp>
          <p:nvSpPr>
            <p:cNvPr id="348" name="Google Shape;348;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0" name="Google Shape;350;p12"/>
          <p:cNvSpPr txBox="1"/>
          <p:nvPr/>
        </p:nvSpPr>
        <p:spPr>
          <a:xfrm>
            <a:off x="4326749" y="4041564"/>
            <a:ext cx="9634501" cy="147854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9920" u="none" cap="none" strike="noStrike">
                <a:solidFill>
                  <a:srgbClr val="000000"/>
                </a:solidFill>
                <a:latin typeface="Arial"/>
                <a:ea typeface="Arial"/>
                <a:cs typeface="Arial"/>
                <a:sym typeface="Arial"/>
              </a:rPr>
              <a:t>Thank You</a:t>
            </a:r>
            <a:endParaRPr/>
          </a:p>
        </p:txBody>
      </p:sp>
      <p:grpSp>
        <p:nvGrpSpPr>
          <p:cNvPr id="351" name="Google Shape;351;p12"/>
          <p:cNvGrpSpPr/>
          <p:nvPr/>
        </p:nvGrpSpPr>
        <p:grpSpPr>
          <a:xfrm rot="-1013461">
            <a:off x="-2402491" y="6679611"/>
            <a:ext cx="7214779" cy="7214779"/>
            <a:chOff x="0" y="0"/>
            <a:chExt cx="812800" cy="812800"/>
          </a:xfrm>
        </p:grpSpPr>
        <p:sp>
          <p:nvSpPr>
            <p:cNvPr id="352" name="Google Shape;352;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4" name="Google Shape;354;p12"/>
          <p:cNvGrpSpPr/>
          <p:nvPr/>
        </p:nvGrpSpPr>
        <p:grpSpPr>
          <a:xfrm rot="-1610640">
            <a:off x="-1215797" y="-791859"/>
            <a:ext cx="2431594" cy="2431594"/>
            <a:chOff x="0" y="0"/>
            <a:chExt cx="812800" cy="812800"/>
          </a:xfrm>
        </p:grpSpPr>
        <p:sp>
          <p:nvSpPr>
            <p:cNvPr id="355" name="Google Shape;355;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7" name="Google Shape;357;p12"/>
          <p:cNvGrpSpPr/>
          <p:nvPr/>
        </p:nvGrpSpPr>
        <p:grpSpPr>
          <a:xfrm rot="-1610640">
            <a:off x="17919145" y="7445048"/>
            <a:ext cx="737710" cy="737710"/>
            <a:chOff x="0" y="0"/>
            <a:chExt cx="812800" cy="812800"/>
          </a:xfrm>
        </p:grpSpPr>
        <p:sp>
          <p:nvSpPr>
            <p:cNvPr id="358" name="Google Shape;358;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0" name="Google Shape;360;p12"/>
          <p:cNvGrpSpPr/>
          <p:nvPr/>
        </p:nvGrpSpPr>
        <p:grpSpPr>
          <a:xfrm rot="-1013461">
            <a:off x="15610206" y="-1962910"/>
            <a:ext cx="4556571" cy="4556571"/>
            <a:chOff x="0" y="0"/>
            <a:chExt cx="812800" cy="812800"/>
          </a:xfrm>
        </p:grpSpPr>
        <p:sp>
          <p:nvSpPr>
            <p:cNvPr id="361" name="Google Shape;361;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3" name="Google Shape;363;p12"/>
          <p:cNvGrpSpPr/>
          <p:nvPr/>
        </p:nvGrpSpPr>
        <p:grpSpPr>
          <a:xfrm rot="-1610640">
            <a:off x="1264936" y="6345989"/>
            <a:ext cx="737710" cy="737710"/>
            <a:chOff x="0" y="0"/>
            <a:chExt cx="812800" cy="812800"/>
          </a:xfrm>
        </p:grpSpPr>
        <p:sp>
          <p:nvSpPr>
            <p:cNvPr id="364" name="Google Shape;364;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106" name="Shape 106"/>
        <p:cNvGrpSpPr/>
        <p:nvPr/>
      </p:nvGrpSpPr>
      <p:grpSpPr>
        <a:xfrm>
          <a:off x="0" y="0"/>
          <a:ext cx="0" cy="0"/>
          <a:chOff x="0" y="0"/>
          <a:chExt cx="0" cy="0"/>
        </a:xfrm>
      </p:grpSpPr>
      <p:grpSp>
        <p:nvGrpSpPr>
          <p:cNvPr id="107" name="Google Shape;107;p2"/>
          <p:cNvGrpSpPr/>
          <p:nvPr/>
        </p:nvGrpSpPr>
        <p:grpSpPr>
          <a:xfrm>
            <a:off x="-1531118" y="3448697"/>
            <a:ext cx="8640962" cy="8640962"/>
            <a:chOff x="0" y="0"/>
            <a:chExt cx="812800" cy="812800"/>
          </a:xfrm>
        </p:grpSpPr>
        <p:sp>
          <p:nvSpPr>
            <p:cNvPr id="108" name="Google Shape;108;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 name="Google Shape;110;p2"/>
          <p:cNvGrpSpPr/>
          <p:nvPr/>
        </p:nvGrpSpPr>
        <p:grpSpPr>
          <a:xfrm>
            <a:off x="1741770" y="1246803"/>
            <a:ext cx="3896697" cy="7793395"/>
            <a:chOff x="0" y="0"/>
            <a:chExt cx="3175000" cy="6350000"/>
          </a:xfrm>
        </p:grpSpPr>
        <p:sp>
          <p:nvSpPr>
            <p:cNvPr id="111" name="Google Shape;111;p2"/>
            <p:cNvSpPr/>
            <p:nvPr/>
          </p:nvSpPr>
          <p:spPr>
            <a:xfrm>
              <a:off x="0" y="0"/>
              <a:ext cx="3175000" cy="6350000"/>
            </a:xfrm>
            <a:custGeom>
              <a:rect b="b" l="l" r="r" t="t"/>
              <a:pathLst>
                <a:path extrusionOk="0" h="6350000" w="3175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blipFill rotWithShape="1">
              <a:blip r:embed="rId3">
                <a:alphaModFix/>
              </a:blip>
              <a:stretch>
                <a:fillRect b="0" l="-11999" r="-11997"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0" y="0"/>
              <a:ext cx="3175000" cy="6350000"/>
            </a:xfrm>
            <a:custGeom>
              <a:rect b="b" l="l" r="r" t="t"/>
              <a:pathLst>
                <a:path extrusionOk="0" h="6350000" w="3175000">
                  <a:moveTo>
                    <a:pt x="2667000" y="19050"/>
                  </a:moveTo>
                  <a:cubicBezTo>
                    <a:pt x="2936240" y="19050"/>
                    <a:pt x="3155950" y="238760"/>
                    <a:pt x="3155950" y="508000"/>
                  </a:cubicBezTo>
                  <a:lnTo>
                    <a:pt x="3155950" y="5842000"/>
                  </a:lnTo>
                  <a:cubicBezTo>
                    <a:pt x="3155950" y="6111240"/>
                    <a:pt x="2936240" y="6330950"/>
                    <a:pt x="2667000" y="6330950"/>
                  </a:cubicBezTo>
                  <a:lnTo>
                    <a:pt x="508000" y="6330950"/>
                  </a:lnTo>
                  <a:cubicBezTo>
                    <a:pt x="238760" y="6330950"/>
                    <a:pt x="19050" y="6111240"/>
                    <a:pt x="19050" y="5842000"/>
                  </a:cubicBezTo>
                  <a:lnTo>
                    <a:pt x="19050" y="508000"/>
                  </a:lnTo>
                  <a:cubicBezTo>
                    <a:pt x="19050" y="238760"/>
                    <a:pt x="238760" y="19050"/>
                    <a:pt x="508000" y="19050"/>
                  </a:cubicBezTo>
                  <a:lnTo>
                    <a:pt x="2667000" y="19050"/>
                  </a:lnTo>
                  <a:moveTo>
                    <a:pt x="2667000" y="0"/>
                  </a:moveTo>
                  <a:lnTo>
                    <a:pt x="508000" y="0"/>
                  </a:lnTo>
                  <a:cubicBezTo>
                    <a:pt x="227330" y="0"/>
                    <a:pt x="0" y="227330"/>
                    <a:pt x="0" y="508000"/>
                  </a:cubicBezTo>
                  <a:lnTo>
                    <a:pt x="0" y="5842000"/>
                  </a:lnTo>
                  <a:cubicBezTo>
                    <a:pt x="0" y="6122670"/>
                    <a:pt x="227330" y="6350000"/>
                    <a:pt x="508000" y="6350000"/>
                  </a:cubicBezTo>
                  <a:lnTo>
                    <a:pt x="2667000" y="6350000"/>
                  </a:lnTo>
                  <a:cubicBezTo>
                    <a:pt x="2947670" y="6350000"/>
                    <a:pt x="3175000" y="6122670"/>
                    <a:pt x="3175000" y="5842000"/>
                  </a:cubicBezTo>
                  <a:lnTo>
                    <a:pt x="3175000" y="508000"/>
                  </a:lnTo>
                  <a:cubicBezTo>
                    <a:pt x="3175000" y="227330"/>
                    <a:pt x="2947670" y="0"/>
                    <a:pt x="2667000" y="0"/>
                  </a:cubicBezTo>
                  <a:lnTo>
                    <a:pt x="266700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2"/>
          <p:cNvGrpSpPr/>
          <p:nvPr/>
        </p:nvGrpSpPr>
        <p:grpSpPr>
          <a:xfrm>
            <a:off x="15397573" y="-1438232"/>
            <a:ext cx="4111140" cy="4111140"/>
            <a:chOff x="0" y="0"/>
            <a:chExt cx="812800" cy="812800"/>
          </a:xfrm>
        </p:grpSpPr>
        <p:sp>
          <p:nvSpPr>
            <p:cNvPr id="114" name="Google Shape;114;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6" name="Google Shape;116;p2"/>
          <p:cNvGrpSpPr/>
          <p:nvPr/>
        </p:nvGrpSpPr>
        <p:grpSpPr>
          <a:xfrm>
            <a:off x="785893" y="722011"/>
            <a:ext cx="798564" cy="798564"/>
            <a:chOff x="0" y="0"/>
            <a:chExt cx="812800" cy="812800"/>
          </a:xfrm>
        </p:grpSpPr>
        <p:sp>
          <p:nvSpPr>
            <p:cNvPr id="117" name="Google Shape;117;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2"/>
          <p:cNvSpPr/>
          <p:nvPr/>
        </p:nvSpPr>
        <p:spPr>
          <a:xfrm>
            <a:off x="3086561" y="3448697"/>
            <a:ext cx="1207114" cy="1243282"/>
          </a:xfrm>
          <a:custGeom>
            <a:rect b="b" l="l" r="r" t="t"/>
            <a:pathLst>
              <a:path extrusionOk="0" h="1243282" w="1207114">
                <a:moveTo>
                  <a:pt x="0" y="0"/>
                </a:moveTo>
                <a:lnTo>
                  <a:pt x="1207114" y="0"/>
                </a:lnTo>
                <a:lnTo>
                  <a:pt x="1207114" y="1243282"/>
                </a:lnTo>
                <a:lnTo>
                  <a:pt x="0" y="1243282"/>
                </a:lnTo>
                <a:lnTo>
                  <a:pt x="0" y="0"/>
                </a:lnTo>
                <a:close/>
              </a:path>
            </a:pathLst>
          </a:custGeom>
          <a:blipFill rotWithShape="1">
            <a:blip r:embed="rId4">
              <a:alphaModFix/>
            </a:blip>
            <a:stretch>
              <a:fillRect b="0" l="0" r="0" t="0"/>
            </a:stretch>
          </a:blipFill>
          <a:ln>
            <a:noFill/>
          </a:ln>
        </p:spPr>
      </p:sp>
      <p:sp>
        <p:nvSpPr>
          <p:cNvPr id="120" name="Google Shape;120;p2"/>
          <p:cNvSpPr txBox="1"/>
          <p:nvPr/>
        </p:nvSpPr>
        <p:spPr>
          <a:xfrm>
            <a:off x="7411641" y="3810205"/>
            <a:ext cx="10250475" cy="6328035"/>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989" u="none" cap="none" strike="noStrike">
                <a:solidFill>
                  <a:srgbClr val="000000"/>
                </a:solidFill>
                <a:latin typeface="Arial"/>
                <a:ea typeface="Arial"/>
                <a:cs typeface="Arial"/>
                <a:sym typeface="Arial"/>
              </a:rPr>
              <a:t>Before Smartphone - applications only run on PC endpoints or on physical servers in data center</a:t>
            </a:r>
            <a:endParaRPr/>
          </a:p>
          <a:p>
            <a:pPr indent="0" lvl="0" marL="0" marR="0" rtl="0" algn="just">
              <a:lnSpc>
                <a:spcPct val="140010"/>
              </a:lnSpc>
              <a:spcBef>
                <a:spcPts val="0"/>
              </a:spcBef>
              <a:spcAft>
                <a:spcPts val="0"/>
              </a:spcAft>
              <a:buNone/>
            </a:pPr>
            <a:r>
              <a:t/>
            </a:r>
            <a:endParaRPr b="0" i="0" sz="3989" u="none" cap="none" strike="noStrike">
              <a:solidFill>
                <a:srgbClr val="000000"/>
              </a:solidFill>
              <a:latin typeface="Arial"/>
              <a:ea typeface="Arial"/>
              <a:cs typeface="Arial"/>
              <a:sym typeface="Arial"/>
            </a:endParaRPr>
          </a:p>
          <a:p>
            <a:pPr indent="0" lvl="0" marL="0" marR="0" rtl="0" algn="just">
              <a:lnSpc>
                <a:spcPct val="140010"/>
              </a:lnSpc>
              <a:spcBef>
                <a:spcPts val="0"/>
              </a:spcBef>
              <a:spcAft>
                <a:spcPts val="0"/>
              </a:spcAft>
              <a:buNone/>
            </a:pPr>
            <a:r>
              <a:rPr b="0" i="0" lang="en-US" sz="3989" u="none" cap="none" strike="noStrike">
                <a:solidFill>
                  <a:srgbClr val="000000"/>
                </a:solidFill>
                <a:latin typeface="Arial"/>
                <a:ea typeface="Arial"/>
                <a:cs typeface="Arial"/>
                <a:sym typeface="Arial"/>
              </a:rPr>
              <a:t>Mobile security is crucial in today’s digital landscape. As we rely more on our smartphones for communication, banking, and personal data storage, protecting our devices becomes paramount.</a:t>
            </a:r>
            <a:endParaRPr/>
          </a:p>
          <a:p>
            <a:pPr indent="0" lvl="0" marL="0" marR="0" rtl="0" algn="just">
              <a:lnSpc>
                <a:spcPct val="140010"/>
              </a:lnSpc>
              <a:spcBef>
                <a:spcPts val="0"/>
              </a:spcBef>
              <a:spcAft>
                <a:spcPts val="0"/>
              </a:spcAft>
              <a:buNone/>
            </a:pPr>
            <a:r>
              <a:t/>
            </a:r>
            <a:endParaRPr b="0" i="0" sz="3989" u="none" cap="none" strike="noStrike">
              <a:solidFill>
                <a:srgbClr val="000000"/>
              </a:solidFill>
              <a:latin typeface="Arial"/>
              <a:ea typeface="Arial"/>
              <a:cs typeface="Arial"/>
              <a:sym typeface="Arial"/>
            </a:endParaRPr>
          </a:p>
          <a:p>
            <a:pPr indent="0" lvl="0" marL="0" marR="0" rtl="0" algn="just">
              <a:lnSpc>
                <a:spcPct val="140010"/>
              </a:lnSpc>
              <a:spcBef>
                <a:spcPts val="0"/>
              </a:spcBef>
              <a:spcAft>
                <a:spcPts val="0"/>
              </a:spcAft>
              <a:buNone/>
            </a:pPr>
            <a:r>
              <a:t/>
            </a:r>
            <a:endParaRPr b="0" i="0" sz="3989" u="none" cap="none" strike="noStrike">
              <a:solidFill>
                <a:srgbClr val="000000"/>
              </a:solidFill>
              <a:latin typeface="Arial"/>
              <a:ea typeface="Arial"/>
              <a:cs typeface="Arial"/>
              <a:sym typeface="Arial"/>
            </a:endParaRPr>
          </a:p>
        </p:txBody>
      </p:sp>
      <p:sp>
        <p:nvSpPr>
          <p:cNvPr id="121" name="Google Shape;121;p2"/>
          <p:cNvSpPr txBox="1"/>
          <p:nvPr/>
        </p:nvSpPr>
        <p:spPr>
          <a:xfrm>
            <a:off x="8235010" y="1038225"/>
            <a:ext cx="6685915" cy="19621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4500" u="none" cap="none" strike="noStrike">
                <a:solidFill>
                  <a:srgbClr val="000000"/>
                </a:solidFill>
                <a:latin typeface="Arial"/>
                <a:ea typeface="Arial"/>
                <a:cs typeface="Arial"/>
                <a:sym typeface="Arial"/>
              </a:rPr>
              <a:t>A Simple, Yet</a:t>
            </a:r>
            <a:endParaRPr/>
          </a:p>
          <a:p>
            <a:pPr indent="0" lvl="0" marL="0" marR="0" rtl="0" algn="l">
              <a:lnSpc>
                <a:spcPct val="110000"/>
              </a:lnSpc>
              <a:spcBef>
                <a:spcPts val="0"/>
              </a:spcBef>
              <a:spcAft>
                <a:spcPts val="0"/>
              </a:spcAft>
              <a:buNone/>
            </a:pPr>
            <a:r>
              <a:rPr b="0" i="0" lang="en-US" sz="4500" u="none" cap="none" strike="noStrike">
                <a:solidFill>
                  <a:srgbClr val="000000"/>
                </a:solidFill>
                <a:latin typeface="Arial"/>
                <a:ea typeface="Arial"/>
                <a:cs typeface="Arial"/>
                <a:sym typeface="Arial"/>
              </a:rPr>
              <a:t>Effective Way to Be More Productive.</a:t>
            </a:r>
            <a:endParaRPr/>
          </a:p>
        </p:txBody>
      </p:sp>
      <p:sp>
        <p:nvSpPr>
          <p:cNvPr id="122" name="Google Shape;122;p2"/>
          <p:cNvSpPr txBox="1"/>
          <p:nvPr/>
        </p:nvSpPr>
        <p:spPr>
          <a:xfrm>
            <a:off x="2639870" y="5143500"/>
            <a:ext cx="2100496" cy="679902"/>
          </a:xfrm>
          <a:prstGeom prst="rect">
            <a:avLst/>
          </a:prstGeom>
          <a:noFill/>
          <a:ln>
            <a:noFill/>
          </a:ln>
        </p:spPr>
        <p:txBody>
          <a:bodyPr anchorCtr="0" anchor="t" bIns="0" lIns="0" spcFirstLastPara="1" rIns="0" wrap="square" tIns="0">
            <a:spAutoFit/>
          </a:bodyPr>
          <a:lstStyle/>
          <a:p>
            <a:pPr indent="0" lvl="0" marL="0" marR="0" rtl="0" algn="ctr">
              <a:lnSpc>
                <a:spcPct val="109982"/>
              </a:lnSpc>
              <a:spcBef>
                <a:spcPts val="0"/>
              </a:spcBef>
              <a:spcAft>
                <a:spcPts val="0"/>
              </a:spcAft>
              <a:buNone/>
            </a:pPr>
            <a:r>
              <a:rPr b="0" i="0" lang="en-US" sz="2294" u="none" cap="none" strike="noStrike">
                <a:solidFill>
                  <a:srgbClr val="000000"/>
                </a:solidFill>
                <a:latin typeface="Arial"/>
                <a:ea typeface="Arial"/>
                <a:cs typeface="Arial"/>
                <a:sym typeface="Arial"/>
              </a:rPr>
              <a:t>Digital World</a:t>
            </a:r>
            <a:endParaRPr/>
          </a:p>
        </p:txBody>
      </p:sp>
      <p:grpSp>
        <p:nvGrpSpPr>
          <p:cNvPr id="123" name="Google Shape;123;p2"/>
          <p:cNvGrpSpPr/>
          <p:nvPr/>
        </p:nvGrpSpPr>
        <p:grpSpPr>
          <a:xfrm rot="-3187270">
            <a:off x="15657901" y="8158208"/>
            <a:ext cx="4556571" cy="4556571"/>
            <a:chOff x="0" y="0"/>
            <a:chExt cx="812800" cy="812800"/>
          </a:xfrm>
        </p:grpSpPr>
        <p:sp>
          <p:nvSpPr>
            <p:cNvPr id="124" name="Google Shape;124;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3"/>
          <p:cNvPicPr preferRelativeResize="0"/>
          <p:nvPr/>
        </p:nvPicPr>
        <p:blipFill rotWithShape="1">
          <a:blip r:embed="rId3">
            <a:alphaModFix/>
          </a:blip>
          <a:srcRect b="0" l="14319" r="45070" t="0"/>
          <a:stretch/>
        </p:blipFill>
        <p:spPr>
          <a:xfrm>
            <a:off x="12021681" y="0"/>
            <a:ext cx="6266319" cy="10287000"/>
          </a:xfrm>
          <a:prstGeom prst="rect">
            <a:avLst/>
          </a:prstGeom>
          <a:noFill/>
          <a:ln>
            <a:noFill/>
          </a:ln>
        </p:spPr>
      </p:pic>
      <p:grpSp>
        <p:nvGrpSpPr>
          <p:cNvPr id="131" name="Google Shape;131;p3"/>
          <p:cNvGrpSpPr/>
          <p:nvPr/>
        </p:nvGrpSpPr>
        <p:grpSpPr>
          <a:xfrm>
            <a:off x="-3291781" y="-4961817"/>
            <a:ext cx="8640962" cy="8640962"/>
            <a:chOff x="0" y="0"/>
            <a:chExt cx="812800" cy="812800"/>
          </a:xfrm>
        </p:grpSpPr>
        <p:sp>
          <p:nvSpPr>
            <p:cNvPr id="132" name="Google Shape;132;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3"/>
          <p:cNvGrpSpPr/>
          <p:nvPr/>
        </p:nvGrpSpPr>
        <p:grpSpPr>
          <a:xfrm>
            <a:off x="10249747" y="8360018"/>
            <a:ext cx="1401131" cy="1401131"/>
            <a:chOff x="0" y="0"/>
            <a:chExt cx="812800" cy="812800"/>
          </a:xfrm>
        </p:grpSpPr>
        <p:sp>
          <p:nvSpPr>
            <p:cNvPr id="135" name="Google Shape;135;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3"/>
          <p:cNvSpPr txBox="1"/>
          <p:nvPr/>
        </p:nvSpPr>
        <p:spPr>
          <a:xfrm>
            <a:off x="480558" y="3684486"/>
            <a:ext cx="11170320" cy="5525958"/>
          </a:xfrm>
          <a:prstGeom prst="rect">
            <a:avLst/>
          </a:prstGeom>
          <a:noFill/>
          <a:ln>
            <a:noFill/>
          </a:ln>
        </p:spPr>
        <p:txBody>
          <a:bodyPr anchorCtr="0" anchor="t" bIns="0" lIns="0" spcFirstLastPara="1" rIns="0" wrap="square" tIns="0">
            <a:spAutoFit/>
          </a:bodyPr>
          <a:lstStyle/>
          <a:p>
            <a:pPr indent="0" lvl="0" marL="0" marR="0" rtl="0" algn="just">
              <a:lnSpc>
                <a:spcPct val="140040"/>
              </a:lnSpc>
              <a:spcBef>
                <a:spcPts val="0"/>
              </a:spcBef>
              <a:spcAft>
                <a:spcPts val="0"/>
              </a:spcAft>
              <a:buNone/>
            </a:pPr>
            <a:r>
              <a:rPr b="0" i="0" lang="en-US" sz="3991" u="none" cap="none" strike="noStrike">
                <a:solidFill>
                  <a:srgbClr val="B44848"/>
                </a:solidFill>
                <a:latin typeface="Arial"/>
                <a:ea typeface="Arial"/>
                <a:cs typeface="Arial"/>
                <a:sym typeface="Arial"/>
              </a:rPr>
              <a:t>Growing use of mobile devices</a:t>
            </a:r>
            <a:r>
              <a:rPr b="0" i="0" lang="en-US" sz="3991" u="none" cap="none" strike="noStrike">
                <a:solidFill>
                  <a:srgbClr val="B64C4C"/>
                </a:solidFill>
                <a:latin typeface="Arial"/>
                <a:ea typeface="Arial"/>
                <a:cs typeface="Arial"/>
                <a:sym typeface="Arial"/>
              </a:rPr>
              <a:t> </a:t>
            </a:r>
            <a:r>
              <a:rPr b="0" i="0" lang="en-US" sz="3991" u="none" cap="none" strike="noStrike">
                <a:solidFill>
                  <a:srgbClr val="000000"/>
                </a:solidFill>
                <a:latin typeface="Arial"/>
                <a:ea typeface="Arial"/>
                <a:cs typeface="Arial"/>
                <a:sym typeface="Arial"/>
              </a:rPr>
              <a:t>-  combination of end point devices for day to day activities </a:t>
            </a:r>
            <a:endParaRPr/>
          </a:p>
          <a:p>
            <a:pPr indent="0" lvl="0" marL="0" marR="0" rtl="0" algn="just">
              <a:lnSpc>
                <a:spcPct val="140005"/>
              </a:lnSpc>
              <a:spcBef>
                <a:spcPts val="0"/>
              </a:spcBef>
              <a:spcAft>
                <a:spcPts val="0"/>
              </a:spcAft>
              <a:buNone/>
            </a:pPr>
            <a:r>
              <a:t/>
            </a:r>
            <a:endParaRPr b="0" i="0" sz="3991" u="none" cap="none" strike="noStrike">
              <a:solidFill>
                <a:srgbClr val="000000"/>
              </a:solidFill>
              <a:latin typeface="Arial"/>
              <a:ea typeface="Arial"/>
              <a:cs typeface="Arial"/>
              <a:sym typeface="Arial"/>
            </a:endParaRPr>
          </a:p>
          <a:p>
            <a:pPr indent="0" lvl="0" marL="0" marR="0" rtl="0" algn="just">
              <a:lnSpc>
                <a:spcPct val="140040"/>
              </a:lnSpc>
              <a:spcBef>
                <a:spcPts val="0"/>
              </a:spcBef>
              <a:spcAft>
                <a:spcPts val="0"/>
              </a:spcAft>
              <a:buNone/>
            </a:pPr>
            <a:r>
              <a:rPr b="0" i="0" lang="en-US" sz="3991" u="none" cap="none" strike="noStrike">
                <a:solidFill>
                  <a:srgbClr val="000000"/>
                </a:solidFill>
                <a:latin typeface="Arial"/>
                <a:ea typeface="Arial"/>
                <a:cs typeface="Arial"/>
                <a:sym typeface="Arial"/>
              </a:rPr>
              <a:t> </a:t>
            </a:r>
            <a:r>
              <a:rPr b="0" i="0" lang="en-US" sz="3991" u="none" cap="none" strike="noStrike">
                <a:solidFill>
                  <a:srgbClr val="B44848"/>
                </a:solidFill>
                <a:latin typeface="Arial"/>
                <a:ea typeface="Arial"/>
                <a:cs typeface="Arial"/>
                <a:sym typeface="Arial"/>
              </a:rPr>
              <a:t>Cloud based applications</a:t>
            </a:r>
            <a:r>
              <a:rPr b="0" i="0" lang="en-US" sz="3991" u="none" cap="none" strike="noStrike">
                <a:solidFill>
                  <a:srgbClr val="000000"/>
                </a:solidFill>
                <a:latin typeface="Arial"/>
                <a:ea typeface="Arial"/>
                <a:cs typeface="Arial"/>
                <a:sym typeface="Arial"/>
              </a:rPr>
              <a:t> - previously applications used to run only on physical servers in data centers but now most of the applications run on all devices Like zoom and Microsoft teams are used to conduct meetings between clients who are present in long distance</a:t>
            </a:r>
            <a:endParaRPr/>
          </a:p>
          <a:p>
            <a:pPr indent="0" lvl="0" marL="0" marR="0" rtl="0" algn="just">
              <a:lnSpc>
                <a:spcPct val="118962"/>
              </a:lnSpc>
              <a:spcBef>
                <a:spcPts val="0"/>
              </a:spcBef>
              <a:spcAft>
                <a:spcPts val="0"/>
              </a:spcAft>
              <a:buNone/>
            </a:pPr>
            <a:r>
              <a:t/>
            </a:r>
            <a:endParaRPr b="0" i="0" sz="3991" u="none" cap="none" strike="noStrike">
              <a:solidFill>
                <a:srgbClr val="000000"/>
              </a:solidFill>
              <a:latin typeface="Arial"/>
              <a:ea typeface="Arial"/>
              <a:cs typeface="Arial"/>
              <a:sym typeface="Arial"/>
            </a:endParaRPr>
          </a:p>
        </p:txBody>
      </p:sp>
      <p:sp>
        <p:nvSpPr>
          <p:cNvPr id="138" name="Google Shape;138;p3"/>
          <p:cNvSpPr txBox="1"/>
          <p:nvPr/>
        </p:nvSpPr>
        <p:spPr>
          <a:xfrm>
            <a:off x="1251473" y="808120"/>
            <a:ext cx="5449563" cy="191452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4500" u="none" cap="none" strike="noStrike">
                <a:solidFill>
                  <a:srgbClr val="000000"/>
                </a:solidFill>
                <a:latin typeface="Arial"/>
                <a:ea typeface="Arial"/>
                <a:cs typeface="Arial"/>
                <a:sym typeface="Arial"/>
              </a:rPr>
              <a:t>Main Rules Organisation follows are</a:t>
            </a:r>
            <a:endParaRPr/>
          </a:p>
        </p:txBody>
      </p:sp>
      <p:grpSp>
        <p:nvGrpSpPr>
          <p:cNvPr id="139" name="Google Shape;139;p3"/>
          <p:cNvGrpSpPr/>
          <p:nvPr/>
        </p:nvGrpSpPr>
        <p:grpSpPr>
          <a:xfrm>
            <a:off x="-2090058" y="8582229"/>
            <a:ext cx="4556571" cy="4556571"/>
            <a:chOff x="0" y="0"/>
            <a:chExt cx="812800" cy="812800"/>
          </a:xfrm>
        </p:grpSpPr>
        <p:sp>
          <p:nvSpPr>
            <p:cNvPr id="140" name="Google Shape;140;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 name="Google Shape;142;p3"/>
          <p:cNvGrpSpPr/>
          <p:nvPr/>
        </p:nvGrpSpPr>
        <p:grpSpPr>
          <a:xfrm>
            <a:off x="1251473" y="8778707"/>
            <a:ext cx="563753" cy="563753"/>
            <a:chOff x="0" y="0"/>
            <a:chExt cx="812800" cy="812800"/>
          </a:xfrm>
        </p:grpSpPr>
        <p:sp>
          <p:nvSpPr>
            <p:cNvPr id="143" name="Google Shape;143;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148" name="Shape 148"/>
        <p:cNvGrpSpPr/>
        <p:nvPr/>
      </p:nvGrpSpPr>
      <p:grpSpPr>
        <a:xfrm>
          <a:off x="0" y="0"/>
          <a:ext cx="0" cy="0"/>
          <a:chOff x="0" y="0"/>
          <a:chExt cx="0" cy="0"/>
        </a:xfrm>
      </p:grpSpPr>
      <p:pic>
        <p:nvPicPr>
          <p:cNvPr id="149" name="Google Shape;149;p4"/>
          <p:cNvPicPr preferRelativeResize="0"/>
          <p:nvPr/>
        </p:nvPicPr>
        <p:blipFill rotWithShape="1">
          <a:blip r:embed="rId3">
            <a:alphaModFix/>
          </a:blip>
          <a:srcRect b="0" l="10847" r="41598" t="0"/>
          <a:stretch/>
        </p:blipFill>
        <p:spPr>
          <a:xfrm>
            <a:off x="10950313" y="0"/>
            <a:ext cx="7337687" cy="10287000"/>
          </a:xfrm>
          <a:prstGeom prst="rect">
            <a:avLst/>
          </a:prstGeom>
          <a:noFill/>
          <a:ln>
            <a:noFill/>
          </a:ln>
        </p:spPr>
      </p:pic>
      <p:grpSp>
        <p:nvGrpSpPr>
          <p:cNvPr id="150" name="Google Shape;150;p4"/>
          <p:cNvGrpSpPr/>
          <p:nvPr/>
        </p:nvGrpSpPr>
        <p:grpSpPr>
          <a:xfrm>
            <a:off x="-3291781" y="-4961817"/>
            <a:ext cx="8640962" cy="8640962"/>
            <a:chOff x="0" y="0"/>
            <a:chExt cx="812800" cy="812800"/>
          </a:xfrm>
        </p:grpSpPr>
        <p:sp>
          <p:nvSpPr>
            <p:cNvPr id="151" name="Google Shape;15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3" name="Google Shape;153;p4"/>
          <p:cNvGrpSpPr/>
          <p:nvPr/>
        </p:nvGrpSpPr>
        <p:grpSpPr>
          <a:xfrm>
            <a:off x="10249747" y="8116242"/>
            <a:ext cx="1401131" cy="1401131"/>
            <a:chOff x="0" y="0"/>
            <a:chExt cx="812800" cy="812800"/>
          </a:xfrm>
        </p:grpSpPr>
        <p:sp>
          <p:nvSpPr>
            <p:cNvPr id="154" name="Google Shape;15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6" name="Google Shape;156;p4"/>
          <p:cNvSpPr txBox="1"/>
          <p:nvPr/>
        </p:nvSpPr>
        <p:spPr>
          <a:xfrm>
            <a:off x="728130" y="3663965"/>
            <a:ext cx="9521618" cy="4918263"/>
          </a:xfrm>
          <a:prstGeom prst="rect">
            <a:avLst/>
          </a:prstGeom>
          <a:noFill/>
          <a:ln>
            <a:noFill/>
          </a:ln>
        </p:spPr>
        <p:txBody>
          <a:bodyPr anchorCtr="0" anchor="t" bIns="0" lIns="0" spcFirstLastPara="1" rIns="0" wrap="square" tIns="0">
            <a:spAutoFit/>
          </a:bodyPr>
          <a:lstStyle/>
          <a:p>
            <a:pPr indent="0" lvl="0" marL="0" marR="0" rtl="0" algn="just">
              <a:lnSpc>
                <a:spcPct val="140040"/>
              </a:lnSpc>
              <a:spcBef>
                <a:spcPts val="0"/>
              </a:spcBef>
              <a:spcAft>
                <a:spcPts val="0"/>
              </a:spcAft>
              <a:buNone/>
            </a:pPr>
            <a:r>
              <a:rPr b="0" i="0" lang="en-US" sz="3991" u="none" cap="none" strike="noStrike">
                <a:solidFill>
                  <a:srgbClr val="B44848"/>
                </a:solidFill>
                <a:latin typeface="Arial"/>
                <a:ea typeface="Arial"/>
                <a:cs typeface="Arial"/>
                <a:sym typeface="Arial"/>
              </a:rPr>
              <a:t>Deperimeterisation</a:t>
            </a:r>
            <a:r>
              <a:rPr b="0" i="0" lang="en-US" sz="3991" u="none" cap="none" strike="noStrike">
                <a:solidFill>
                  <a:srgbClr val="000000"/>
                </a:solidFill>
                <a:latin typeface="Arial"/>
                <a:ea typeface="Arial"/>
                <a:cs typeface="Arial"/>
                <a:sym typeface="Arial"/>
              </a:rPr>
              <a:t> - application mobility, dynamic perimeters, these dynamic perimeters must be able to adapt to environment factors</a:t>
            </a:r>
            <a:endParaRPr/>
          </a:p>
          <a:p>
            <a:pPr indent="0" lvl="0" marL="0" marR="0" rtl="0" algn="just">
              <a:lnSpc>
                <a:spcPct val="140005"/>
              </a:lnSpc>
              <a:spcBef>
                <a:spcPts val="0"/>
              </a:spcBef>
              <a:spcAft>
                <a:spcPts val="0"/>
              </a:spcAft>
              <a:buNone/>
            </a:pPr>
            <a:r>
              <a:t/>
            </a:r>
            <a:endParaRPr b="0" i="0" sz="3991" u="none" cap="none" strike="noStrike">
              <a:solidFill>
                <a:srgbClr val="000000"/>
              </a:solidFill>
              <a:latin typeface="Arial"/>
              <a:ea typeface="Arial"/>
              <a:cs typeface="Arial"/>
              <a:sym typeface="Arial"/>
            </a:endParaRPr>
          </a:p>
          <a:p>
            <a:pPr indent="0" lvl="0" marL="0" marR="0" rtl="0" algn="just">
              <a:lnSpc>
                <a:spcPct val="140040"/>
              </a:lnSpc>
              <a:spcBef>
                <a:spcPts val="0"/>
              </a:spcBef>
              <a:spcAft>
                <a:spcPts val="0"/>
              </a:spcAft>
              <a:buNone/>
            </a:pPr>
            <a:r>
              <a:rPr b="0" i="0" lang="en-US" sz="3991" u="none" cap="none" strike="noStrike">
                <a:solidFill>
                  <a:srgbClr val="000000"/>
                </a:solidFill>
                <a:latin typeface="Arial"/>
                <a:ea typeface="Arial"/>
                <a:cs typeface="Arial"/>
                <a:sym typeface="Arial"/>
              </a:rPr>
              <a:t> </a:t>
            </a:r>
            <a:r>
              <a:rPr b="0" i="0" lang="en-US" sz="3991" u="none" cap="none" strike="noStrike">
                <a:solidFill>
                  <a:srgbClr val="1C7B7B"/>
                </a:solidFill>
                <a:latin typeface="Arial"/>
                <a:ea typeface="Arial"/>
                <a:cs typeface="Arial"/>
                <a:sym typeface="Arial"/>
              </a:rPr>
              <a:t>External requirements</a:t>
            </a:r>
            <a:r>
              <a:rPr b="0" i="0" lang="en-US" sz="3991" u="none" cap="none" strike="noStrike">
                <a:solidFill>
                  <a:srgbClr val="000000"/>
                </a:solidFill>
                <a:latin typeface="Arial"/>
                <a:ea typeface="Arial"/>
                <a:cs typeface="Arial"/>
                <a:sym typeface="Arial"/>
              </a:rPr>
              <a:t> organisation should be able to provide network access to 3rd party contractors, business partners</a:t>
            </a:r>
            <a:endParaRPr/>
          </a:p>
        </p:txBody>
      </p:sp>
      <p:sp>
        <p:nvSpPr>
          <p:cNvPr id="157" name="Google Shape;157;p4"/>
          <p:cNvSpPr txBox="1"/>
          <p:nvPr/>
        </p:nvSpPr>
        <p:spPr>
          <a:xfrm>
            <a:off x="1028700" y="1057275"/>
            <a:ext cx="5196261" cy="25431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4500" u="none" cap="none" strike="noStrike">
                <a:solidFill>
                  <a:srgbClr val="000000"/>
                </a:solidFill>
                <a:latin typeface="Arial"/>
                <a:ea typeface="Arial"/>
                <a:cs typeface="Arial"/>
                <a:sym typeface="Arial"/>
              </a:rPr>
              <a:t>Main rules organisation follows are</a:t>
            </a:r>
            <a:endParaRPr/>
          </a:p>
          <a:p>
            <a:pPr indent="0" lvl="0" marL="0" marR="0" rtl="0" algn="l">
              <a:lnSpc>
                <a:spcPct val="110000"/>
              </a:lnSpc>
              <a:spcBef>
                <a:spcPts val="0"/>
              </a:spcBef>
              <a:spcAft>
                <a:spcPts val="0"/>
              </a:spcAft>
              <a:buNone/>
            </a:pPr>
            <a:r>
              <a:t/>
            </a:r>
            <a:endParaRPr b="0" i="0" sz="4500" u="none" cap="none" strike="noStrike">
              <a:solidFill>
                <a:srgbClr val="000000"/>
              </a:solidFill>
              <a:latin typeface="Arial"/>
              <a:ea typeface="Arial"/>
              <a:cs typeface="Arial"/>
              <a:sym typeface="Arial"/>
            </a:endParaRPr>
          </a:p>
        </p:txBody>
      </p:sp>
      <p:grpSp>
        <p:nvGrpSpPr>
          <p:cNvPr id="158" name="Google Shape;158;p4"/>
          <p:cNvGrpSpPr/>
          <p:nvPr/>
        </p:nvGrpSpPr>
        <p:grpSpPr>
          <a:xfrm>
            <a:off x="-2090058" y="8582229"/>
            <a:ext cx="4556571" cy="4556571"/>
            <a:chOff x="0" y="0"/>
            <a:chExt cx="812800" cy="812800"/>
          </a:xfrm>
        </p:grpSpPr>
        <p:sp>
          <p:nvSpPr>
            <p:cNvPr id="159" name="Google Shape;15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4"/>
          <p:cNvGrpSpPr/>
          <p:nvPr/>
        </p:nvGrpSpPr>
        <p:grpSpPr>
          <a:xfrm>
            <a:off x="1251473" y="8778707"/>
            <a:ext cx="563753" cy="563753"/>
            <a:chOff x="0" y="0"/>
            <a:chExt cx="812800" cy="812800"/>
          </a:xfrm>
        </p:grpSpPr>
        <p:sp>
          <p:nvSpPr>
            <p:cNvPr id="162" name="Google Shape;16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167" name="Shape 167"/>
        <p:cNvGrpSpPr/>
        <p:nvPr/>
      </p:nvGrpSpPr>
      <p:grpSpPr>
        <a:xfrm>
          <a:off x="0" y="0"/>
          <a:ext cx="0" cy="0"/>
          <a:chOff x="0" y="0"/>
          <a:chExt cx="0" cy="0"/>
        </a:xfrm>
      </p:grpSpPr>
      <p:grpSp>
        <p:nvGrpSpPr>
          <p:cNvPr id="168" name="Google Shape;168;p5"/>
          <p:cNvGrpSpPr/>
          <p:nvPr/>
        </p:nvGrpSpPr>
        <p:grpSpPr>
          <a:xfrm rot="5400000">
            <a:off x="-2307030" y="-1602303"/>
            <a:ext cx="6909928" cy="6909928"/>
            <a:chOff x="0" y="0"/>
            <a:chExt cx="812800" cy="812800"/>
          </a:xfrm>
        </p:grpSpPr>
        <p:sp>
          <p:nvSpPr>
            <p:cNvPr id="169" name="Google Shape;169;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5"/>
          <p:cNvGrpSpPr/>
          <p:nvPr/>
        </p:nvGrpSpPr>
        <p:grpSpPr>
          <a:xfrm rot="-1610640">
            <a:off x="15320269" y="6435527"/>
            <a:ext cx="4917457" cy="4917457"/>
            <a:chOff x="0" y="0"/>
            <a:chExt cx="812800" cy="812800"/>
          </a:xfrm>
        </p:grpSpPr>
        <p:sp>
          <p:nvSpPr>
            <p:cNvPr id="172" name="Google Shape;172;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p5"/>
          <p:cNvGrpSpPr/>
          <p:nvPr/>
        </p:nvGrpSpPr>
        <p:grpSpPr>
          <a:xfrm rot="-1013461">
            <a:off x="16297916" y="-2468826"/>
            <a:ext cx="4556571" cy="4556571"/>
            <a:chOff x="0" y="0"/>
            <a:chExt cx="812800" cy="812800"/>
          </a:xfrm>
        </p:grpSpPr>
        <p:sp>
          <p:nvSpPr>
            <p:cNvPr id="175" name="Google Shape;175;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7" name="Google Shape;177;p5"/>
          <p:cNvGrpSpPr/>
          <p:nvPr/>
        </p:nvGrpSpPr>
        <p:grpSpPr>
          <a:xfrm rot="-1610640">
            <a:off x="16516355" y="731412"/>
            <a:ext cx="927715" cy="927715"/>
            <a:chOff x="0" y="0"/>
            <a:chExt cx="812800" cy="812800"/>
          </a:xfrm>
        </p:grpSpPr>
        <p:sp>
          <p:nvSpPr>
            <p:cNvPr id="178" name="Google Shape;17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5"/>
          <p:cNvGrpSpPr/>
          <p:nvPr/>
        </p:nvGrpSpPr>
        <p:grpSpPr>
          <a:xfrm rot="-3582628">
            <a:off x="-2533146" y="8794862"/>
            <a:ext cx="4556571" cy="4556571"/>
            <a:chOff x="0" y="0"/>
            <a:chExt cx="812800" cy="812800"/>
          </a:xfrm>
        </p:grpSpPr>
        <p:sp>
          <p:nvSpPr>
            <p:cNvPr id="181" name="Google Shape;18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3" name="Google Shape;183;p5"/>
          <p:cNvGrpSpPr/>
          <p:nvPr/>
        </p:nvGrpSpPr>
        <p:grpSpPr>
          <a:xfrm rot="-1610640">
            <a:off x="707233" y="8936833"/>
            <a:ext cx="642934" cy="642934"/>
            <a:chOff x="0" y="0"/>
            <a:chExt cx="812800" cy="812800"/>
          </a:xfrm>
        </p:grpSpPr>
        <p:sp>
          <p:nvSpPr>
            <p:cNvPr id="184" name="Google Shape;184;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6" name="Google Shape;186;p5"/>
          <p:cNvGrpSpPr/>
          <p:nvPr/>
        </p:nvGrpSpPr>
        <p:grpSpPr>
          <a:xfrm>
            <a:off x="290068" y="2314821"/>
            <a:ext cx="3526604" cy="5641956"/>
            <a:chOff x="0" y="0"/>
            <a:chExt cx="928818" cy="1485947"/>
          </a:xfrm>
        </p:grpSpPr>
        <p:sp>
          <p:nvSpPr>
            <p:cNvPr id="187" name="Google Shape;187;p5"/>
            <p:cNvSpPr/>
            <p:nvPr/>
          </p:nvSpPr>
          <p:spPr>
            <a:xfrm>
              <a:off x="0" y="0"/>
              <a:ext cx="928818" cy="1485947"/>
            </a:xfrm>
            <a:custGeom>
              <a:rect b="b" l="l" r="r" t="t"/>
              <a:pathLst>
                <a:path extrusionOk="0" h="1485947" w="928818">
                  <a:moveTo>
                    <a:pt x="0" y="0"/>
                  </a:moveTo>
                  <a:lnTo>
                    <a:pt x="928818" y="0"/>
                  </a:lnTo>
                  <a:lnTo>
                    <a:pt x="928818" y="1485947"/>
                  </a:lnTo>
                  <a:lnTo>
                    <a:pt x="0" y="1485947"/>
                  </a:lnTo>
                  <a:close/>
                </a:path>
              </a:pathLst>
            </a:custGeom>
            <a:solidFill>
              <a:srgbClr val="FFBBE7"/>
            </a:solidFill>
            <a:ln>
              <a:noFill/>
            </a:ln>
          </p:spPr>
        </p:sp>
        <p:sp>
          <p:nvSpPr>
            <p:cNvPr id="188" name="Google Shape;188;p5"/>
            <p:cNvSpPr txBox="1"/>
            <p:nvPr/>
          </p:nvSpPr>
          <p:spPr>
            <a:xfrm>
              <a:off x="0" y="19050"/>
              <a:ext cx="928818" cy="1466897"/>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9" name="Google Shape;189;p5"/>
          <p:cNvGrpSpPr/>
          <p:nvPr/>
        </p:nvGrpSpPr>
        <p:grpSpPr>
          <a:xfrm>
            <a:off x="3914510" y="3943531"/>
            <a:ext cx="3367628" cy="5613087"/>
            <a:chOff x="0" y="0"/>
            <a:chExt cx="886947" cy="1478344"/>
          </a:xfrm>
        </p:grpSpPr>
        <p:sp>
          <p:nvSpPr>
            <p:cNvPr id="190" name="Google Shape;190;p5"/>
            <p:cNvSpPr/>
            <p:nvPr/>
          </p:nvSpPr>
          <p:spPr>
            <a:xfrm>
              <a:off x="0" y="0"/>
              <a:ext cx="886947" cy="1478344"/>
            </a:xfrm>
            <a:custGeom>
              <a:rect b="b" l="l" r="r" t="t"/>
              <a:pathLst>
                <a:path extrusionOk="0" h="1478344" w="886947">
                  <a:moveTo>
                    <a:pt x="0" y="0"/>
                  </a:moveTo>
                  <a:lnTo>
                    <a:pt x="886947" y="0"/>
                  </a:lnTo>
                  <a:lnTo>
                    <a:pt x="886947" y="1478344"/>
                  </a:lnTo>
                  <a:lnTo>
                    <a:pt x="0" y="1478344"/>
                  </a:lnTo>
                  <a:close/>
                </a:path>
              </a:pathLst>
            </a:custGeom>
            <a:solidFill>
              <a:srgbClr val="FFE7BE"/>
            </a:solidFill>
            <a:ln>
              <a:noFill/>
            </a:ln>
          </p:spPr>
        </p:sp>
        <p:sp>
          <p:nvSpPr>
            <p:cNvPr id="191" name="Google Shape;191;p5"/>
            <p:cNvSpPr txBox="1"/>
            <p:nvPr/>
          </p:nvSpPr>
          <p:spPr>
            <a:xfrm>
              <a:off x="0" y="19050"/>
              <a:ext cx="886947" cy="1459294"/>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5"/>
          <p:cNvGrpSpPr/>
          <p:nvPr/>
        </p:nvGrpSpPr>
        <p:grpSpPr>
          <a:xfrm>
            <a:off x="7545243" y="4491408"/>
            <a:ext cx="3563724" cy="5638536"/>
            <a:chOff x="0" y="0"/>
            <a:chExt cx="938594" cy="1485047"/>
          </a:xfrm>
        </p:grpSpPr>
        <p:sp>
          <p:nvSpPr>
            <p:cNvPr id="193" name="Google Shape;193;p5"/>
            <p:cNvSpPr/>
            <p:nvPr/>
          </p:nvSpPr>
          <p:spPr>
            <a:xfrm>
              <a:off x="0" y="0"/>
              <a:ext cx="938594" cy="1485047"/>
            </a:xfrm>
            <a:custGeom>
              <a:rect b="b" l="l" r="r" t="t"/>
              <a:pathLst>
                <a:path extrusionOk="0" h="1485047" w="938594">
                  <a:moveTo>
                    <a:pt x="0" y="0"/>
                  </a:moveTo>
                  <a:lnTo>
                    <a:pt x="938594" y="0"/>
                  </a:lnTo>
                  <a:lnTo>
                    <a:pt x="938594" y="1485047"/>
                  </a:lnTo>
                  <a:lnTo>
                    <a:pt x="0" y="1485047"/>
                  </a:lnTo>
                  <a:close/>
                </a:path>
              </a:pathLst>
            </a:custGeom>
            <a:solidFill>
              <a:srgbClr val="FFBBE7"/>
            </a:solidFill>
            <a:ln>
              <a:noFill/>
            </a:ln>
          </p:spPr>
        </p:sp>
        <p:sp>
          <p:nvSpPr>
            <p:cNvPr id="194" name="Google Shape;194;p5"/>
            <p:cNvSpPr txBox="1"/>
            <p:nvPr/>
          </p:nvSpPr>
          <p:spPr>
            <a:xfrm>
              <a:off x="0" y="19050"/>
              <a:ext cx="938594" cy="1465997"/>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5" name="Google Shape;195;p5"/>
          <p:cNvSpPr txBox="1"/>
          <p:nvPr/>
        </p:nvSpPr>
        <p:spPr>
          <a:xfrm>
            <a:off x="6045911" y="1028663"/>
            <a:ext cx="7223451" cy="789940"/>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0" i="0" lang="en-US" sz="5199" u="none" cap="none" strike="noStrike">
                <a:solidFill>
                  <a:srgbClr val="000000"/>
                </a:solidFill>
                <a:latin typeface="Arial"/>
                <a:ea typeface="Arial"/>
                <a:cs typeface="Arial"/>
                <a:sym typeface="Arial"/>
              </a:rPr>
              <a:t>Security Threats</a:t>
            </a:r>
            <a:endParaRPr/>
          </a:p>
        </p:txBody>
      </p:sp>
      <p:sp>
        <p:nvSpPr>
          <p:cNvPr id="196" name="Google Shape;196;p5"/>
          <p:cNvSpPr txBox="1"/>
          <p:nvPr/>
        </p:nvSpPr>
        <p:spPr>
          <a:xfrm>
            <a:off x="118093" y="2568939"/>
            <a:ext cx="3894255" cy="1802662"/>
          </a:xfrm>
          <a:prstGeom prst="rect">
            <a:avLst/>
          </a:prstGeom>
          <a:noFill/>
          <a:ln>
            <a:noFill/>
          </a:ln>
        </p:spPr>
        <p:txBody>
          <a:bodyPr anchorCtr="0" anchor="t" bIns="0" lIns="0" spcFirstLastPara="1" rIns="0" wrap="square" tIns="0">
            <a:spAutoFit/>
          </a:bodyPr>
          <a:lstStyle/>
          <a:p>
            <a:pPr indent="0" lvl="0" marL="0" marR="0" rtl="0" algn="ctr">
              <a:lnSpc>
                <a:spcPct val="110004"/>
              </a:lnSpc>
              <a:spcBef>
                <a:spcPts val="0"/>
              </a:spcBef>
              <a:spcAft>
                <a:spcPts val="0"/>
              </a:spcAft>
              <a:buNone/>
            </a:pPr>
            <a:r>
              <a:rPr b="0" i="0" lang="en-US" sz="4188" u="none" cap="none" strike="noStrike">
                <a:solidFill>
                  <a:srgbClr val="000000"/>
                </a:solidFill>
                <a:latin typeface="Arial"/>
                <a:ea typeface="Arial"/>
                <a:cs typeface="Arial"/>
                <a:sym typeface="Arial"/>
              </a:rPr>
              <a:t>Lack Of Physical Controls</a:t>
            </a:r>
            <a:endParaRPr/>
          </a:p>
        </p:txBody>
      </p:sp>
      <p:sp>
        <p:nvSpPr>
          <p:cNvPr id="197" name="Google Shape;197;p5"/>
          <p:cNvSpPr txBox="1"/>
          <p:nvPr/>
        </p:nvSpPr>
        <p:spPr>
          <a:xfrm>
            <a:off x="3914510" y="4206360"/>
            <a:ext cx="3367628" cy="2212054"/>
          </a:xfrm>
          <a:prstGeom prst="rect">
            <a:avLst/>
          </a:prstGeom>
          <a:noFill/>
          <a:ln>
            <a:noFill/>
          </a:ln>
        </p:spPr>
        <p:txBody>
          <a:bodyPr anchorCtr="0" anchor="t" bIns="0" lIns="0" spcFirstLastPara="1" rIns="0" wrap="square" tIns="0">
            <a:spAutoFit/>
          </a:bodyPr>
          <a:lstStyle/>
          <a:p>
            <a:pPr indent="0" lvl="0" marL="0" marR="0" rtl="0" algn="ctr">
              <a:lnSpc>
                <a:spcPct val="110007"/>
              </a:lnSpc>
              <a:spcBef>
                <a:spcPts val="0"/>
              </a:spcBef>
              <a:spcAft>
                <a:spcPts val="0"/>
              </a:spcAft>
              <a:buNone/>
            </a:pPr>
            <a:r>
              <a:rPr b="0" i="0" lang="en-US" sz="3927" u="none" cap="none" strike="noStrike">
                <a:solidFill>
                  <a:srgbClr val="000000"/>
                </a:solidFill>
                <a:latin typeface="Arial"/>
                <a:ea typeface="Arial"/>
                <a:cs typeface="Arial"/>
                <a:sym typeface="Arial"/>
              </a:rPr>
              <a:t>Use of untrusted applications</a:t>
            </a:r>
            <a:endParaRPr/>
          </a:p>
        </p:txBody>
      </p:sp>
      <p:sp>
        <p:nvSpPr>
          <p:cNvPr id="198" name="Google Shape;198;p5"/>
          <p:cNvSpPr txBox="1"/>
          <p:nvPr/>
        </p:nvSpPr>
        <p:spPr>
          <a:xfrm>
            <a:off x="7379977" y="4727142"/>
            <a:ext cx="3894255" cy="1802662"/>
          </a:xfrm>
          <a:prstGeom prst="rect">
            <a:avLst/>
          </a:prstGeom>
          <a:noFill/>
          <a:ln>
            <a:noFill/>
          </a:ln>
        </p:spPr>
        <p:txBody>
          <a:bodyPr anchorCtr="0" anchor="t" bIns="0" lIns="0" spcFirstLastPara="1" rIns="0" wrap="square" tIns="0">
            <a:spAutoFit/>
          </a:bodyPr>
          <a:lstStyle/>
          <a:p>
            <a:pPr indent="0" lvl="0" marL="0" marR="0" rtl="0" algn="ctr">
              <a:lnSpc>
                <a:spcPct val="110004"/>
              </a:lnSpc>
              <a:spcBef>
                <a:spcPts val="0"/>
              </a:spcBef>
              <a:spcAft>
                <a:spcPts val="0"/>
              </a:spcAft>
              <a:buNone/>
            </a:pPr>
            <a:r>
              <a:rPr b="0" i="0" lang="en-US" sz="4188" u="none" cap="none" strike="noStrike">
                <a:solidFill>
                  <a:srgbClr val="000000"/>
                </a:solidFill>
                <a:latin typeface="Arial"/>
                <a:ea typeface="Arial"/>
                <a:cs typeface="Arial"/>
                <a:sym typeface="Arial"/>
              </a:rPr>
              <a:t> Use of untrusted networks</a:t>
            </a:r>
            <a:endParaRPr/>
          </a:p>
        </p:txBody>
      </p:sp>
      <p:sp>
        <p:nvSpPr>
          <p:cNvPr id="199" name="Google Shape;199;p5"/>
          <p:cNvSpPr txBox="1"/>
          <p:nvPr/>
        </p:nvSpPr>
        <p:spPr>
          <a:xfrm>
            <a:off x="426688" y="5050074"/>
            <a:ext cx="3253362" cy="2489876"/>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3571" u="none" cap="none" strike="noStrike">
                <a:solidFill>
                  <a:srgbClr val="000000"/>
                </a:solidFill>
                <a:latin typeface="Arial"/>
                <a:ea typeface="Arial"/>
                <a:cs typeface="Arial"/>
                <a:sym typeface="Arial"/>
              </a:rPr>
              <a:t>Theft and tampering 2 possibilities - malicious injection and access organisation resources </a:t>
            </a:r>
            <a:endParaRPr/>
          </a:p>
        </p:txBody>
      </p:sp>
      <p:sp>
        <p:nvSpPr>
          <p:cNvPr id="200" name="Google Shape;200;p5"/>
          <p:cNvSpPr txBox="1"/>
          <p:nvPr/>
        </p:nvSpPr>
        <p:spPr>
          <a:xfrm>
            <a:off x="4138245" y="6818270"/>
            <a:ext cx="3043984" cy="24596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30" u="none" cap="none" strike="noStrike">
                <a:solidFill>
                  <a:srgbClr val="000000"/>
                </a:solidFill>
                <a:latin typeface="Arial"/>
                <a:ea typeface="Arial"/>
                <a:cs typeface="Arial"/>
                <a:sym typeface="Arial"/>
              </a:rPr>
              <a:t>many of the third party applications may not be trustworthy.</a:t>
            </a:r>
            <a:endParaRPr/>
          </a:p>
        </p:txBody>
      </p:sp>
      <p:sp>
        <p:nvSpPr>
          <p:cNvPr id="201" name="Google Shape;201;p5"/>
          <p:cNvSpPr txBox="1"/>
          <p:nvPr/>
        </p:nvSpPr>
        <p:spPr>
          <a:xfrm>
            <a:off x="7659543" y="6827795"/>
            <a:ext cx="3335124" cy="3302150"/>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0" i="0" lang="en-US" sz="3119" u="none" cap="none" strike="noStrike">
                <a:solidFill>
                  <a:srgbClr val="000000"/>
                </a:solidFill>
                <a:latin typeface="Arial"/>
                <a:ea typeface="Arial"/>
                <a:cs typeface="Arial"/>
                <a:sym typeface="Arial"/>
              </a:rPr>
              <a:t> network connections outside of organisation cannot be trusted there is very much possibility of man in the middle attacks</a:t>
            </a:r>
            <a:endParaRPr/>
          </a:p>
          <a:p>
            <a:pPr indent="0" lvl="0" marL="0" marR="0" rtl="0" algn="ctr">
              <a:lnSpc>
                <a:spcPct val="139980"/>
              </a:lnSpc>
              <a:spcBef>
                <a:spcPts val="0"/>
              </a:spcBef>
              <a:spcAft>
                <a:spcPts val="0"/>
              </a:spcAft>
              <a:buNone/>
            </a:pPr>
            <a:r>
              <a:t/>
            </a:r>
            <a:endParaRPr b="0" i="0" sz="3119" u="none" cap="none" strike="noStrike">
              <a:solidFill>
                <a:srgbClr val="000000"/>
              </a:solidFill>
              <a:latin typeface="Arial"/>
              <a:ea typeface="Arial"/>
              <a:cs typeface="Arial"/>
              <a:sym typeface="Arial"/>
            </a:endParaRPr>
          </a:p>
        </p:txBody>
      </p:sp>
      <p:grpSp>
        <p:nvGrpSpPr>
          <p:cNvPr id="202" name="Google Shape;202;p5"/>
          <p:cNvGrpSpPr/>
          <p:nvPr/>
        </p:nvGrpSpPr>
        <p:grpSpPr>
          <a:xfrm>
            <a:off x="14943817" y="2314821"/>
            <a:ext cx="3194690" cy="5641956"/>
            <a:chOff x="0" y="0"/>
            <a:chExt cx="841400" cy="1485947"/>
          </a:xfrm>
        </p:grpSpPr>
        <p:sp>
          <p:nvSpPr>
            <p:cNvPr id="203" name="Google Shape;203;p5"/>
            <p:cNvSpPr/>
            <p:nvPr/>
          </p:nvSpPr>
          <p:spPr>
            <a:xfrm>
              <a:off x="0" y="0"/>
              <a:ext cx="841400" cy="1485947"/>
            </a:xfrm>
            <a:custGeom>
              <a:rect b="b" l="l" r="r" t="t"/>
              <a:pathLst>
                <a:path extrusionOk="0" h="1485947" w="841400">
                  <a:moveTo>
                    <a:pt x="0" y="0"/>
                  </a:moveTo>
                  <a:lnTo>
                    <a:pt x="841400" y="0"/>
                  </a:lnTo>
                  <a:lnTo>
                    <a:pt x="841400" y="1485947"/>
                  </a:lnTo>
                  <a:lnTo>
                    <a:pt x="0" y="1485947"/>
                  </a:lnTo>
                  <a:close/>
                </a:path>
              </a:pathLst>
            </a:custGeom>
            <a:solidFill>
              <a:srgbClr val="FFBBE7"/>
            </a:solidFill>
            <a:ln>
              <a:noFill/>
            </a:ln>
          </p:spPr>
        </p:sp>
        <p:sp>
          <p:nvSpPr>
            <p:cNvPr id="204" name="Google Shape;204;p5"/>
            <p:cNvSpPr txBox="1"/>
            <p:nvPr/>
          </p:nvSpPr>
          <p:spPr>
            <a:xfrm>
              <a:off x="0" y="19050"/>
              <a:ext cx="841400" cy="1466897"/>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5" name="Google Shape;205;p5"/>
          <p:cNvGrpSpPr/>
          <p:nvPr/>
        </p:nvGrpSpPr>
        <p:grpSpPr>
          <a:xfrm>
            <a:off x="11369482" y="3744207"/>
            <a:ext cx="3450510" cy="5812412"/>
            <a:chOff x="0" y="0"/>
            <a:chExt cx="908776" cy="1530841"/>
          </a:xfrm>
        </p:grpSpPr>
        <p:sp>
          <p:nvSpPr>
            <p:cNvPr id="206" name="Google Shape;206;p5"/>
            <p:cNvSpPr/>
            <p:nvPr/>
          </p:nvSpPr>
          <p:spPr>
            <a:xfrm>
              <a:off x="0" y="0"/>
              <a:ext cx="908776" cy="1530841"/>
            </a:xfrm>
            <a:custGeom>
              <a:rect b="b" l="l" r="r" t="t"/>
              <a:pathLst>
                <a:path extrusionOk="0" h="1530841" w="908776">
                  <a:moveTo>
                    <a:pt x="0" y="0"/>
                  </a:moveTo>
                  <a:lnTo>
                    <a:pt x="908776" y="0"/>
                  </a:lnTo>
                  <a:lnTo>
                    <a:pt x="908776" y="1530841"/>
                  </a:lnTo>
                  <a:lnTo>
                    <a:pt x="0" y="1530841"/>
                  </a:lnTo>
                  <a:close/>
                </a:path>
              </a:pathLst>
            </a:custGeom>
            <a:solidFill>
              <a:srgbClr val="FFE7BE"/>
            </a:solidFill>
            <a:ln>
              <a:noFill/>
            </a:ln>
          </p:spPr>
        </p:sp>
        <p:sp>
          <p:nvSpPr>
            <p:cNvPr id="207" name="Google Shape;207;p5"/>
            <p:cNvSpPr txBox="1"/>
            <p:nvPr/>
          </p:nvSpPr>
          <p:spPr>
            <a:xfrm>
              <a:off x="0" y="19050"/>
              <a:ext cx="908776" cy="1511791"/>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5"/>
          <p:cNvSpPr txBox="1"/>
          <p:nvPr/>
        </p:nvSpPr>
        <p:spPr>
          <a:xfrm>
            <a:off x="11369482" y="3945167"/>
            <a:ext cx="3419721" cy="1573474"/>
          </a:xfrm>
          <a:prstGeom prst="rect">
            <a:avLst/>
          </a:prstGeom>
          <a:noFill/>
          <a:ln>
            <a:noFill/>
          </a:ln>
        </p:spPr>
        <p:txBody>
          <a:bodyPr anchorCtr="0" anchor="t" bIns="0" lIns="0" spcFirstLastPara="1" rIns="0" wrap="square" tIns="0">
            <a:spAutoFit/>
          </a:bodyPr>
          <a:lstStyle/>
          <a:p>
            <a:pPr indent="0" lvl="0" marL="0" marR="0" rtl="0" algn="ctr">
              <a:lnSpc>
                <a:spcPct val="110005"/>
              </a:lnSpc>
              <a:spcBef>
                <a:spcPts val="0"/>
              </a:spcBef>
              <a:spcAft>
                <a:spcPts val="0"/>
              </a:spcAft>
              <a:buNone/>
            </a:pPr>
            <a:r>
              <a:rPr b="0" i="0" lang="en-US" sz="3678" u="none" cap="none" strike="noStrike">
                <a:solidFill>
                  <a:srgbClr val="000000"/>
                </a:solidFill>
                <a:latin typeface="Arial"/>
                <a:ea typeface="Arial"/>
                <a:cs typeface="Arial"/>
                <a:sym typeface="Arial"/>
              </a:rPr>
              <a:t>Interaction with other systems</a:t>
            </a:r>
            <a:endParaRPr/>
          </a:p>
        </p:txBody>
      </p:sp>
      <p:sp>
        <p:nvSpPr>
          <p:cNvPr id="209" name="Google Shape;209;p5"/>
          <p:cNvSpPr txBox="1"/>
          <p:nvPr/>
        </p:nvSpPr>
        <p:spPr>
          <a:xfrm>
            <a:off x="11512357" y="5664593"/>
            <a:ext cx="3184952" cy="3684040"/>
          </a:xfrm>
          <a:prstGeom prst="rect">
            <a:avLst/>
          </a:prstGeom>
          <a:noFill/>
          <a:ln>
            <a:noFill/>
          </a:ln>
        </p:spPr>
        <p:txBody>
          <a:bodyPr anchorCtr="0" anchor="t" bIns="0" lIns="0" spcFirstLastPara="1" rIns="0" wrap="square" tIns="0">
            <a:spAutoFit/>
          </a:bodyPr>
          <a:lstStyle/>
          <a:p>
            <a:pPr indent="0" lvl="0" marL="0" marR="0" rtl="0" algn="ctr">
              <a:lnSpc>
                <a:spcPct val="140026"/>
              </a:lnSpc>
              <a:spcBef>
                <a:spcPts val="0"/>
              </a:spcBef>
              <a:spcAft>
                <a:spcPts val="0"/>
              </a:spcAft>
              <a:buNone/>
            </a:pPr>
            <a:r>
              <a:rPr b="0" i="0" lang="en-US" sz="2978" u="none" cap="none" strike="noStrike">
                <a:solidFill>
                  <a:srgbClr val="000000"/>
                </a:solidFill>
                <a:latin typeface="Arial"/>
                <a:ea typeface="Arial"/>
                <a:cs typeface="Arial"/>
                <a:sym typeface="Arial"/>
              </a:rPr>
              <a:t>mobile devices has ability to synchronise apps with cloud based storage, there is considerable risk of organisation data being stored in unsecured location</a:t>
            </a:r>
            <a:endParaRPr/>
          </a:p>
        </p:txBody>
      </p:sp>
      <p:sp>
        <p:nvSpPr>
          <p:cNvPr id="210" name="Google Shape;210;p5"/>
          <p:cNvSpPr txBox="1"/>
          <p:nvPr/>
        </p:nvSpPr>
        <p:spPr>
          <a:xfrm>
            <a:off x="14507451" y="2404691"/>
            <a:ext cx="4093718" cy="1573474"/>
          </a:xfrm>
          <a:prstGeom prst="rect">
            <a:avLst/>
          </a:prstGeom>
          <a:noFill/>
          <a:ln>
            <a:noFill/>
          </a:ln>
        </p:spPr>
        <p:txBody>
          <a:bodyPr anchorCtr="0" anchor="t" bIns="0" lIns="0" spcFirstLastPara="1" rIns="0" wrap="square" tIns="0">
            <a:spAutoFit/>
          </a:bodyPr>
          <a:lstStyle/>
          <a:p>
            <a:pPr indent="0" lvl="0" marL="0" marR="0" rtl="0" algn="ctr">
              <a:lnSpc>
                <a:spcPct val="110005"/>
              </a:lnSpc>
              <a:spcBef>
                <a:spcPts val="0"/>
              </a:spcBef>
              <a:spcAft>
                <a:spcPts val="0"/>
              </a:spcAft>
              <a:buNone/>
            </a:pPr>
            <a:r>
              <a:rPr b="0" i="0" lang="en-US" sz="3678" u="none" cap="none" strike="noStrike">
                <a:solidFill>
                  <a:srgbClr val="000000"/>
                </a:solidFill>
                <a:latin typeface="Arial"/>
                <a:ea typeface="Arial"/>
                <a:cs typeface="Arial"/>
                <a:sym typeface="Arial"/>
              </a:rPr>
              <a:t>Use of location services</a:t>
            </a:r>
            <a:endParaRPr/>
          </a:p>
        </p:txBody>
      </p:sp>
      <p:sp>
        <p:nvSpPr>
          <p:cNvPr id="211" name="Google Shape;211;p5"/>
          <p:cNvSpPr txBox="1"/>
          <p:nvPr/>
        </p:nvSpPr>
        <p:spPr>
          <a:xfrm>
            <a:off x="15086692" y="4469003"/>
            <a:ext cx="2935236" cy="3487774"/>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54" u="none" cap="none" strike="noStrike">
                <a:solidFill>
                  <a:srgbClr val="000000"/>
                </a:solidFill>
                <a:latin typeface="Arial"/>
                <a:ea typeface="Arial"/>
                <a:cs typeface="Arial"/>
                <a:sym typeface="Arial"/>
              </a:rPr>
              <a:t> GPS capability on mobile devices can be useful as part of presence service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215" name="Shape 215"/>
        <p:cNvGrpSpPr/>
        <p:nvPr/>
      </p:nvGrpSpPr>
      <p:grpSpPr>
        <a:xfrm>
          <a:off x="0" y="0"/>
          <a:ext cx="0" cy="0"/>
          <a:chOff x="0" y="0"/>
          <a:chExt cx="0" cy="0"/>
        </a:xfrm>
      </p:grpSpPr>
      <p:grpSp>
        <p:nvGrpSpPr>
          <p:cNvPr id="216" name="Google Shape;216;p6"/>
          <p:cNvGrpSpPr/>
          <p:nvPr/>
        </p:nvGrpSpPr>
        <p:grpSpPr>
          <a:xfrm rot="5620056">
            <a:off x="-1255428" y="4293688"/>
            <a:ext cx="7908971" cy="7908971"/>
            <a:chOff x="0" y="0"/>
            <a:chExt cx="812800" cy="812800"/>
          </a:xfrm>
        </p:grpSpPr>
        <p:sp>
          <p:nvSpPr>
            <p:cNvPr id="217" name="Google Shape;217;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9" name="Google Shape;219;p6"/>
          <p:cNvGrpSpPr/>
          <p:nvPr/>
        </p:nvGrpSpPr>
        <p:grpSpPr>
          <a:xfrm rot="5620056">
            <a:off x="3908403" y="-4475547"/>
            <a:ext cx="7908971" cy="7908971"/>
            <a:chOff x="0" y="0"/>
            <a:chExt cx="812800" cy="812800"/>
          </a:xfrm>
        </p:grpSpPr>
        <p:sp>
          <p:nvSpPr>
            <p:cNvPr id="220" name="Google Shape;220;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2" name="Google Shape;222;p6"/>
          <p:cNvGrpSpPr/>
          <p:nvPr/>
        </p:nvGrpSpPr>
        <p:grpSpPr>
          <a:xfrm rot="-3582628">
            <a:off x="16339365" y="8008715"/>
            <a:ext cx="4556571" cy="4556571"/>
            <a:chOff x="0" y="0"/>
            <a:chExt cx="812800" cy="812800"/>
          </a:xfrm>
        </p:grpSpPr>
        <p:sp>
          <p:nvSpPr>
            <p:cNvPr id="223" name="Google Shape;223;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5" name="Google Shape;225;p6"/>
          <p:cNvGrpSpPr/>
          <p:nvPr/>
        </p:nvGrpSpPr>
        <p:grpSpPr>
          <a:xfrm rot="-77505">
            <a:off x="16981416" y="8149376"/>
            <a:ext cx="555768" cy="555768"/>
            <a:chOff x="0" y="0"/>
            <a:chExt cx="812800" cy="812800"/>
          </a:xfrm>
        </p:grpSpPr>
        <p:sp>
          <p:nvSpPr>
            <p:cNvPr id="226" name="Google Shape;226;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6"/>
          <p:cNvGrpSpPr/>
          <p:nvPr/>
        </p:nvGrpSpPr>
        <p:grpSpPr>
          <a:xfrm rot="-77505">
            <a:off x="614865" y="706836"/>
            <a:ext cx="1684710" cy="1684710"/>
            <a:chOff x="0" y="0"/>
            <a:chExt cx="812800" cy="812800"/>
          </a:xfrm>
        </p:grpSpPr>
        <p:sp>
          <p:nvSpPr>
            <p:cNvPr id="229" name="Google Shape;229;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6"/>
          <p:cNvSpPr/>
          <p:nvPr/>
        </p:nvSpPr>
        <p:spPr>
          <a:xfrm>
            <a:off x="397114" y="3678286"/>
            <a:ext cx="6779555" cy="4748974"/>
          </a:xfrm>
          <a:custGeom>
            <a:rect b="b" l="l" r="r" t="t"/>
            <a:pathLst>
              <a:path extrusionOk="0" h="4748974" w="6779555">
                <a:moveTo>
                  <a:pt x="0" y="0"/>
                </a:moveTo>
                <a:lnTo>
                  <a:pt x="6779555" y="0"/>
                </a:lnTo>
                <a:lnTo>
                  <a:pt x="6779555" y="4748974"/>
                </a:lnTo>
                <a:lnTo>
                  <a:pt x="0" y="4748974"/>
                </a:lnTo>
                <a:lnTo>
                  <a:pt x="0" y="0"/>
                </a:lnTo>
                <a:close/>
              </a:path>
            </a:pathLst>
          </a:custGeom>
          <a:blipFill rotWithShape="1">
            <a:blip r:embed="rId3">
              <a:alphaModFix/>
            </a:blip>
            <a:stretch>
              <a:fillRect b="0" l="-7310" r="-7311" t="0"/>
            </a:stretch>
          </a:blipFill>
          <a:ln>
            <a:noFill/>
          </a:ln>
        </p:spPr>
      </p:sp>
      <p:sp>
        <p:nvSpPr>
          <p:cNvPr id="232" name="Google Shape;232;p6"/>
          <p:cNvSpPr txBox="1"/>
          <p:nvPr/>
        </p:nvSpPr>
        <p:spPr>
          <a:xfrm>
            <a:off x="7598678" y="3357983"/>
            <a:ext cx="10246590" cy="5353355"/>
          </a:xfrm>
          <a:prstGeom prst="rect">
            <a:avLst/>
          </a:prstGeom>
          <a:noFill/>
          <a:ln>
            <a:noFill/>
          </a:ln>
        </p:spPr>
        <p:txBody>
          <a:bodyPr anchorCtr="0" anchor="t" bIns="0" lIns="0" spcFirstLastPara="1" rIns="0" wrap="square" tIns="0">
            <a:spAutoFit/>
          </a:bodyPr>
          <a:lstStyle/>
          <a:p>
            <a:pPr indent="0" lvl="0" marL="0" marR="0" rtl="0" algn="just">
              <a:lnSpc>
                <a:spcPct val="140018"/>
              </a:lnSpc>
              <a:spcBef>
                <a:spcPts val="0"/>
              </a:spcBef>
              <a:spcAft>
                <a:spcPts val="0"/>
              </a:spcAft>
              <a:buNone/>
            </a:pPr>
            <a:r>
              <a:rPr b="0" i="0" lang="en-US" sz="4368" u="none" cap="none" strike="noStrike">
                <a:solidFill>
                  <a:srgbClr val="000000"/>
                </a:solidFill>
                <a:latin typeface="Arial"/>
                <a:ea typeface="Arial"/>
                <a:cs typeface="Arial"/>
                <a:sym typeface="Arial"/>
              </a:rPr>
              <a:t>         A number of organizations will supply mobile devices for employee use and preconfigure those devices to conform to the enterprise security policy many organizations will find it convenient or even necessary to adopt a bring-your-own-device (BYOD) policy that allows the personal mobile devices of employees to have access to corporate resources.</a:t>
            </a:r>
            <a:endParaRPr/>
          </a:p>
        </p:txBody>
      </p:sp>
      <p:sp>
        <p:nvSpPr>
          <p:cNvPr id="233" name="Google Shape;233;p6"/>
          <p:cNvSpPr txBox="1"/>
          <p:nvPr/>
        </p:nvSpPr>
        <p:spPr>
          <a:xfrm>
            <a:off x="8744793" y="1675002"/>
            <a:ext cx="7526887" cy="78994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5199" u="none" cap="none" strike="noStrike">
                <a:solidFill>
                  <a:srgbClr val="000000"/>
                </a:solidFill>
                <a:latin typeface="Arial"/>
                <a:ea typeface="Arial"/>
                <a:cs typeface="Arial"/>
                <a:sym typeface="Arial"/>
              </a:rPr>
              <a:t>DEVICE SECURITY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237" name="Shape 237"/>
        <p:cNvGrpSpPr/>
        <p:nvPr/>
      </p:nvGrpSpPr>
      <p:grpSpPr>
        <a:xfrm>
          <a:off x="0" y="0"/>
          <a:ext cx="0" cy="0"/>
          <a:chOff x="0" y="0"/>
          <a:chExt cx="0" cy="0"/>
        </a:xfrm>
      </p:grpSpPr>
      <p:sp>
        <p:nvSpPr>
          <p:cNvPr id="238" name="Google Shape;238;p7"/>
          <p:cNvSpPr/>
          <p:nvPr/>
        </p:nvSpPr>
        <p:spPr>
          <a:xfrm>
            <a:off x="1866272" y="4333947"/>
            <a:ext cx="468364" cy="468364"/>
          </a:xfrm>
          <a:custGeom>
            <a:rect b="b" l="l" r="r" t="t"/>
            <a:pathLst>
              <a:path extrusionOk="0" h="468364" w="468364">
                <a:moveTo>
                  <a:pt x="0" y="0"/>
                </a:moveTo>
                <a:lnTo>
                  <a:pt x="468364" y="0"/>
                </a:lnTo>
                <a:lnTo>
                  <a:pt x="468364" y="468363"/>
                </a:lnTo>
                <a:lnTo>
                  <a:pt x="0" y="468363"/>
                </a:lnTo>
                <a:lnTo>
                  <a:pt x="0" y="0"/>
                </a:lnTo>
                <a:close/>
              </a:path>
            </a:pathLst>
          </a:custGeom>
          <a:blipFill rotWithShape="1">
            <a:blip r:embed="rId3">
              <a:alphaModFix/>
            </a:blip>
            <a:stretch>
              <a:fillRect b="0" l="0" r="0" t="0"/>
            </a:stretch>
          </a:blipFill>
          <a:ln>
            <a:noFill/>
          </a:ln>
        </p:spPr>
      </p:sp>
      <p:sp>
        <p:nvSpPr>
          <p:cNvPr id="239" name="Google Shape;239;p7"/>
          <p:cNvSpPr/>
          <p:nvPr/>
        </p:nvSpPr>
        <p:spPr>
          <a:xfrm>
            <a:off x="6483735" y="7735811"/>
            <a:ext cx="433567" cy="526333"/>
          </a:xfrm>
          <a:custGeom>
            <a:rect b="b" l="l" r="r" t="t"/>
            <a:pathLst>
              <a:path extrusionOk="0" h="526333" w="433567">
                <a:moveTo>
                  <a:pt x="0" y="0"/>
                </a:moveTo>
                <a:lnTo>
                  <a:pt x="433567" y="0"/>
                </a:lnTo>
                <a:lnTo>
                  <a:pt x="433567" y="526333"/>
                </a:lnTo>
                <a:lnTo>
                  <a:pt x="0" y="526333"/>
                </a:lnTo>
                <a:lnTo>
                  <a:pt x="0" y="0"/>
                </a:lnTo>
                <a:close/>
              </a:path>
            </a:pathLst>
          </a:custGeom>
          <a:blipFill rotWithShape="1">
            <a:blip r:embed="rId4">
              <a:alphaModFix/>
            </a:blip>
            <a:stretch>
              <a:fillRect b="0" l="0" r="0" t="0"/>
            </a:stretch>
          </a:blipFill>
          <a:ln>
            <a:noFill/>
          </a:ln>
        </p:spPr>
      </p:sp>
      <p:sp>
        <p:nvSpPr>
          <p:cNvPr id="240" name="Google Shape;240;p7"/>
          <p:cNvSpPr/>
          <p:nvPr/>
        </p:nvSpPr>
        <p:spPr>
          <a:xfrm>
            <a:off x="1866272" y="5422346"/>
            <a:ext cx="462248" cy="378466"/>
          </a:xfrm>
          <a:custGeom>
            <a:rect b="b" l="l" r="r" t="t"/>
            <a:pathLst>
              <a:path extrusionOk="0" h="378466" w="462248">
                <a:moveTo>
                  <a:pt x="0" y="0"/>
                </a:moveTo>
                <a:lnTo>
                  <a:pt x="462248" y="0"/>
                </a:lnTo>
                <a:lnTo>
                  <a:pt x="462248" y="378466"/>
                </a:lnTo>
                <a:lnTo>
                  <a:pt x="0" y="378466"/>
                </a:lnTo>
                <a:lnTo>
                  <a:pt x="0" y="0"/>
                </a:lnTo>
                <a:close/>
              </a:path>
            </a:pathLst>
          </a:custGeom>
          <a:blipFill rotWithShape="1">
            <a:blip r:embed="rId5">
              <a:alphaModFix/>
            </a:blip>
            <a:stretch>
              <a:fillRect b="0" l="0" r="0" t="0"/>
            </a:stretch>
          </a:blipFill>
          <a:ln>
            <a:noFill/>
          </a:ln>
        </p:spPr>
      </p:sp>
      <p:sp>
        <p:nvSpPr>
          <p:cNvPr id="241" name="Google Shape;241;p7"/>
          <p:cNvSpPr/>
          <p:nvPr/>
        </p:nvSpPr>
        <p:spPr>
          <a:xfrm>
            <a:off x="1860157" y="7620629"/>
            <a:ext cx="434590" cy="434590"/>
          </a:xfrm>
          <a:custGeom>
            <a:rect b="b" l="l" r="r" t="t"/>
            <a:pathLst>
              <a:path extrusionOk="0" h="434590" w="434590">
                <a:moveTo>
                  <a:pt x="0" y="0"/>
                </a:moveTo>
                <a:lnTo>
                  <a:pt x="434590" y="0"/>
                </a:lnTo>
                <a:lnTo>
                  <a:pt x="434590" y="434590"/>
                </a:lnTo>
                <a:lnTo>
                  <a:pt x="0" y="434590"/>
                </a:lnTo>
                <a:lnTo>
                  <a:pt x="0" y="0"/>
                </a:lnTo>
                <a:close/>
              </a:path>
            </a:pathLst>
          </a:custGeom>
          <a:blipFill rotWithShape="1">
            <a:blip r:embed="rId6">
              <a:alphaModFix/>
            </a:blip>
            <a:stretch>
              <a:fillRect b="0" l="0" r="0" t="0"/>
            </a:stretch>
          </a:blipFill>
          <a:ln>
            <a:noFill/>
          </a:ln>
        </p:spPr>
      </p:sp>
      <p:sp>
        <p:nvSpPr>
          <p:cNvPr id="242" name="Google Shape;242;p7"/>
          <p:cNvSpPr/>
          <p:nvPr/>
        </p:nvSpPr>
        <p:spPr>
          <a:xfrm>
            <a:off x="6429584" y="6172330"/>
            <a:ext cx="541869" cy="406402"/>
          </a:xfrm>
          <a:custGeom>
            <a:rect b="b" l="l" r="r" t="t"/>
            <a:pathLst>
              <a:path extrusionOk="0" h="406402" w="541869">
                <a:moveTo>
                  <a:pt x="0" y="0"/>
                </a:moveTo>
                <a:lnTo>
                  <a:pt x="541869" y="0"/>
                </a:lnTo>
                <a:lnTo>
                  <a:pt x="541869" y="406402"/>
                </a:lnTo>
                <a:lnTo>
                  <a:pt x="0" y="406402"/>
                </a:lnTo>
                <a:lnTo>
                  <a:pt x="0" y="0"/>
                </a:lnTo>
                <a:close/>
              </a:path>
            </a:pathLst>
          </a:custGeom>
          <a:blipFill rotWithShape="1">
            <a:blip r:embed="rId7">
              <a:alphaModFix/>
            </a:blip>
            <a:stretch>
              <a:fillRect b="0" l="0" r="0" t="0"/>
            </a:stretch>
          </a:blipFill>
          <a:ln>
            <a:noFill/>
          </a:ln>
        </p:spPr>
      </p:sp>
      <p:sp>
        <p:nvSpPr>
          <p:cNvPr id="243" name="Google Shape;243;p7"/>
          <p:cNvSpPr/>
          <p:nvPr/>
        </p:nvSpPr>
        <p:spPr>
          <a:xfrm>
            <a:off x="6491533" y="4093986"/>
            <a:ext cx="479920" cy="479920"/>
          </a:xfrm>
          <a:custGeom>
            <a:rect b="b" l="l" r="r" t="t"/>
            <a:pathLst>
              <a:path extrusionOk="0" h="479920" w="479920">
                <a:moveTo>
                  <a:pt x="0" y="0"/>
                </a:moveTo>
                <a:lnTo>
                  <a:pt x="479920" y="0"/>
                </a:lnTo>
                <a:lnTo>
                  <a:pt x="479920" y="479921"/>
                </a:lnTo>
                <a:lnTo>
                  <a:pt x="0" y="479921"/>
                </a:lnTo>
                <a:lnTo>
                  <a:pt x="0" y="0"/>
                </a:lnTo>
                <a:close/>
              </a:path>
            </a:pathLst>
          </a:custGeom>
          <a:blipFill rotWithShape="1">
            <a:blip r:embed="rId8">
              <a:alphaModFix/>
            </a:blip>
            <a:stretch>
              <a:fillRect b="0" l="0" r="0" t="0"/>
            </a:stretch>
          </a:blipFill>
          <a:ln>
            <a:noFill/>
          </a:ln>
        </p:spPr>
      </p:sp>
      <p:sp>
        <p:nvSpPr>
          <p:cNvPr id="244" name="Google Shape;244;p7"/>
          <p:cNvSpPr txBox="1"/>
          <p:nvPr/>
        </p:nvSpPr>
        <p:spPr>
          <a:xfrm>
            <a:off x="1860157" y="853345"/>
            <a:ext cx="8533989" cy="3397544"/>
          </a:xfrm>
          <a:prstGeom prst="rect">
            <a:avLst/>
          </a:prstGeom>
          <a:noFill/>
          <a:ln>
            <a:noFill/>
          </a:ln>
        </p:spPr>
        <p:txBody>
          <a:bodyPr anchorCtr="0" anchor="t" bIns="0" lIns="0" spcFirstLastPara="1" rIns="0" wrap="square" tIns="0">
            <a:spAutoFit/>
          </a:bodyPr>
          <a:lstStyle/>
          <a:p>
            <a:pPr indent="0" lvl="0" marL="0" marR="0" rtl="0" algn="l">
              <a:lnSpc>
                <a:spcPct val="109992"/>
              </a:lnSpc>
              <a:spcBef>
                <a:spcPts val="0"/>
              </a:spcBef>
              <a:spcAft>
                <a:spcPts val="0"/>
              </a:spcAft>
              <a:buNone/>
            </a:pPr>
            <a:r>
              <a:rPr b="0" i="0" lang="en-US" sz="4043" u="none" cap="none" strike="noStrike">
                <a:solidFill>
                  <a:srgbClr val="000000"/>
                </a:solidFill>
                <a:latin typeface="Arial"/>
                <a:ea typeface="Arial"/>
                <a:cs typeface="Arial"/>
                <a:sym typeface="Arial"/>
              </a:rPr>
              <a:t>Whether a device is owned by the organization or BYOD, the organization should configure the device with</a:t>
            </a:r>
            <a:endParaRPr/>
          </a:p>
          <a:p>
            <a:pPr indent="0" lvl="0" marL="0" marR="0" rtl="0" algn="l">
              <a:lnSpc>
                <a:spcPct val="109992"/>
              </a:lnSpc>
              <a:spcBef>
                <a:spcPts val="0"/>
              </a:spcBef>
              <a:spcAft>
                <a:spcPts val="0"/>
              </a:spcAft>
              <a:buNone/>
            </a:pPr>
            <a:r>
              <a:rPr b="0" i="0" lang="en-US" sz="4043" u="none" cap="none" strike="noStrike">
                <a:solidFill>
                  <a:srgbClr val="000000"/>
                </a:solidFill>
                <a:latin typeface="Arial"/>
                <a:ea typeface="Arial"/>
                <a:cs typeface="Arial"/>
                <a:sym typeface="Arial"/>
              </a:rPr>
              <a:t>security controls, including the following:</a:t>
            </a:r>
            <a:endParaRPr/>
          </a:p>
          <a:p>
            <a:pPr indent="0" lvl="0" marL="0" marR="0" rtl="0" algn="l">
              <a:lnSpc>
                <a:spcPct val="112886"/>
              </a:lnSpc>
              <a:spcBef>
                <a:spcPts val="0"/>
              </a:spcBef>
              <a:spcAft>
                <a:spcPts val="0"/>
              </a:spcAft>
              <a:buNone/>
            </a:pPr>
            <a:r>
              <a:t/>
            </a:r>
            <a:endParaRPr b="0" i="0" sz="4043" u="none" cap="none" strike="noStrike">
              <a:solidFill>
                <a:srgbClr val="000000"/>
              </a:solidFill>
              <a:latin typeface="Arial"/>
              <a:ea typeface="Arial"/>
              <a:cs typeface="Arial"/>
              <a:sym typeface="Arial"/>
            </a:endParaRPr>
          </a:p>
        </p:txBody>
      </p:sp>
      <p:sp>
        <p:nvSpPr>
          <p:cNvPr id="245" name="Google Shape;245;p7"/>
          <p:cNvSpPr txBox="1"/>
          <p:nvPr/>
        </p:nvSpPr>
        <p:spPr>
          <a:xfrm>
            <a:off x="2637647" y="4301707"/>
            <a:ext cx="2862305" cy="1246504"/>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b="0" i="0" lang="en-US" sz="4399" u="none" cap="none" strike="noStrike">
                <a:solidFill>
                  <a:srgbClr val="000000"/>
                </a:solidFill>
                <a:latin typeface="Arial"/>
                <a:ea typeface="Arial"/>
                <a:cs typeface="Arial"/>
                <a:sym typeface="Arial"/>
              </a:rPr>
              <a:t>Enable auto-lock</a:t>
            </a:r>
            <a:endParaRPr/>
          </a:p>
          <a:p>
            <a:pPr indent="0" lvl="0" marL="0" marR="0" rtl="0" algn="l">
              <a:lnSpc>
                <a:spcPct val="110002"/>
              </a:lnSpc>
              <a:spcBef>
                <a:spcPts val="0"/>
              </a:spcBef>
              <a:spcAft>
                <a:spcPts val="0"/>
              </a:spcAft>
              <a:buNone/>
            </a:pPr>
            <a:r>
              <a:t/>
            </a:r>
            <a:endParaRPr b="0" i="0" sz="4399" u="none" cap="none" strike="noStrike">
              <a:solidFill>
                <a:srgbClr val="000000"/>
              </a:solidFill>
              <a:latin typeface="Arial"/>
              <a:ea typeface="Arial"/>
              <a:cs typeface="Arial"/>
              <a:sym typeface="Arial"/>
            </a:endParaRPr>
          </a:p>
        </p:txBody>
      </p:sp>
      <p:sp>
        <p:nvSpPr>
          <p:cNvPr id="246" name="Google Shape;246;p7"/>
          <p:cNvSpPr txBox="1"/>
          <p:nvPr/>
        </p:nvSpPr>
        <p:spPr>
          <a:xfrm>
            <a:off x="7531841" y="3981914"/>
            <a:ext cx="2862305" cy="2366009"/>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b="0" i="0" lang="en-US" sz="4399" u="none" cap="none" strike="noStrike">
                <a:solidFill>
                  <a:srgbClr val="000000"/>
                </a:solidFill>
                <a:latin typeface="Arial"/>
                <a:ea typeface="Arial"/>
                <a:cs typeface="Arial"/>
                <a:sym typeface="Arial"/>
              </a:rPr>
              <a:t>Enable password or PIN protection</a:t>
            </a:r>
            <a:endParaRPr/>
          </a:p>
          <a:p>
            <a:pPr indent="0" lvl="0" marL="0" marR="0" rtl="0" algn="l">
              <a:lnSpc>
                <a:spcPct val="92498"/>
              </a:lnSpc>
              <a:spcBef>
                <a:spcPts val="0"/>
              </a:spcBef>
              <a:spcAft>
                <a:spcPts val="0"/>
              </a:spcAft>
              <a:buNone/>
            </a:pPr>
            <a:r>
              <a:t/>
            </a:r>
            <a:endParaRPr b="0" i="0" sz="4399" u="none" cap="none" strike="noStrike">
              <a:solidFill>
                <a:srgbClr val="000000"/>
              </a:solidFill>
              <a:latin typeface="Arial"/>
              <a:ea typeface="Arial"/>
              <a:cs typeface="Arial"/>
              <a:sym typeface="Arial"/>
            </a:endParaRPr>
          </a:p>
        </p:txBody>
      </p:sp>
      <p:sp>
        <p:nvSpPr>
          <p:cNvPr id="247" name="Google Shape;247;p7"/>
          <p:cNvSpPr txBox="1"/>
          <p:nvPr/>
        </p:nvSpPr>
        <p:spPr>
          <a:xfrm>
            <a:off x="2637647" y="5360167"/>
            <a:ext cx="2862305" cy="2465705"/>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b="0" i="0" lang="en-US" sz="4399" u="none" cap="none" strike="noStrike">
                <a:solidFill>
                  <a:srgbClr val="000000"/>
                </a:solidFill>
                <a:latin typeface="Arial"/>
                <a:ea typeface="Arial"/>
                <a:cs typeface="Arial"/>
                <a:sym typeface="Arial"/>
              </a:rPr>
              <a:t>Avoid using auto-complete features</a:t>
            </a:r>
            <a:endParaRPr/>
          </a:p>
          <a:p>
            <a:pPr indent="0" lvl="0" marL="0" marR="0" rtl="0" algn="l">
              <a:lnSpc>
                <a:spcPct val="110002"/>
              </a:lnSpc>
              <a:spcBef>
                <a:spcPts val="0"/>
              </a:spcBef>
              <a:spcAft>
                <a:spcPts val="0"/>
              </a:spcAft>
              <a:buNone/>
            </a:pPr>
            <a:r>
              <a:t/>
            </a:r>
            <a:endParaRPr b="0" i="0" sz="4399" u="none" cap="none" strike="noStrike">
              <a:solidFill>
                <a:srgbClr val="000000"/>
              </a:solidFill>
              <a:latin typeface="Arial"/>
              <a:ea typeface="Arial"/>
              <a:cs typeface="Arial"/>
              <a:sym typeface="Arial"/>
            </a:endParaRPr>
          </a:p>
        </p:txBody>
      </p:sp>
      <p:sp>
        <p:nvSpPr>
          <p:cNvPr id="248" name="Google Shape;248;p7"/>
          <p:cNvSpPr txBox="1"/>
          <p:nvPr/>
        </p:nvSpPr>
        <p:spPr>
          <a:xfrm>
            <a:off x="7314353" y="6129152"/>
            <a:ext cx="2795067" cy="1696720"/>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b="0" i="0" lang="en-US" sz="4399" u="none" cap="none" strike="noStrike">
                <a:solidFill>
                  <a:srgbClr val="000000"/>
                </a:solidFill>
                <a:latin typeface="Arial"/>
                <a:ea typeface="Arial"/>
                <a:cs typeface="Arial"/>
                <a:sym typeface="Arial"/>
              </a:rPr>
              <a:t>Enable remote wipe</a:t>
            </a:r>
            <a:endParaRPr/>
          </a:p>
          <a:p>
            <a:pPr indent="0" lvl="0" marL="0" marR="0" rtl="0" algn="l">
              <a:lnSpc>
                <a:spcPct val="82518"/>
              </a:lnSpc>
              <a:spcBef>
                <a:spcPts val="0"/>
              </a:spcBef>
              <a:spcAft>
                <a:spcPts val="0"/>
              </a:spcAft>
              <a:buNone/>
            </a:pPr>
            <a:r>
              <a:t/>
            </a:r>
            <a:endParaRPr b="0" i="0" sz="4399" u="none" cap="none" strike="noStrike">
              <a:solidFill>
                <a:srgbClr val="000000"/>
              </a:solidFill>
              <a:latin typeface="Arial"/>
              <a:ea typeface="Arial"/>
              <a:cs typeface="Arial"/>
              <a:sym typeface="Arial"/>
            </a:endParaRPr>
          </a:p>
        </p:txBody>
      </p:sp>
      <p:sp>
        <p:nvSpPr>
          <p:cNvPr id="249" name="Google Shape;249;p7"/>
          <p:cNvSpPr txBox="1"/>
          <p:nvPr/>
        </p:nvSpPr>
        <p:spPr>
          <a:xfrm>
            <a:off x="2637647" y="7649204"/>
            <a:ext cx="2862305" cy="1856104"/>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b="0" i="0" lang="en-US" sz="4399" u="none" cap="none" strike="noStrike">
                <a:solidFill>
                  <a:srgbClr val="000000"/>
                </a:solidFill>
                <a:latin typeface="Arial"/>
                <a:ea typeface="Arial"/>
                <a:cs typeface="Arial"/>
                <a:sym typeface="Arial"/>
              </a:rPr>
              <a:t>Software used should be up to date</a:t>
            </a:r>
            <a:endParaRPr/>
          </a:p>
        </p:txBody>
      </p:sp>
      <p:sp>
        <p:nvSpPr>
          <p:cNvPr id="250" name="Google Shape;250;p7"/>
          <p:cNvSpPr txBox="1"/>
          <p:nvPr/>
        </p:nvSpPr>
        <p:spPr>
          <a:xfrm>
            <a:off x="7314353" y="7649204"/>
            <a:ext cx="2862305" cy="3015614"/>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b="0" i="0" lang="en-US" sz="4399" u="none" cap="none" strike="noStrike">
                <a:solidFill>
                  <a:srgbClr val="000000"/>
                </a:solidFill>
                <a:latin typeface="Arial"/>
                <a:ea typeface="Arial"/>
                <a:cs typeface="Arial"/>
                <a:sym typeface="Arial"/>
              </a:rPr>
              <a:t>Ensure that SSL protection is enabled, if available</a:t>
            </a:r>
            <a:endParaRPr/>
          </a:p>
          <a:p>
            <a:pPr indent="0" lvl="0" marL="0" marR="0" rtl="0" algn="l">
              <a:lnSpc>
                <a:spcPct val="100000"/>
              </a:lnSpc>
              <a:spcBef>
                <a:spcPts val="0"/>
              </a:spcBef>
              <a:spcAft>
                <a:spcPts val="0"/>
              </a:spcAft>
              <a:buNone/>
            </a:pPr>
            <a:r>
              <a:t/>
            </a:r>
            <a:endParaRPr b="0" i="0" sz="4399" u="none" cap="none" strike="noStrike">
              <a:solidFill>
                <a:srgbClr val="000000"/>
              </a:solidFill>
              <a:latin typeface="Arial"/>
              <a:ea typeface="Arial"/>
              <a:cs typeface="Arial"/>
              <a:sym typeface="Arial"/>
            </a:endParaRPr>
          </a:p>
        </p:txBody>
      </p:sp>
      <p:grpSp>
        <p:nvGrpSpPr>
          <p:cNvPr id="251" name="Google Shape;251;p7"/>
          <p:cNvGrpSpPr/>
          <p:nvPr/>
        </p:nvGrpSpPr>
        <p:grpSpPr>
          <a:xfrm rot="5620056">
            <a:off x="12847706" y="-829935"/>
            <a:ext cx="12504562" cy="12504562"/>
            <a:chOff x="0" y="0"/>
            <a:chExt cx="812800" cy="812800"/>
          </a:xfrm>
        </p:grpSpPr>
        <p:sp>
          <p:nvSpPr>
            <p:cNvPr id="252" name="Google Shape;252;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7"/>
          <p:cNvGrpSpPr/>
          <p:nvPr/>
        </p:nvGrpSpPr>
        <p:grpSpPr>
          <a:xfrm rot="5620056">
            <a:off x="9641966" y="-1137799"/>
            <a:ext cx="2560638" cy="2560638"/>
            <a:chOff x="0" y="0"/>
            <a:chExt cx="812800" cy="812800"/>
          </a:xfrm>
        </p:grpSpPr>
        <p:sp>
          <p:nvSpPr>
            <p:cNvPr id="255" name="Google Shape;255;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p7"/>
          <p:cNvGrpSpPr/>
          <p:nvPr/>
        </p:nvGrpSpPr>
        <p:grpSpPr>
          <a:xfrm>
            <a:off x="12460565" y="1142130"/>
            <a:ext cx="3896697" cy="7793395"/>
            <a:chOff x="0" y="0"/>
            <a:chExt cx="3175000" cy="6350000"/>
          </a:xfrm>
        </p:grpSpPr>
        <p:sp>
          <p:nvSpPr>
            <p:cNvPr id="258" name="Google Shape;258;p7"/>
            <p:cNvSpPr/>
            <p:nvPr/>
          </p:nvSpPr>
          <p:spPr>
            <a:xfrm>
              <a:off x="0" y="0"/>
              <a:ext cx="3175000" cy="6350000"/>
            </a:xfrm>
            <a:custGeom>
              <a:rect b="b" l="l" r="r" t="t"/>
              <a:pathLst>
                <a:path extrusionOk="0" h="6350000" w="3175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solidFill>
              <a:srgbClr val="FFFAF0"/>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0" y="0"/>
              <a:ext cx="3175000" cy="6350000"/>
            </a:xfrm>
            <a:custGeom>
              <a:rect b="b" l="l" r="r" t="t"/>
              <a:pathLst>
                <a:path extrusionOk="0" h="6350000" w="3175000">
                  <a:moveTo>
                    <a:pt x="2667000" y="19050"/>
                  </a:moveTo>
                  <a:cubicBezTo>
                    <a:pt x="2936240" y="19050"/>
                    <a:pt x="3155950" y="238760"/>
                    <a:pt x="3155950" y="508000"/>
                  </a:cubicBezTo>
                  <a:lnTo>
                    <a:pt x="3155950" y="5842000"/>
                  </a:lnTo>
                  <a:cubicBezTo>
                    <a:pt x="3155950" y="6111240"/>
                    <a:pt x="2936240" y="6330950"/>
                    <a:pt x="2667000" y="6330950"/>
                  </a:cubicBezTo>
                  <a:lnTo>
                    <a:pt x="508000" y="6330950"/>
                  </a:lnTo>
                  <a:cubicBezTo>
                    <a:pt x="238760" y="6330950"/>
                    <a:pt x="19050" y="6111240"/>
                    <a:pt x="19050" y="5842000"/>
                  </a:cubicBezTo>
                  <a:lnTo>
                    <a:pt x="19050" y="508000"/>
                  </a:lnTo>
                  <a:cubicBezTo>
                    <a:pt x="19050" y="238760"/>
                    <a:pt x="238760" y="19050"/>
                    <a:pt x="508000" y="19050"/>
                  </a:cubicBezTo>
                  <a:lnTo>
                    <a:pt x="2667000" y="19050"/>
                  </a:lnTo>
                  <a:moveTo>
                    <a:pt x="2667000" y="0"/>
                  </a:moveTo>
                  <a:lnTo>
                    <a:pt x="508000" y="0"/>
                  </a:lnTo>
                  <a:cubicBezTo>
                    <a:pt x="227330" y="0"/>
                    <a:pt x="0" y="227330"/>
                    <a:pt x="0" y="508000"/>
                  </a:cubicBezTo>
                  <a:lnTo>
                    <a:pt x="0" y="5842000"/>
                  </a:lnTo>
                  <a:cubicBezTo>
                    <a:pt x="0" y="6122670"/>
                    <a:pt x="227330" y="6350000"/>
                    <a:pt x="508000" y="6350000"/>
                  </a:cubicBezTo>
                  <a:lnTo>
                    <a:pt x="2667000" y="6350000"/>
                  </a:lnTo>
                  <a:cubicBezTo>
                    <a:pt x="2947670" y="6350000"/>
                    <a:pt x="3175000" y="6122670"/>
                    <a:pt x="3175000" y="5842000"/>
                  </a:cubicBezTo>
                  <a:lnTo>
                    <a:pt x="3175000" y="508000"/>
                  </a:lnTo>
                  <a:cubicBezTo>
                    <a:pt x="3175000" y="227330"/>
                    <a:pt x="2947670" y="0"/>
                    <a:pt x="2667000" y="0"/>
                  </a:cubicBezTo>
                  <a:lnTo>
                    <a:pt x="266700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7"/>
          <p:cNvSpPr/>
          <p:nvPr/>
        </p:nvSpPr>
        <p:spPr>
          <a:xfrm>
            <a:off x="11857737" y="1028700"/>
            <a:ext cx="5102352" cy="8229600"/>
          </a:xfrm>
          <a:custGeom>
            <a:rect b="b" l="l" r="r" t="t"/>
            <a:pathLst>
              <a:path extrusionOk="0" h="8229600" w="5102352">
                <a:moveTo>
                  <a:pt x="0" y="0"/>
                </a:moveTo>
                <a:lnTo>
                  <a:pt x="5102352" y="0"/>
                </a:lnTo>
                <a:lnTo>
                  <a:pt x="5102352" y="8229600"/>
                </a:lnTo>
                <a:lnTo>
                  <a:pt x="0" y="8229600"/>
                </a:lnTo>
                <a:lnTo>
                  <a:pt x="0" y="0"/>
                </a:lnTo>
                <a:close/>
              </a:path>
            </a:pathLst>
          </a:custGeom>
          <a:blipFill rotWithShape="1">
            <a:blip r:embed="rId9">
              <a:alphaModFix/>
            </a:blip>
            <a:stretch>
              <a:fillRect b="0" l="0" r="0" t="0"/>
            </a:stretch>
          </a:blipFill>
          <a:ln>
            <a:noFill/>
          </a:ln>
        </p:spPr>
      </p:sp>
      <p:sp>
        <p:nvSpPr>
          <p:cNvPr id="261" name="Google Shape;261;p7"/>
          <p:cNvSpPr/>
          <p:nvPr/>
        </p:nvSpPr>
        <p:spPr>
          <a:xfrm>
            <a:off x="13805357" y="3629248"/>
            <a:ext cx="1207114" cy="1243282"/>
          </a:xfrm>
          <a:custGeom>
            <a:rect b="b" l="l" r="r" t="t"/>
            <a:pathLst>
              <a:path extrusionOk="0" h="1243282" w="1207114">
                <a:moveTo>
                  <a:pt x="0" y="0"/>
                </a:moveTo>
                <a:lnTo>
                  <a:pt x="1207113" y="0"/>
                </a:lnTo>
                <a:lnTo>
                  <a:pt x="1207113" y="1243282"/>
                </a:lnTo>
                <a:lnTo>
                  <a:pt x="0" y="1243282"/>
                </a:lnTo>
                <a:lnTo>
                  <a:pt x="0" y="0"/>
                </a:lnTo>
                <a:close/>
              </a:path>
            </a:pathLst>
          </a:custGeom>
          <a:blipFill rotWithShape="1">
            <a:blip r:embed="rId10">
              <a:alphaModFix/>
            </a:blip>
            <a:stretch>
              <a:fillRect b="0" l="0" r="0" t="0"/>
            </a:stretch>
          </a:blipFill>
          <a:ln>
            <a:noFill/>
          </a:ln>
        </p:spPr>
      </p:sp>
      <p:sp>
        <p:nvSpPr>
          <p:cNvPr id="262" name="Google Shape;262;p7"/>
          <p:cNvSpPr txBox="1"/>
          <p:nvPr/>
        </p:nvSpPr>
        <p:spPr>
          <a:xfrm>
            <a:off x="13358665" y="5087270"/>
            <a:ext cx="2100496" cy="679902"/>
          </a:xfrm>
          <a:prstGeom prst="rect">
            <a:avLst/>
          </a:prstGeom>
          <a:noFill/>
          <a:ln>
            <a:noFill/>
          </a:ln>
        </p:spPr>
        <p:txBody>
          <a:bodyPr anchorCtr="0" anchor="t" bIns="0" lIns="0" spcFirstLastPara="1" rIns="0" wrap="square" tIns="0">
            <a:spAutoFit/>
          </a:bodyPr>
          <a:lstStyle/>
          <a:p>
            <a:pPr indent="0" lvl="0" marL="0" marR="0" rtl="0" algn="ctr">
              <a:lnSpc>
                <a:spcPct val="109982"/>
              </a:lnSpc>
              <a:spcBef>
                <a:spcPts val="0"/>
              </a:spcBef>
              <a:spcAft>
                <a:spcPts val="0"/>
              </a:spcAft>
              <a:buNone/>
            </a:pPr>
            <a:r>
              <a:rPr b="0" i="0" lang="en-US" sz="2294" u="none" cap="none" strike="noStrike">
                <a:solidFill>
                  <a:srgbClr val="000000"/>
                </a:solidFill>
                <a:latin typeface="Arial"/>
                <a:ea typeface="Arial"/>
                <a:cs typeface="Arial"/>
                <a:sym typeface="Arial"/>
              </a:rPr>
              <a:t>Device Security</a:t>
            </a:r>
            <a:endParaRPr/>
          </a:p>
        </p:txBody>
      </p:sp>
      <p:grpSp>
        <p:nvGrpSpPr>
          <p:cNvPr id="263" name="Google Shape;263;p7"/>
          <p:cNvGrpSpPr/>
          <p:nvPr/>
        </p:nvGrpSpPr>
        <p:grpSpPr>
          <a:xfrm rot="10800000">
            <a:off x="-1205896" y="8479479"/>
            <a:ext cx="3615042" cy="3615042"/>
            <a:chOff x="0" y="0"/>
            <a:chExt cx="812800" cy="812800"/>
          </a:xfrm>
        </p:grpSpPr>
        <p:sp>
          <p:nvSpPr>
            <p:cNvPr id="264" name="Google Shape;264;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txBox="1"/>
            <p:nvPr/>
          </p:nvSpPr>
          <p:spPr>
            <a:xfrm>
              <a:off x="76200" y="85725"/>
              <a:ext cx="660400" cy="650875"/>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6" name="Google Shape;266;p7"/>
          <p:cNvGrpSpPr/>
          <p:nvPr/>
        </p:nvGrpSpPr>
        <p:grpSpPr>
          <a:xfrm rot="-3582628">
            <a:off x="-2583902" y="-2489161"/>
            <a:ext cx="4556571" cy="4556571"/>
            <a:chOff x="0" y="0"/>
            <a:chExt cx="812800" cy="812800"/>
          </a:xfrm>
        </p:grpSpPr>
        <p:sp>
          <p:nvSpPr>
            <p:cNvPr id="267" name="Google Shape;267;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272" name="Shape 272"/>
        <p:cNvGrpSpPr/>
        <p:nvPr/>
      </p:nvGrpSpPr>
      <p:grpSpPr>
        <a:xfrm>
          <a:off x="0" y="0"/>
          <a:ext cx="0" cy="0"/>
          <a:chOff x="0" y="0"/>
          <a:chExt cx="0" cy="0"/>
        </a:xfrm>
      </p:grpSpPr>
      <p:sp>
        <p:nvSpPr>
          <p:cNvPr id="273" name="Google Shape;273;p8"/>
          <p:cNvSpPr/>
          <p:nvPr/>
        </p:nvSpPr>
        <p:spPr>
          <a:xfrm>
            <a:off x="1625975" y="2045385"/>
            <a:ext cx="468364" cy="468364"/>
          </a:xfrm>
          <a:custGeom>
            <a:rect b="b" l="l" r="r" t="t"/>
            <a:pathLst>
              <a:path extrusionOk="0" h="468364" w="468364">
                <a:moveTo>
                  <a:pt x="0" y="0"/>
                </a:moveTo>
                <a:lnTo>
                  <a:pt x="468364" y="0"/>
                </a:lnTo>
                <a:lnTo>
                  <a:pt x="468364" y="468364"/>
                </a:lnTo>
                <a:lnTo>
                  <a:pt x="0" y="468364"/>
                </a:lnTo>
                <a:lnTo>
                  <a:pt x="0" y="0"/>
                </a:lnTo>
                <a:close/>
              </a:path>
            </a:pathLst>
          </a:custGeom>
          <a:blipFill rotWithShape="1">
            <a:blip r:embed="rId3">
              <a:alphaModFix/>
            </a:blip>
            <a:stretch>
              <a:fillRect b="0" l="0" r="0" t="0"/>
            </a:stretch>
          </a:blipFill>
          <a:ln>
            <a:noFill/>
          </a:ln>
        </p:spPr>
      </p:sp>
      <p:sp>
        <p:nvSpPr>
          <p:cNvPr id="274" name="Google Shape;274;p8"/>
          <p:cNvSpPr/>
          <p:nvPr/>
        </p:nvSpPr>
        <p:spPr>
          <a:xfrm>
            <a:off x="3166645" y="4510375"/>
            <a:ext cx="528453" cy="528453"/>
          </a:xfrm>
          <a:custGeom>
            <a:rect b="b" l="l" r="r" t="t"/>
            <a:pathLst>
              <a:path extrusionOk="0" h="528453" w="528453">
                <a:moveTo>
                  <a:pt x="0" y="0"/>
                </a:moveTo>
                <a:lnTo>
                  <a:pt x="528453" y="0"/>
                </a:lnTo>
                <a:lnTo>
                  <a:pt x="528453" y="528453"/>
                </a:lnTo>
                <a:lnTo>
                  <a:pt x="0" y="528453"/>
                </a:lnTo>
                <a:lnTo>
                  <a:pt x="0" y="0"/>
                </a:lnTo>
                <a:close/>
              </a:path>
            </a:pathLst>
          </a:custGeom>
          <a:blipFill rotWithShape="1">
            <a:blip r:embed="rId4">
              <a:alphaModFix/>
            </a:blip>
            <a:stretch>
              <a:fillRect b="0" l="0" r="0" t="0"/>
            </a:stretch>
          </a:blipFill>
          <a:ln>
            <a:noFill/>
          </a:ln>
        </p:spPr>
      </p:sp>
      <p:sp>
        <p:nvSpPr>
          <p:cNvPr id="275" name="Google Shape;275;p8"/>
          <p:cNvSpPr/>
          <p:nvPr/>
        </p:nvSpPr>
        <p:spPr>
          <a:xfrm>
            <a:off x="1552469" y="6973504"/>
            <a:ext cx="541869" cy="406402"/>
          </a:xfrm>
          <a:custGeom>
            <a:rect b="b" l="l" r="r" t="t"/>
            <a:pathLst>
              <a:path extrusionOk="0" h="406402" w="541869">
                <a:moveTo>
                  <a:pt x="0" y="0"/>
                </a:moveTo>
                <a:lnTo>
                  <a:pt x="541870" y="0"/>
                </a:lnTo>
                <a:lnTo>
                  <a:pt x="541870" y="406402"/>
                </a:lnTo>
                <a:lnTo>
                  <a:pt x="0" y="406402"/>
                </a:lnTo>
                <a:lnTo>
                  <a:pt x="0" y="0"/>
                </a:lnTo>
                <a:close/>
              </a:path>
            </a:pathLst>
          </a:custGeom>
          <a:blipFill rotWithShape="1">
            <a:blip r:embed="rId5">
              <a:alphaModFix/>
            </a:blip>
            <a:stretch>
              <a:fillRect b="0" l="0" r="0" t="0"/>
            </a:stretch>
          </a:blipFill>
          <a:ln>
            <a:noFill/>
          </a:ln>
        </p:spPr>
      </p:sp>
      <p:sp>
        <p:nvSpPr>
          <p:cNvPr id="276" name="Google Shape;276;p8"/>
          <p:cNvSpPr txBox="1"/>
          <p:nvPr/>
        </p:nvSpPr>
        <p:spPr>
          <a:xfrm>
            <a:off x="2374236" y="2083485"/>
            <a:ext cx="9880235" cy="2052075"/>
          </a:xfrm>
          <a:prstGeom prst="rect">
            <a:avLst/>
          </a:prstGeom>
          <a:noFill/>
          <a:ln>
            <a:noFill/>
          </a:ln>
        </p:spPr>
        <p:txBody>
          <a:bodyPr anchorCtr="0" anchor="t" bIns="0" lIns="0" spcFirstLastPara="1" rIns="0" wrap="square" tIns="0">
            <a:spAutoFit/>
          </a:bodyPr>
          <a:lstStyle/>
          <a:p>
            <a:pPr indent="0" lvl="0" marL="0" marR="0" rtl="0" algn="l">
              <a:lnSpc>
                <a:spcPct val="110006"/>
              </a:lnSpc>
              <a:spcBef>
                <a:spcPts val="0"/>
              </a:spcBef>
              <a:spcAft>
                <a:spcPts val="0"/>
              </a:spcAft>
              <a:buNone/>
            </a:pPr>
            <a:r>
              <a:rPr b="0" i="0" lang="en-US" sz="4897" u="none" cap="none" strike="noStrike">
                <a:solidFill>
                  <a:srgbClr val="000000"/>
                </a:solidFill>
                <a:latin typeface="Arial"/>
                <a:ea typeface="Arial"/>
                <a:cs typeface="Arial"/>
                <a:sym typeface="Arial"/>
              </a:rPr>
              <a:t>sensitive data should not be stored or should be encrypted before stored</a:t>
            </a:r>
            <a:endParaRPr/>
          </a:p>
          <a:p>
            <a:pPr indent="0" lvl="0" marL="0" marR="0" rtl="0" algn="l">
              <a:lnSpc>
                <a:spcPct val="110006"/>
              </a:lnSpc>
              <a:spcBef>
                <a:spcPts val="0"/>
              </a:spcBef>
              <a:spcAft>
                <a:spcPts val="0"/>
              </a:spcAft>
              <a:buNone/>
            </a:pPr>
            <a:r>
              <a:t/>
            </a:r>
            <a:endParaRPr b="0" i="0" sz="4897" u="none" cap="none" strike="noStrike">
              <a:solidFill>
                <a:srgbClr val="000000"/>
              </a:solidFill>
              <a:latin typeface="Arial"/>
              <a:ea typeface="Arial"/>
              <a:cs typeface="Arial"/>
              <a:sym typeface="Arial"/>
            </a:endParaRPr>
          </a:p>
        </p:txBody>
      </p:sp>
      <p:sp>
        <p:nvSpPr>
          <p:cNvPr id="277" name="Google Shape;277;p8"/>
          <p:cNvSpPr txBox="1"/>
          <p:nvPr/>
        </p:nvSpPr>
        <p:spPr>
          <a:xfrm>
            <a:off x="2374236" y="7011604"/>
            <a:ext cx="9483502" cy="2066819"/>
          </a:xfrm>
          <a:prstGeom prst="rect">
            <a:avLst/>
          </a:prstGeom>
          <a:noFill/>
          <a:ln>
            <a:noFill/>
          </a:ln>
        </p:spPr>
        <p:txBody>
          <a:bodyPr anchorCtr="0" anchor="t" bIns="0" lIns="0" spcFirstLastPara="1" rIns="0" wrap="square" tIns="0">
            <a:spAutoFit/>
          </a:bodyPr>
          <a:lstStyle/>
          <a:p>
            <a:pPr indent="0" lvl="0" marL="0" marR="0" rtl="0" algn="l">
              <a:lnSpc>
                <a:spcPct val="109997"/>
              </a:lnSpc>
              <a:spcBef>
                <a:spcPts val="0"/>
              </a:spcBef>
              <a:spcAft>
                <a:spcPts val="0"/>
              </a:spcAft>
              <a:buNone/>
            </a:pPr>
            <a:r>
              <a:rPr b="0" i="0" lang="en-US" sz="4891" u="none" cap="none" strike="noStrike">
                <a:solidFill>
                  <a:srgbClr val="000000"/>
                </a:solidFill>
                <a:latin typeface="Arial"/>
                <a:ea typeface="Arial"/>
                <a:cs typeface="Arial"/>
                <a:sym typeface="Arial"/>
              </a:rPr>
              <a:t>The organization can implement and enforce restrictions on what devices can synchronize and on the use of cloud-based storage.</a:t>
            </a:r>
            <a:endParaRPr/>
          </a:p>
        </p:txBody>
      </p:sp>
      <p:sp>
        <p:nvSpPr>
          <p:cNvPr id="278" name="Google Shape;278;p8"/>
          <p:cNvSpPr txBox="1"/>
          <p:nvPr/>
        </p:nvSpPr>
        <p:spPr>
          <a:xfrm>
            <a:off x="3870231" y="4548475"/>
            <a:ext cx="7987506" cy="1415221"/>
          </a:xfrm>
          <a:prstGeom prst="rect">
            <a:avLst/>
          </a:prstGeom>
          <a:noFill/>
          <a:ln>
            <a:noFill/>
          </a:ln>
        </p:spPr>
        <p:txBody>
          <a:bodyPr anchorCtr="0" anchor="t" bIns="0" lIns="0" spcFirstLastPara="1" rIns="0" wrap="square" tIns="0">
            <a:spAutoFit/>
          </a:bodyPr>
          <a:lstStyle/>
          <a:p>
            <a:pPr indent="0" lvl="0" marL="0" marR="0" rtl="0" algn="l">
              <a:lnSpc>
                <a:spcPct val="109995"/>
              </a:lnSpc>
              <a:spcBef>
                <a:spcPts val="0"/>
              </a:spcBef>
              <a:spcAft>
                <a:spcPts val="0"/>
              </a:spcAft>
              <a:buNone/>
            </a:pPr>
            <a:r>
              <a:rPr b="0" i="0" lang="en-US" sz="4992" u="none" cap="none" strike="noStrike">
                <a:solidFill>
                  <a:srgbClr val="000000"/>
                </a:solidFill>
                <a:latin typeface="Arial"/>
                <a:ea typeface="Arial"/>
                <a:cs typeface="Arial"/>
                <a:sym typeface="Arial"/>
              </a:rPr>
              <a:t>The organization may prohibit all installation of third-party applications</a:t>
            </a:r>
            <a:endParaRPr/>
          </a:p>
        </p:txBody>
      </p:sp>
      <p:grpSp>
        <p:nvGrpSpPr>
          <p:cNvPr id="279" name="Google Shape;279;p8"/>
          <p:cNvGrpSpPr/>
          <p:nvPr/>
        </p:nvGrpSpPr>
        <p:grpSpPr>
          <a:xfrm rot="5620056">
            <a:off x="12847706" y="-829935"/>
            <a:ext cx="12504562" cy="12504562"/>
            <a:chOff x="0" y="0"/>
            <a:chExt cx="812800" cy="812800"/>
          </a:xfrm>
        </p:grpSpPr>
        <p:sp>
          <p:nvSpPr>
            <p:cNvPr id="280" name="Google Shape;280;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2" name="Google Shape;282;p8"/>
          <p:cNvGrpSpPr/>
          <p:nvPr/>
        </p:nvGrpSpPr>
        <p:grpSpPr>
          <a:xfrm rot="5620056">
            <a:off x="9641966" y="-1137799"/>
            <a:ext cx="2560638" cy="2560638"/>
            <a:chOff x="0" y="0"/>
            <a:chExt cx="812800" cy="812800"/>
          </a:xfrm>
        </p:grpSpPr>
        <p:sp>
          <p:nvSpPr>
            <p:cNvPr id="283" name="Google Shape;283;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5" name="Google Shape;285;p8"/>
          <p:cNvGrpSpPr/>
          <p:nvPr/>
        </p:nvGrpSpPr>
        <p:grpSpPr>
          <a:xfrm>
            <a:off x="12460565" y="1142130"/>
            <a:ext cx="3896697" cy="7793395"/>
            <a:chOff x="0" y="0"/>
            <a:chExt cx="3175000" cy="6350000"/>
          </a:xfrm>
        </p:grpSpPr>
        <p:sp>
          <p:nvSpPr>
            <p:cNvPr id="286" name="Google Shape;286;p8"/>
            <p:cNvSpPr/>
            <p:nvPr/>
          </p:nvSpPr>
          <p:spPr>
            <a:xfrm>
              <a:off x="0" y="0"/>
              <a:ext cx="3175000" cy="6350000"/>
            </a:xfrm>
            <a:custGeom>
              <a:rect b="b" l="l" r="r" t="t"/>
              <a:pathLst>
                <a:path extrusionOk="0" h="6350000" w="3175000">
                  <a:moveTo>
                    <a:pt x="2667000" y="6350000"/>
                  </a:moveTo>
                  <a:lnTo>
                    <a:pt x="508000" y="6350000"/>
                  </a:lnTo>
                  <a:cubicBezTo>
                    <a:pt x="227330" y="6350000"/>
                    <a:pt x="0" y="6122670"/>
                    <a:pt x="0" y="5842000"/>
                  </a:cubicBezTo>
                  <a:lnTo>
                    <a:pt x="0" y="508000"/>
                  </a:lnTo>
                  <a:cubicBezTo>
                    <a:pt x="0" y="227330"/>
                    <a:pt x="227330" y="0"/>
                    <a:pt x="508000" y="0"/>
                  </a:cubicBezTo>
                  <a:lnTo>
                    <a:pt x="2667000" y="0"/>
                  </a:lnTo>
                  <a:cubicBezTo>
                    <a:pt x="2947670" y="0"/>
                    <a:pt x="3175000" y="227330"/>
                    <a:pt x="3175000" y="508000"/>
                  </a:cubicBezTo>
                  <a:lnTo>
                    <a:pt x="3175000" y="5842000"/>
                  </a:lnTo>
                  <a:cubicBezTo>
                    <a:pt x="3175000" y="6122670"/>
                    <a:pt x="2947670" y="6350000"/>
                    <a:pt x="2667000" y="6350000"/>
                  </a:cubicBezTo>
                  <a:close/>
                </a:path>
              </a:pathLst>
            </a:custGeom>
            <a:solidFill>
              <a:srgbClr val="FFFAF0"/>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0" y="0"/>
              <a:ext cx="3175000" cy="6350000"/>
            </a:xfrm>
            <a:custGeom>
              <a:rect b="b" l="l" r="r" t="t"/>
              <a:pathLst>
                <a:path extrusionOk="0" h="6350000" w="3175000">
                  <a:moveTo>
                    <a:pt x="2667000" y="19050"/>
                  </a:moveTo>
                  <a:cubicBezTo>
                    <a:pt x="2936240" y="19050"/>
                    <a:pt x="3155950" y="238760"/>
                    <a:pt x="3155950" y="508000"/>
                  </a:cubicBezTo>
                  <a:lnTo>
                    <a:pt x="3155950" y="5842000"/>
                  </a:lnTo>
                  <a:cubicBezTo>
                    <a:pt x="3155950" y="6111240"/>
                    <a:pt x="2936240" y="6330950"/>
                    <a:pt x="2667000" y="6330950"/>
                  </a:cubicBezTo>
                  <a:lnTo>
                    <a:pt x="508000" y="6330950"/>
                  </a:lnTo>
                  <a:cubicBezTo>
                    <a:pt x="238760" y="6330950"/>
                    <a:pt x="19050" y="6111240"/>
                    <a:pt x="19050" y="5842000"/>
                  </a:cubicBezTo>
                  <a:lnTo>
                    <a:pt x="19050" y="508000"/>
                  </a:lnTo>
                  <a:cubicBezTo>
                    <a:pt x="19050" y="238760"/>
                    <a:pt x="238760" y="19050"/>
                    <a:pt x="508000" y="19050"/>
                  </a:cubicBezTo>
                  <a:lnTo>
                    <a:pt x="2667000" y="19050"/>
                  </a:lnTo>
                  <a:moveTo>
                    <a:pt x="2667000" y="0"/>
                  </a:moveTo>
                  <a:lnTo>
                    <a:pt x="508000" y="0"/>
                  </a:lnTo>
                  <a:cubicBezTo>
                    <a:pt x="227330" y="0"/>
                    <a:pt x="0" y="227330"/>
                    <a:pt x="0" y="508000"/>
                  </a:cubicBezTo>
                  <a:lnTo>
                    <a:pt x="0" y="5842000"/>
                  </a:lnTo>
                  <a:cubicBezTo>
                    <a:pt x="0" y="6122670"/>
                    <a:pt x="227330" y="6350000"/>
                    <a:pt x="508000" y="6350000"/>
                  </a:cubicBezTo>
                  <a:lnTo>
                    <a:pt x="2667000" y="6350000"/>
                  </a:lnTo>
                  <a:cubicBezTo>
                    <a:pt x="2947670" y="6350000"/>
                    <a:pt x="3175000" y="6122670"/>
                    <a:pt x="3175000" y="5842000"/>
                  </a:cubicBezTo>
                  <a:lnTo>
                    <a:pt x="3175000" y="508000"/>
                  </a:lnTo>
                  <a:cubicBezTo>
                    <a:pt x="3175000" y="227330"/>
                    <a:pt x="2947670" y="0"/>
                    <a:pt x="2667000" y="0"/>
                  </a:cubicBezTo>
                  <a:lnTo>
                    <a:pt x="2667000" y="0"/>
                  </a:ln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8"/>
          <p:cNvSpPr/>
          <p:nvPr/>
        </p:nvSpPr>
        <p:spPr>
          <a:xfrm>
            <a:off x="11857737" y="1028700"/>
            <a:ext cx="5102352" cy="8229600"/>
          </a:xfrm>
          <a:custGeom>
            <a:rect b="b" l="l" r="r" t="t"/>
            <a:pathLst>
              <a:path extrusionOk="0" h="8229600" w="5102352">
                <a:moveTo>
                  <a:pt x="0" y="0"/>
                </a:moveTo>
                <a:lnTo>
                  <a:pt x="5102352" y="0"/>
                </a:lnTo>
                <a:lnTo>
                  <a:pt x="5102352" y="8229600"/>
                </a:lnTo>
                <a:lnTo>
                  <a:pt x="0" y="8229600"/>
                </a:lnTo>
                <a:lnTo>
                  <a:pt x="0" y="0"/>
                </a:lnTo>
                <a:close/>
              </a:path>
            </a:pathLst>
          </a:custGeom>
          <a:blipFill rotWithShape="1">
            <a:blip r:embed="rId6">
              <a:alphaModFix/>
            </a:blip>
            <a:stretch>
              <a:fillRect b="0" l="0" r="0" t="0"/>
            </a:stretch>
          </a:blipFill>
          <a:ln>
            <a:noFill/>
          </a:ln>
        </p:spPr>
      </p:sp>
      <p:sp>
        <p:nvSpPr>
          <p:cNvPr id="289" name="Google Shape;289;p8"/>
          <p:cNvSpPr/>
          <p:nvPr/>
        </p:nvSpPr>
        <p:spPr>
          <a:xfrm>
            <a:off x="13805357" y="3629248"/>
            <a:ext cx="1207114" cy="1243282"/>
          </a:xfrm>
          <a:custGeom>
            <a:rect b="b" l="l" r="r" t="t"/>
            <a:pathLst>
              <a:path extrusionOk="0" h="1243282" w="1207114">
                <a:moveTo>
                  <a:pt x="0" y="0"/>
                </a:moveTo>
                <a:lnTo>
                  <a:pt x="1207113" y="0"/>
                </a:lnTo>
                <a:lnTo>
                  <a:pt x="1207113" y="1243282"/>
                </a:lnTo>
                <a:lnTo>
                  <a:pt x="0" y="1243282"/>
                </a:lnTo>
                <a:lnTo>
                  <a:pt x="0" y="0"/>
                </a:lnTo>
                <a:close/>
              </a:path>
            </a:pathLst>
          </a:custGeom>
          <a:blipFill rotWithShape="1">
            <a:blip r:embed="rId7">
              <a:alphaModFix/>
            </a:blip>
            <a:stretch>
              <a:fillRect b="0" l="0" r="0" t="0"/>
            </a:stretch>
          </a:blipFill>
          <a:ln>
            <a:noFill/>
          </a:ln>
        </p:spPr>
      </p:sp>
      <p:sp>
        <p:nvSpPr>
          <p:cNvPr id="290" name="Google Shape;290;p8"/>
          <p:cNvSpPr txBox="1"/>
          <p:nvPr/>
        </p:nvSpPr>
        <p:spPr>
          <a:xfrm>
            <a:off x="13358665" y="5087270"/>
            <a:ext cx="2100496" cy="679902"/>
          </a:xfrm>
          <a:prstGeom prst="rect">
            <a:avLst/>
          </a:prstGeom>
          <a:noFill/>
          <a:ln>
            <a:noFill/>
          </a:ln>
        </p:spPr>
        <p:txBody>
          <a:bodyPr anchorCtr="0" anchor="t" bIns="0" lIns="0" spcFirstLastPara="1" rIns="0" wrap="square" tIns="0">
            <a:spAutoFit/>
          </a:bodyPr>
          <a:lstStyle/>
          <a:p>
            <a:pPr indent="0" lvl="0" marL="0" marR="0" rtl="0" algn="ctr">
              <a:lnSpc>
                <a:spcPct val="109982"/>
              </a:lnSpc>
              <a:spcBef>
                <a:spcPts val="0"/>
              </a:spcBef>
              <a:spcAft>
                <a:spcPts val="0"/>
              </a:spcAft>
              <a:buNone/>
            </a:pPr>
            <a:r>
              <a:rPr b="0" i="0" lang="en-US" sz="2294" u="none" cap="none" strike="noStrike">
                <a:solidFill>
                  <a:srgbClr val="000000"/>
                </a:solidFill>
                <a:latin typeface="Arial"/>
                <a:ea typeface="Arial"/>
                <a:cs typeface="Arial"/>
                <a:sym typeface="Arial"/>
              </a:rPr>
              <a:t>Device Security</a:t>
            </a:r>
            <a:endParaRPr/>
          </a:p>
        </p:txBody>
      </p:sp>
      <p:grpSp>
        <p:nvGrpSpPr>
          <p:cNvPr id="291" name="Google Shape;291;p8"/>
          <p:cNvGrpSpPr/>
          <p:nvPr/>
        </p:nvGrpSpPr>
        <p:grpSpPr>
          <a:xfrm rot="10800000">
            <a:off x="-1205896" y="8479479"/>
            <a:ext cx="3615042" cy="3615042"/>
            <a:chOff x="0" y="0"/>
            <a:chExt cx="812800" cy="812800"/>
          </a:xfrm>
        </p:grpSpPr>
        <p:sp>
          <p:nvSpPr>
            <p:cNvPr id="292" name="Google Shape;292;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4" name="Google Shape;294;p8"/>
          <p:cNvGrpSpPr/>
          <p:nvPr/>
        </p:nvGrpSpPr>
        <p:grpSpPr>
          <a:xfrm rot="-3582628">
            <a:off x="-2583902" y="-2489161"/>
            <a:ext cx="4556571" cy="4556571"/>
            <a:chOff x="0" y="0"/>
            <a:chExt cx="812800" cy="812800"/>
          </a:xfrm>
        </p:grpSpPr>
        <p:sp>
          <p:nvSpPr>
            <p:cNvPr id="295" name="Google Shape;295;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AF0"/>
        </a:solidFill>
      </p:bgPr>
    </p:bg>
    <p:spTree>
      <p:nvGrpSpPr>
        <p:cNvPr id="300" name="Shape 300"/>
        <p:cNvGrpSpPr/>
        <p:nvPr/>
      </p:nvGrpSpPr>
      <p:grpSpPr>
        <a:xfrm>
          <a:off x="0" y="0"/>
          <a:ext cx="0" cy="0"/>
          <a:chOff x="0" y="0"/>
          <a:chExt cx="0" cy="0"/>
        </a:xfrm>
      </p:grpSpPr>
      <p:sp>
        <p:nvSpPr>
          <p:cNvPr id="301" name="Google Shape;301;p9"/>
          <p:cNvSpPr txBox="1"/>
          <p:nvPr/>
        </p:nvSpPr>
        <p:spPr>
          <a:xfrm>
            <a:off x="7771166" y="3406405"/>
            <a:ext cx="9603750" cy="6311740"/>
          </a:xfrm>
          <a:prstGeom prst="rect">
            <a:avLst/>
          </a:prstGeom>
          <a:noFill/>
          <a:ln>
            <a:noFill/>
          </a:ln>
        </p:spPr>
        <p:txBody>
          <a:bodyPr anchorCtr="0" anchor="t" bIns="0" lIns="0" spcFirstLastPara="1" rIns="0" wrap="square" tIns="0">
            <a:spAutoFit/>
          </a:bodyPr>
          <a:lstStyle/>
          <a:p>
            <a:pPr indent="0" lvl="0" marL="0" marR="0" rtl="0" algn="just">
              <a:lnSpc>
                <a:spcPct val="139995"/>
              </a:lnSpc>
              <a:spcBef>
                <a:spcPts val="0"/>
              </a:spcBef>
              <a:spcAft>
                <a:spcPts val="0"/>
              </a:spcAft>
              <a:buNone/>
            </a:pPr>
            <a:r>
              <a:rPr b="0" i="0" lang="en-US" sz="4518" u="none" cap="none" strike="noStrike">
                <a:solidFill>
                  <a:srgbClr val="000000"/>
                </a:solidFill>
                <a:latin typeface="Arial"/>
                <a:ea typeface="Arial"/>
                <a:cs typeface="Arial"/>
                <a:sym typeface="Arial"/>
              </a:rPr>
              <a:t>      Traffic security is based on the usual mechanisms for encryption and authentication. All traffic should be encrypted and travel by secure means, such as SSL or IPv6. Virtual private networks (VPNs) can be configured so that all traffic between the mobile device and the organization’s network is via a VPN.</a:t>
            </a:r>
            <a:endParaRPr/>
          </a:p>
          <a:p>
            <a:pPr indent="0" lvl="0" marL="0" marR="0" rtl="0" algn="just">
              <a:lnSpc>
                <a:spcPct val="139995"/>
              </a:lnSpc>
              <a:spcBef>
                <a:spcPts val="0"/>
              </a:spcBef>
              <a:spcAft>
                <a:spcPts val="0"/>
              </a:spcAft>
              <a:buNone/>
            </a:pPr>
            <a:r>
              <a:t/>
            </a:r>
            <a:endParaRPr b="0" i="0" sz="4518" u="none" cap="none" strike="noStrike">
              <a:solidFill>
                <a:srgbClr val="000000"/>
              </a:solidFill>
              <a:latin typeface="Arial"/>
              <a:ea typeface="Arial"/>
              <a:cs typeface="Arial"/>
              <a:sym typeface="Arial"/>
            </a:endParaRPr>
          </a:p>
        </p:txBody>
      </p:sp>
      <p:grpSp>
        <p:nvGrpSpPr>
          <p:cNvPr id="302" name="Google Shape;302;p9"/>
          <p:cNvGrpSpPr/>
          <p:nvPr/>
        </p:nvGrpSpPr>
        <p:grpSpPr>
          <a:xfrm rot="-1610640">
            <a:off x="13957377" y="-4098841"/>
            <a:ext cx="7403234" cy="7403234"/>
            <a:chOff x="0" y="0"/>
            <a:chExt cx="812800" cy="812800"/>
          </a:xfrm>
        </p:grpSpPr>
        <p:sp>
          <p:nvSpPr>
            <p:cNvPr id="303" name="Google Shape;303;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5" name="Google Shape;305;p9"/>
          <p:cNvGrpSpPr/>
          <p:nvPr/>
        </p:nvGrpSpPr>
        <p:grpSpPr>
          <a:xfrm rot="-1610640">
            <a:off x="-1070385" y="8907770"/>
            <a:ext cx="2431594" cy="2431594"/>
            <a:chOff x="0" y="0"/>
            <a:chExt cx="812800" cy="812800"/>
          </a:xfrm>
        </p:grpSpPr>
        <p:sp>
          <p:nvSpPr>
            <p:cNvPr id="306" name="Google Shape;306;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8" name="Google Shape;308;p9"/>
          <p:cNvGrpSpPr/>
          <p:nvPr/>
        </p:nvGrpSpPr>
        <p:grpSpPr>
          <a:xfrm rot="-1610640">
            <a:off x="1446694" y="-1477478"/>
            <a:ext cx="2431594" cy="2431594"/>
            <a:chOff x="0" y="0"/>
            <a:chExt cx="812800" cy="812800"/>
          </a:xfrm>
        </p:grpSpPr>
        <p:sp>
          <p:nvSpPr>
            <p:cNvPr id="309" name="Google Shape;309;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1" name="Google Shape;311;p9"/>
          <p:cNvGrpSpPr/>
          <p:nvPr/>
        </p:nvGrpSpPr>
        <p:grpSpPr>
          <a:xfrm rot="-1013461">
            <a:off x="16009715" y="8678768"/>
            <a:ext cx="4556571" cy="4556571"/>
            <a:chOff x="0" y="0"/>
            <a:chExt cx="812800" cy="812800"/>
          </a:xfrm>
        </p:grpSpPr>
        <p:sp>
          <p:nvSpPr>
            <p:cNvPr id="312" name="Google Shape;312;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38100">
              <a:solidFill>
                <a:srgbClr val="FFF7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9"/>
          <p:cNvGrpSpPr/>
          <p:nvPr/>
        </p:nvGrpSpPr>
        <p:grpSpPr>
          <a:xfrm rot="-77505">
            <a:off x="17097031" y="8696338"/>
            <a:ext cx="555768" cy="555768"/>
            <a:chOff x="0" y="0"/>
            <a:chExt cx="812800" cy="812800"/>
          </a:xfrm>
        </p:grpSpPr>
        <p:sp>
          <p:nvSpPr>
            <p:cNvPr id="315" name="Google Shape;315;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7AD"/>
                </a:gs>
                <a:gs pos="100000">
                  <a:srgbClr val="FFA9F9"/>
                </a:gs>
              </a:gsLst>
              <a:lin ang="27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txBox="1"/>
            <p:nvPr/>
          </p:nvSpPr>
          <p:spPr>
            <a:xfrm>
              <a:off x="76200" y="95250"/>
              <a:ext cx="660400" cy="6413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7" name="Google Shape;317;p9"/>
          <p:cNvSpPr/>
          <p:nvPr/>
        </p:nvSpPr>
        <p:spPr>
          <a:xfrm>
            <a:off x="1368320" y="2661728"/>
            <a:ext cx="5453367" cy="5453367"/>
          </a:xfrm>
          <a:custGeom>
            <a:rect b="b" l="l" r="r" t="t"/>
            <a:pathLst>
              <a:path extrusionOk="0" h="5453367" w="5453367">
                <a:moveTo>
                  <a:pt x="0" y="0"/>
                </a:moveTo>
                <a:lnTo>
                  <a:pt x="5453367" y="0"/>
                </a:lnTo>
                <a:lnTo>
                  <a:pt x="5453367" y="5453367"/>
                </a:lnTo>
                <a:lnTo>
                  <a:pt x="0" y="5453367"/>
                </a:lnTo>
                <a:lnTo>
                  <a:pt x="0" y="0"/>
                </a:lnTo>
                <a:close/>
              </a:path>
            </a:pathLst>
          </a:custGeom>
          <a:blipFill rotWithShape="1">
            <a:blip r:embed="rId3">
              <a:alphaModFix/>
            </a:blip>
            <a:stretch>
              <a:fillRect b="0" l="0" r="0" t="0"/>
            </a:stretch>
          </a:blipFill>
          <a:ln>
            <a:noFill/>
          </a:ln>
        </p:spPr>
      </p:sp>
      <p:sp>
        <p:nvSpPr>
          <p:cNvPr id="318" name="Google Shape;318;p9"/>
          <p:cNvSpPr txBox="1"/>
          <p:nvPr/>
        </p:nvSpPr>
        <p:spPr>
          <a:xfrm>
            <a:off x="7977400" y="1028700"/>
            <a:ext cx="4445794" cy="151384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5199" u="none" cap="none" strike="noStrike">
                <a:solidFill>
                  <a:srgbClr val="000000"/>
                </a:solidFill>
                <a:latin typeface="Arial"/>
                <a:ea typeface="Arial"/>
                <a:cs typeface="Arial"/>
                <a:sym typeface="Arial"/>
              </a:rPr>
              <a:t>Traffic Security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