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Garamond"/>
      <p:regular r:id="rId12"/>
      <p:bold r:id="rId13"/>
      <p:italic r:id="rId14"/>
      <p:boldItalic r:id="rId15"/>
    </p:embeddedFont>
    <p:embeddedFont>
      <p:font typeface="Quattrocento Sans"/>
      <p:regular r:id="rId16"/>
      <p:bold r:id="rId17"/>
      <p:italic r:id="rId18"/>
      <p:boldItalic r:id="rId19"/>
    </p:embeddedFon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zUC3qnY++Om+OzldS7ocgfUT4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Garamond-bold.fntdata"/><Relationship Id="rId12" Type="http://schemas.openxmlformats.org/officeDocument/2006/relationships/font" Target="fonts/Garamo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boldItalic.fntdata"/><Relationship Id="rId14" Type="http://schemas.openxmlformats.org/officeDocument/2006/relationships/font" Target="fonts/Garamond-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slide" Target="slides/slide1.xml"/><Relationship Id="rId19" Type="http://schemas.openxmlformats.org/officeDocument/2006/relationships/font" Target="fonts/QuattrocentoSans-boldItalic.fntdata"/><Relationship Id="rId6" Type="http://schemas.openxmlformats.org/officeDocument/2006/relationships/slide" Target="slides/slide2.xml"/><Relationship Id="rId18" Type="http://schemas.openxmlformats.org/officeDocument/2006/relationships/font" Target="fonts/Quattrocento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9"/>
          <p:cNvGrpSpPr/>
          <p:nvPr/>
        </p:nvGrpSpPr>
        <p:grpSpPr>
          <a:xfrm>
            <a:off x="0" y="0"/>
            <a:ext cx="12188825" cy="6872226"/>
            <a:chOff x="0" y="0"/>
            <a:chExt cx="12188825" cy="6872226"/>
          </a:xfrm>
        </p:grpSpPr>
        <p:pic>
          <p:nvPicPr>
            <p:cNvPr descr="HD-PanelTitle-V.png" id="18" name="Google Shape;18;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9"/>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9"/>
            <p:cNvPicPr preferRelativeResize="0"/>
            <p:nvPr/>
          </p:nvPicPr>
          <p:blipFill rotWithShape="1">
            <a:blip r:embed="rId3">
              <a:alphaModFix/>
            </a:blip>
            <a:srcRect b="0" l="2" r="47673" t="0"/>
            <a:stretch/>
          </p:blipFill>
          <p:spPr>
            <a:xfrm rot="5400000">
              <a:off x="5245268" y="530352"/>
              <a:ext cx="1673352" cy="612648"/>
            </a:xfrm>
            <a:prstGeom prst="rect">
              <a:avLst/>
            </a:prstGeom>
            <a:noFill/>
            <a:ln>
              <a:noFill/>
            </a:ln>
          </p:spPr>
        </p:pic>
        <p:pic>
          <p:nvPicPr>
            <p:cNvPr descr="HDRibbonTitle-UniformTrim.png" id="21" name="Google Shape;21;p9"/>
            <p:cNvPicPr preferRelativeResize="0"/>
            <p:nvPr/>
          </p:nvPicPr>
          <p:blipFill rotWithShape="1">
            <a:blip r:embed="rId3">
              <a:alphaModFix/>
            </a:blip>
            <a:srcRect b="0" l="0" r="48819" t="0"/>
            <a:stretch/>
          </p:blipFill>
          <p:spPr>
            <a:xfrm rot="5400000">
              <a:off x="5263556" y="5747514"/>
              <a:ext cx="1636776" cy="612648"/>
            </a:xfrm>
            <a:prstGeom prst="rect">
              <a:avLst/>
            </a:prstGeom>
            <a:noFill/>
            <a:ln>
              <a:noFill/>
            </a:ln>
          </p:spPr>
        </p:pic>
      </p:grpSp>
      <p:sp>
        <p:nvSpPr>
          <p:cNvPr id="22" name="Google Shape;22;p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9"/>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9"/>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8"/>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8"/>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19"/>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19"/>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0"/>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0"/>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0"/>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0"/>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0"/>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1"/>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1"/>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2"/>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2"/>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2"/>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22"/>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22"/>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3"/>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3"/>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3"/>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2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5"/>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5"/>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25"/>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cxnSp>
        <p:nvCxnSpPr>
          <p:cNvPr id="33" name="Google Shape;33;p1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2"/>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5" name="Google Shape;45;p12"/>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9" name="Google Shape;49;p13"/>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3" name="Google Shape;53;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14"/>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14"/>
          <p:cNvSpPr txBox="1"/>
          <p:nvPr>
            <p:ph idx="3" type="body"/>
          </p:nvPr>
        </p:nvSpPr>
        <p:spPr>
          <a:xfrm>
            <a:off x="6180671"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14"/>
          <p:cNvSpPr txBox="1"/>
          <p:nvPr>
            <p:ph idx="4" type="body"/>
          </p:nvPr>
        </p:nvSpPr>
        <p:spPr>
          <a:xfrm>
            <a:off x="6180671"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1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6"/>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16"/>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16"/>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7"/>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17"/>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8"/>
          <p:cNvGrpSpPr/>
          <p:nvPr/>
        </p:nvGrpSpPr>
        <p:grpSpPr>
          <a:xfrm>
            <a:off x="0" y="0"/>
            <a:ext cx="12188825" cy="6856215"/>
            <a:chOff x="0" y="0"/>
            <a:chExt cx="12188825" cy="6856215"/>
          </a:xfrm>
        </p:grpSpPr>
        <p:pic>
          <p:nvPicPr>
            <p:cNvPr descr="HD-PanelContent-V.png" id="7" name="Google Shape;7;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8"/>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8"/>
            <p:cNvPicPr preferRelativeResize="0"/>
            <p:nvPr/>
          </p:nvPicPr>
          <p:blipFill rotWithShape="1">
            <a:blip r:embed="rId3">
              <a:alphaModFix/>
            </a:blip>
            <a:srcRect b="0" l="0" r="5093" t="0"/>
            <a:stretch/>
          </p:blipFill>
          <p:spPr>
            <a:xfrm rot="5400000">
              <a:off x="5706471" y="76265"/>
              <a:ext cx="758952" cy="606425"/>
            </a:xfrm>
            <a:prstGeom prst="rect">
              <a:avLst/>
            </a:prstGeom>
            <a:noFill/>
            <a:ln>
              <a:noFill/>
            </a:ln>
          </p:spPr>
        </p:pic>
        <p:pic>
          <p:nvPicPr>
            <p:cNvPr descr="HDRibbonContent-UniformTrim.png" id="10" name="Google Shape;10;p8"/>
            <p:cNvPicPr preferRelativeResize="0"/>
            <p:nvPr/>
          </p:nvPicPr>
          <p:blipFill rotWithShape="1">
            <a:blip r:embed="rId3">
              <a:alphaModFix/>
            </a:blip>
            <a:srcRect b="0" l="0" r="5093" t="0"/>
            <a:stretch/>
          </p:blipFill>
          <p:spPr>
            <a:xfrm rot="5400000">
              <a:off x="5706470" y="6173526"/>
              <a:ext cx="758952" cy="606425"/>
            </a:xfrm>
            <a:prstGeom prst="rect">
              <a:avLst/>
            </a:prstGeom>
            <a:noFill/>
            <a:ln>
              <a:noFill/>
            </a:ln>
          </p:spPr>
        </p:pic>
      </p:grpSp>
      <p:sp>
        <p:nvSpPr>
          <p:cNvPr id="11" name="Google Shape;11;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88165" y="1913467"/>
            <a:ext cx="6815669" cy="248972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6000"/>
              <a:buFont typeface="Garamond"/>
              <a:buNone/>
            </a:pPr>
            <a:r>
              <a:rPr lang="en-US" sz="6000"/>
              <a:t>PUBLIC KEY</a:t>
            </a:r>
            <a:br>
              <a:rPr lang="en-US" sz="6000"/>
            </a:br>
            <a:r>
              <a:rPr lang="en-US" sz="6000"/>
              <a:t>INFRASTRUCTURE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
          <p:cNvSpPr txBox="1"/>
          <p:nvPr/>
        </p:nvSpPr>
        <p:spPr>
          <a:xfrm>
            <a:off x="829994" y="833184"/>
            <a:ext cx="102273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Black"/>
                <a:ea typeface="Arial Black"/>
                <a:cs typeface="Arial Black"/>
                <a:sym typeface="Arial Black"/>
              </a:rPr>
              <a:t>DEFINITION: </a:t>
            </a:r>
            <a:r>
              <a:rPr b="0" i="0" lang="en-US" sz="2600" u="none" cap="none" strike="noStrike">
                <a:solidFill>
                  <a:schemeClr val="dk1"/>
                </a:solidFill>
                <a:latin typeface="Arial"/>
                <a:ea typeface="Arial"/>
                <a:cs typeface="Arial"/>
                <a:sym typeface="Arial"/>
              </a:rPr>
              <a:t>Public-key infrastructure (PKI) as the set of hardware, software, people, policies, and procedures needed to create, manage, store, distribute, and revoke digital certificates based on asymmetric cryptography</a:t>
            </a:r>
            <a:r>
              <a:rPr b="0" i="0" lang="en-US" sz="2600" u="none" cap="none" strike="noStrike">
                <a:solidFill>
                  <a:schemeClr val="dk1"/>
                </a:solidFill>
                <a:latin typeface="Garamond"/>
                <a:ea typeface="Garamond"/>
                <a:cs typeface="Garamond"/>
                <a:sym typeface="Garamond"/>
              </a:rPr>
              <a:t>.</a:t>
            </a:r>
            <a:endParaRPr sz="2600">
              <a:solidFill>
                <a:schemeClr val="dk1"/>
              </a:solidFill>
              <a:latin typeface="Garamond"/>
              <a:ea typeface="Garamond"/>
              <a:cs typeface="Garamond"/>
              <a:sym typeface="Garamond"/>
            </a:endParaRPr>
          </a:p>
        </p:txBody>
      </p:sp>
      <p:sp>
        <p:nvSpPr>
          <p:cNvPr id="157" name="Google Shape;157;p2"/>
          <p:cNvSpPr txBox="1"/>
          <p:nvPr/>
        </p:nvSpPr>
        <p:spPr>
          <a:xfrm>
            <a:off x="820650" y="2643174"/>
            <a:ext cx="10550700" cy="39711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C0C0C"/>
              </a:buClr>
              <a:buSzPts val="2800"/>
              <a:buFont typeface="Noto Sans Symbols"/>
              <a:buChar char="✔"/>
            </a:pPr>
            <a:r>
              <a:rPr lang="en-US" sz="2800">
                <a:solidFill>
                  <a:schemeClr val="dk1"/>
                </a:solidFill>
                <a:latin typeface="Garamond"/>
                <a:ea typeface="Garamond"/>
                <a:cs typeface="Garamond"/>
                <a:sym typeface="Garamond"/>
              </a:rPr>
              <a:t>The principal objective for developing a PKI is to enable secure, convenient, and efficient obtain of public keys.</a:t>
            </a:r>
            <a:endParaRPr/>
          </a:p>
          <a:p>
            <a:pPr indent="-342900" lvl="0" marL="342900" marR="0" rtl="0" algn="l">
              <a:spcBef>
                <a:spcPts val="0"/>
              </a:spcBef>
              <a:spcAft>
                <a:spcPts val="0"/>
              </a:spcAft>
              <a:buClr>
                <a:srgbClr val="0C0C0C"/>
              </a:buClr>
              <a:buSzPts val="2800"/>
              <a:buFont typeface="Noto Sans Symbols"/>
              <a:buChar char="✔"/>
            </a:pPr>
            <a:r>
              <a:rPr lang="en-US" sz="2800">
                <a:solidFill>
                  <a:schemeClr val="dk1"/>
                </a:solidFill>
                <a:latin typeface="Garamond"/>
                <a:ea typeface="Garamond"/>
                <a:cs typeface="Garamond"/>
                <a:sym typeface="Garamond"/>
              </a:rPr>
              <a:t>PKI builds on X.509 known as PKIX for certificate standardization., contains protocols and specifications that is suitable for deploying a certificate-based architecture on the Internet.</a:t>
            </a:r>
            <a:endParaRPr/>
          </a:p>
          <a:p>
            <a:pPr indent="-342900" lvl="0" marL="342900" marR="0" rtl="0" algn="l">
              <a:spcBef>
                <a:spcPts val="0"/>
              </a:spcBef>
              <a:spcAft>
                <a:spcPts val="0"/>
              </a:spcAft>
              <a:buClr>
                <a:srgbClr val="0C0C0C"/>
              </a:buClr>
              <a:buSzPts val="2800"/>
              <a:buFont typeface="Noto Sans Symbols"/>
              <a:buChar char="✔"/>
            </a:pPr>
            <a:r>
              <a:rPr lang="en-US" sz="2800">
                <a:solidFill>
                  <a:schemeClr val="dk1"/>
                </a:solidFill>
                <a:latin typeface="Garamond"/>
                <a:ea typeface="Garamond"/>
                <a:cs typeface="Garamond"/>
                <a:sym typeface="Garamond"/>
              </a:rPr>
              <a:t>PKI includes message digests(Integrity),Digital signatures that is for  Authentication,Encryption services(Confidentiality).</a:t>
            </a:r>
            <a:endParaRPr/>
          </a:p>
          <a:p>
            <a:pPr indent="-165100" lvl="0" marL="342900" marR="0" rtl="0" algn="l">
              <a:spcBef>
                <a:spcPts val="0"/>
              </a:spcBef>
              <a:spcAft>
                <a:spcPts val="0"/>
              </a:spcAft>
              <a:buClr>
                <a:srgbClr val="0C0C0C"/>
              </a:buClr>
              <a:buSzPts val="2800"/>
              <a:buFont typeface="Noto Sans Symbols"/>
              <a:buNone/>
            </a:pPr>
            <a:r>
              <a:t/>
            </a:r>
            <a:endParaRPr sz="2800">
              <a:solidFill>
                <a:schemeClr val="dk1"/>
              </a:solidFill>
              <a:latin typeface="Garamond"/>
              <a:ea typeface="Garamond"/>
              <a:cs typeface="Garamond"/>
              <a:sym typeface="Garamond"/>
            </a:endParaRPr>
          </a:p>
          <a:p>
            <a:pPr indent="-165100" lvl="0" marL="342900" marR="0" rtl="0" algn="l">
              <a:spcBef>
                <a:spcPts val="0"/>
              </a:spcBef>
              <a:spcAft>
                <a:spcPts val="0"/>
              </a:spcAft>
              <a:buClr>
                <a:srgbClr val="0C0C0C"/>
              </a:buClr>
              <a:buSzPts val="2800"/>
              <a:buFont typeface="Noto Sans Symbols"/>
              <a:buNone/>
            </a:pPr>
            <a:r>
              <a:t/>
            </a:r>
            <a:endParaRPr sz="2800">
              <a:solidFill>
                <a:schemeClr val="dk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nvSpPr>
        <p:spPr>
          <a:xfrm>
            <a:off x="633046" y="773723"/>
            <a:ext cx="10766474" cy="563231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685C40"/>
              </a:buClr>
              <a:buSzPts val="1800"/>
              <a:buFont typeface="Garamond"/>
              <a:buAutoNum type="arabicPeriod"/>
            </a:pPr>
            <a:r>
              <a:rPr b="1" i="0" lang="en-US" sz="1800">
                <a:solidFill>
                  <a:srgbClr val="685C40"/>
                </a:solidFill>
                <a:latin typeface="Arial Black"/>
                <a:ea typeface="Arial Black"/>
                <a:cs typeface="Arial Black"/>
                <a:sym typeface="Arial Black"/>
              </a:rPr>
              <a:t>End entity</a:t>
            </a:r>
            <a:r>
              <a:rPr b="0" i="0" lang="en-US" sz="1800">
                <a:solidFill>
                  <a:srgbClr val="002060"/>
                </a:solidFill>
                <a:latin typeface="Quattrocento Sans"/>
                <a:ea typeface="Quattrocento Sans"/>
                <a:cs typeface="Quattrocento Sans"/>
                <a:sym typeface="Quattrocento Sans"/>
              </a:rPr>
              <a:t>: </a:t>
            </a:r>
            <a:r>
              <a:rPr b="0" i="0" lang="en-US" sz="2400">
                <a:solidFill>
                  <a:srgbClr val="0C0C0C"/>
                </a:solidFill>
                <a:latin typeface="Garamond"/>
                <a:ea typeface="Garamond"/>
                <a:cs typeface="Garamond"/>
                <a:sym typeface="Garamond"/>
              </a:rPr>
              <a:t>A generic term used to denote end users, devices (e.g., servers, routers), or any other entity that can be identified in the subject field of a public-key certificate. End entities typically consume and/or support PKI-related services</a:t>
            </a:r>
            <a:r>
              <a:rPr b="0" i="0" lang="en-US" sz="2400">
                <a:solidFill>
                  <a:srgbClr val="002060"/>
                </a:solidFill>
                <a:latin typeface="Quattrocento Sans"/>
                <a:ea typeface="Quattrocento Sans"/>
                <a:cs typeface="Quattrocento Sans"/>
                <a:sym typeface="Quattrocento Sans"/>
              </a:rPr>
              <a:t>.</a:t>
            </a:r>
            <a:endParaRPr sz="2400">
              <a:solidFill>
                <a:srgbClr val="002060"/>
              </a:solidFill>
              <a:latin typeface="Quattrocento Sans"/>
              <a:ea typeface="Quattrocento Sans"/>
              <a:cs typeface="Quattrocento Sans"/>
              <a:sym typeface="Quattrocento Sans"/>
            </a:endParaRPr>
          </a:p>
          <a:p>
            <a:pPr indent="0" lvl="0" marL="0" marR="0" rtl="0" algn="l">
              <a:spcBef>
                <a:spcPts val="0"/>
              </a:spcBef>
              <a:spcAft>
                <a:spcPts val="0"/>
              </a:spcAft>
              <a:buClr>
                <a:schemeClr val="dk1"/>
              </a:buClr>
              <a:buSzPts val="1800"/>
              <a:buFont typeface="Garamond"/>
              <a:buNone/>
            </a:pPr>
            <a:r>
              <a:t/>
            </a:r>
            <a:endParaRPr b="0" i="0" sz="1800">
              <a:solidFill>
                <a:srgbClr val="002060"/>
              </a:solidFill>
              <a:latin typeface="Quattrocento Sans"/>
              <a:ea typeface="Quattrocento Sans"/>
              <a:cs typeface="Quattrocento Sans"/>
              <a:sym typeface="Quattrocento Sans"/>
            </a:endParaRPr>
          </a:p>
          <a:p>
            <a:pPr indent="0" lvl="0" marL="0" marR="0" rtl="0" algn="l">
              <a:spcBef>
                <a:spcPts val="0"/>
              </a:spcBef>
              <a:spcAft>
                <a:spcPts val="0"/>
              </a:spcAft>
              <a:buNone/>
            </a:pPr>
            <a:r>
              <a:rPr b="1" i="0" lang="en-US" sz="1800">
                <a:solidFill>
                  <a:srgbClr val="685C40"/>
                </a:solidFill>
                <a:latin typeface="Quattrocento Sans"/>
                <a:ea typeface="Quattrocento Sans"/>
                <a:cs typeface="Quattrocento Sans"/>
                <a:sym typeface="Quattrocento Sans"/>
              </a:rPr>
              <a:t>2.</a:t>
            </a:r>
            <a:r>
              <a:rPr b="1" i="0" lang="en-US" sz="1800">
                <a:solidFill>
                  <a:srgbClr val="685C40"/>
                </a:solidFill>
                <a:latin typeface="Arial Black"/>
                <a:ea typeface="Arial Black"/>
                <a:cs typeface="Arial Black"/>
                <a:sym typeface="Arial Black"/>
              </a:rPr>
              <a:t>Certification authority (CA)</a:t>
            </a:r>
            <a:r>
              <a:rPr b="0" i="0" lang="en-US" sz="1800">
                <a:solidFill>
                  <a:srgbClr val="685C40"/>
                </a:solidFill>
                <a:latin typeface="Arial Black"/>
                <a:ea typeface="Arial Black"/>
                <a:cs typeface="Arial Black"/>
                <a:sym typeface="Arial Black"/>
              </a:rPr>
              <a:t>: </a:t>
            </a:r>
            <a:r>
              <a:rPr b="0" i="0" lang="en-US" sz="2400">
                <a:solidFill>
                  <a:srgbClr val="0C0C0C"/>
                </a:solidFill>
                <a:latin typeface="Garamond"/>
                <a:ea typeface="Garamond"/>
                <a:cs typeface="Garamond"/>
                <a:sym typeface="Garamond"/>
              </a:rPr>
              <a:t>The issuer of certificates and (usually) certificate revocation lists (CRLs). It may also support a variety of administrative functions, although these are often delegated to one or more Registration Authorities.</a:t>
            </a:r>
            <a:endParaRPr/>
          </a:p>
          <a:p>
            <a:pPr indent="0" lvl="0" marL="0" marR="0" rtl="0" algn="l">
              <a:spcBef>
                <a:spcPts val="0"/>
              </a:spcBef>
              <a:spcAft>
                <a:spcPts val="0"/>
              </a:spcAft>
              <a:buNone/>
            </a:pPr>
            <a:r>
              <a:t/>
            </a:r>
            <a:endParaRPr b="0" i="0" sz="1800">
              <a:solidFill>
                <a:srgbClr val="002060"/>
              </a:solidFill>
              <a:latin typeface="Arial Black"/>
              <a:ea typeface="Arial Black"/>
              <a:cs typeface="Arial Black"/>
              <a:sym typeface="Arial Black"/>
            </a:endParaRPr>
          </a:p>
          <a:p>
            <a:pPr indent="0" lvl="0" marL="0" marR="0" rtl="0" algn="l">
              <a:spcBef>
                <a:spcPts val="0"/>
              </a:spcBef>
              <a:spcAft>
                <a:spcPts val="0"/>
              </a:spcAft>
              <a:buNone/>
            </a:pPr>
            <a:r>
              <a:rPr b="1" i="0" lang="en-US" sz="1800">
                <a:solidFill>
                  <a:srgbClr val="685C40"/>
                </a:solidFill>
                <a:latin typeface="Arial Black"/>
                <a:ea typeface="Arial Black"/>
                <a:cs typeface="Arial Black"/>
                <a:sym typeface="Arial Black"/>
              </a:rPr>
              <a:t>3.Registration authority (RA)</a:t>
            </a:r>
            <a:r>
              <a:rPr b="0" i="0" lang="en-US" sz="1800">
                <a:solidFill>
                  <a:srgbClr val="685C40"/>
                </a:solidFill>
                <a:latin typeface="Arial Black"/>
                <a:ea typeface="Arial Black"/>
                <a:cs typeface="Arial Black"/>
                <a:sym typeface="Arial Black"/>
              </a:rPr>
              <a:t>: </a:t>
            </a:r>
            <a:r>
              <a:rPr b="0" i="0" lang="en-US" sz="2400">
                <a:solidFill>
                  <a:srgbClr val="0C0C0C"/>
                </a:solidFill>
                <a:latin typeface="Garamond"/>
                <a:ea typeface="Garamond"/>
                <a:cs typeface="Garamond"/>
                <a:sym typeface="Garamond"/>
              </a:rPr>
              <a:t>An optional component that can assume a number of administrative functions from the CA. The RA is often associated with the end entity registration process but can assist in a number of other areas as well.</a:t>
            </a:r>
            <a:endParaRPr/>
          </a:p>
          <a:p>
            <a:pPr indent="0" lvl="0" marL="0" marR="0" rtl="0" algn="l">
              <a:spcBef>
                <a:spcPts val="0"/>
              </a:spcBef>
              <a:spcAft>
                <a:spcPts val="0"/>
              </a:spcAft>
              <a:buNone/>
            </a:pPr>
            <a:r>
              <a:rPr b="1" i="0" lang="en-US" sz="1800">
                <a:solidFill>
                  <a:srgbClr val="685C40"/>
                </a:solidFill>
                <a:latin typeface="Quattrocento Sans"/>
                <a:ea typeface="Quattrocento Sans"/>
                <a:cs typeface="Quattrocento Sans"/>
                <a:sym typeface="Quattrocento Sans"/>
              </a:rPr>
              <a:t>4.</a:t>
            </a:r>
            <a:r>
              <a:rPr b="1" i="0" lang="en-US" sz="1800">
                <a:solidFill>
                  <a:srgbClr val="685C40"/>
                </a:solidFill>
                <a:latin typeface="Arial Black"/>
                <a:ea typeface="Arial Black"/>
                <a:cs typeface="Arial Black"/>
                <a:sym typeface="Arial Black"/>
              </a:rPr>
              <a:t>CRL issuer</a:t>
            </a:r>
            <a:r>
              <a:rPr b="0" i="0" lang="en-US" sz="1800">
                <a:solidFill>
                  <a:srgbClr val="685C40"/>
                </a:solidFill>
                <a:latin typeface="Arial Black"/>
                <a:ea typeface="Arial Black"/>
                <a:cs typeface="Arial Black"/>
                <a:sym typeface="Arial Black"/>
              </a:rPr>
              <a:t>: </a:t>
            </a:r>
            <a:r>
              <a:rPr b="0" i="0" lang="en-US" sz="2400">
                <a:solidFill>
                  <a:srgbClr val="0C0C0C"/>
                </a:solidFill>
                <a:latin typeface="Garamond"/>
                <a:ea typeface="Garamond"/>
                <a:cs typeface="Garamond"/>
                <a:sym typeface="Garamond"/>
              </a:rPr>
              <a:t>An optional component that a CA can delegate to publish CRLs</a:t>
            </a:r>
            <a:r>
              <a:rPr b="0" i="0" lang="en-US" sz="1800">
                <a:solidFill>
                  <a:srgbClr val="002060"/>
                </a:solidFill>
                <a:latin typeface="Arial"/>
                <a:ea typeface="Arial"/>
                <a:cs typeface="Arial"/>
                <a:sym typeface="Arial"/>
              </a:rPr>
              <a:t>.</a:t>
            </a:r>
            <a:endParaRPr/>
          </a:p>
          <a:p>
            <a:pPr indent="0" lvl="0" marL="0" marR="0" rtl="0" algn="l">
              <a:spcBef>
                <a:spcPts val="0"/>
              </a:spcBef>
              <a:spcAft>
                <a:spcPts val="0"/>
              </a:spcAft>
              <a:buNone/>
            </a:pPr>
            <a:r>
              <a:t/>
            </a:r>
            <a:endParaRPr b="0" i="0" sz="1800">
              <a:solidFill>
                <a:srgbClr val="002060"/>
              </a:solidFill>
              <a:latin typeface="Quattrocento Sans"/>
              <a:ea typeface="Quattrocento Sans"/>
              <a:cs typeface="Quattrocento Sans"/>
              <a:sym typeface="Quattrocento Sans"/>
            </a:endParaRPr>
          </a:p>
          <a:p>
            <a:pPr indent="0" lvl="0" marL="0" marR="0" rtl="0" algn="l">
              <a:spcBef>
                <a:spcPts val="0"/>
              </a:spcBef>
              <a:spcAft>
                <a:spcPts val="0"/>
              </a:spcAft>
              <a:buNone/>
            </a:pPr>
            <a:r>
              <a:rPr b="1" i="0" lang="en-US" sz="1800">
                <a:solidFill>
                  <a:srgbClr val="685C40"/>
                </a:solidFill>
                <a:latin typeface="Quattrocento Sans"/>
                <a:ea typeface="Quattrocento Sans"/>
                <a:cs typeface="Quattrocento Sans"/>
                <a:sym typeface="Quattrocento Sans"/>
              </a:rPr>
              <a:t>5</a:t>
            </a:r>
            <a:r>
              <a:rPr b="1" i="0" lang="en-US" sz="1800">
                <a:solidFill>
                  <a:srgbClr val="002060"/>
                </a:solidFill>
                <a:latin typeface="Quattrocento Sans"/>
                <a:ea typeface="Quattrocento Sans"/>
                <a:cs typeface="Quattrocento Sans"/>
                <a:sym typeface="Quattrocento Sans"/>
              </a:rPr>
              <a:t>.</a:t>
            </a:r>
            <a:r>
              <a:rPr b="1" i="0" lang="en-US" sz="1800">
                <a:solidFill>
                  <a:srgbClr val="685C40"/>
                </a:solidFill>
                <a:latin typeface="Arial Black"/>
                <a:ea typeface="Arial Black"/>
                <a:cs typeface="Arial Black"/>
                <a:sym typeface="Arial Black"/>
              </a:rPr>
              <a:t>Repository</a:t>
            </a:r>
            <a:r>
              <a:rPr b="0" i="0" lang="en-US" sz="1800">
                <a:solidFill>
                  <a:srgbClr val="685C40"/>
                </a:solidFill>
                <a:latin typeface="Arial Black"/>
                <a:ea typeface="Arial Black"/>
                <a:cs typeface="Arial Black"/>
                <a:sym typeface="Arial Black"/>
              </a:rPr>
              <a:t>: </a:t>
            </a:r>
            <a:r>
              <a:rPr b="0" i="0" lang="en-US" sz="2400">
                <a:solidFill>
                  <a:srgbClr val="0C0C0C"/>
                </a:solidFill>
                <a:latin typeface="Garamond"/>
                <a:ea typeface="Garamond"/>
                <a:cs typeface="Garamond"/>
                <a:sym typeface="Garamond"/>
              </a:rPr>
              <a:t>A generic term used to denote any method for storing certificates and CRLs so that they can be retrieved by end entities</a:t>
            </a:r>
            <a:r>
              <a:rPr b="0" i="0" lang="en-US" sz="1800">
                <a:solidFill>
                  <a:srgbClr val="002060"/>
                </a:solidFill>
                <a:latin typeface="Arial"/>
                <a:ea typeface="Arial"/>
                <a:cs typeface="Arial"/>
                <a:sym typeface="Arial"/>
              </a:rPr>
              <a:t>.</a:t>
            </a:r>
            <a:endParaRPr/>
          </a:p>
          <a:p>
            <a:pPr indent="0" lvl="0" marL="0" marR="0" rtl="0" algn="l">
              <a:spcBef>
                <a:spcPts val="0"/>
              </a:spcBef>
              <a:spcAft>
                <a:spcPts val="0"/>
              </a:spcAft>
              <a:buNone/>
            </a:pPr>
            <a:r>
              <a:t/>
            </a:r>
            <a:endParaRPr sz="1800">
              <a:solidFill>
                <a:srgbClr val="002060"/>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pic>
        <p:nvPicPr>
          <p:cNvPr id="167" name="Google Shape;167;p4"/>
          <p:cNvPicPr preferRelativeResize="0"/>
          <p:nvPr/>
        </p:nvPicPr>
        <p:blipFill rotWithShape="1">
          <a:blip r:embed="rId4">
            <a:alphaModFix/>
          </a:blip>
          <a:srcRect b="0" l="0" r="0" t="0"/>
          <a:stretch/>
        </p:blipFill>
        <p:spPr>
          <a:xfrm>
            <a:off x="1111348" y="855786"/>
            <a:ext cx="9959925" cy="5303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nvSpPr>
        <p:spPr>
          <a:xfrm>
            <a:off x="858129" y="1283677"/>
            <a:ext cx="10803988"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aramond"/>
                <a:ea typeface="Garamond"/>
                <a:cs typeface="Garamond"/>
                <a:sym typeface="Garamond"/>
              </a:rPr>
              <a:t>■ Registration: This is the process whereby a user first makes itself known to a CA (directly or through an RA), prior to that CA issuing a certificate or certificates for that user. Registration begins the process of enrolling in a PKI. Registration usually involves some offline or online procedure for mutual authentication. Typically, the end entity is issued one or more shared secret keys used for subsequent authentication.</a:t>
            </a:r>
            <a:endParaRPr/>
          </a:p>
          <a:p>
            <a:pPr indent="0" lvl="0" marL="0" marR="0" rtl="0" algn="l">
              <a:spcBef>
                <a:spcPts val="0"/>
              </a:spcBef>
              <a:spcAft>
                <a:spcPts val="0"/>
              </a:spcAft>
              <a:buNone/>
            </a:pPr>
            <a:r>
              <a:rPr lang="en-US" sz="2400">
                <a:solidFill>
                  <a:schemeClr val="dk1"/>
                </a:solidFill>
                <a:latin typeface="Garamond"/>
                <a:ea typeface="Garamond"/>
                <a:cs typeface="Garamond"/>
                <a:sym typeface="Garamond"/>
              </a:rPr>
              <a:t> ■ Initialization: Before a client system can operate securely, it is necessary to install key materials that have the appropriate relationship with keys stored elsewhere in the infrastructure. For example, the client needs to be securely initialized with the public key and other assured information of the trusted CA(s), to be used in validating certificate paths. </a:t>
            </a:r>
            <a:endParaRPr/>
          </a:p>
          <a:p>
            <a:pPr indent="0" lvl="0" marL="0" marR="0" rtl="0" algn="l">
              <a:spcBef>
                <a:spcPts val="0"/>
              </a:spcBef>
              <a:spcAft>
                <a:spcPts val="0"/>
              </a:spcAft>
              <a:buNone/>
            </a:pPr>
            <a:r>
              <a:rPr lang="en-US" sz="2400">
                <a:solidFill>
                  <a:schemeClr val="dk1"/>
                </a:solidFill>
                <a:latin typeface="Garamond"/>
                <a:ea typeface="Garamond"/>
                <a:cs typeface="Garamond"/>
                <a:sym typeface="Garamond"/>
              </a:rPr>
              <a:t>■ Certification: This is the process in which a CA issues a certificate for a user’s public key, returns that certificate to the user’s client system, and/or posts that certificate in a repository.</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p:txBody>
      </p:sp>
      <p:sp>
        <p:nvSpPr>
          <p:cNvPr id="173" name="Google Shape;173;p5"/>
          <p:cNvSpPr txBox="1"/>
          <p:nvPr/>
        </p:nvSpPr>
        <p:spPr>
          <a:xfrm>
            <a:off x="858129" y="829994"/>
            <a:ext cx="10058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7C4F14"/>
                </a:solidFill>
                <a:latin typeface="Arial Rounded"/>
                <a:ea typeface="Arial Rounded"/>
                <a:cs typeface="Arial Rounded"/>
                <a:sym typeface="Arial Rounded"/>
              </a:rPr>
              <a:t>PKIX MANAGEMENT FUNCTIONS</a:t>
            </a:r>
            <a:r>
              <a:rPr b="1" lang="en-US" sz="2800">
                <a:solidFill>
                  <a:schemeClr val="dk1"/>
                </a:solidFill>
                <a:latin typeface="Arial Rounded"/>
                <a:ea typeface="Arial Rounded"/>
                <a:cs typeface="Arial Rounded"/>
                <a:sym typeface="Arial Rounded"/>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6"/>
          <p:cNvSpPr txBox="1"/>
          <p:nvPr/>
        </p:nvSpPr>
        <p:spPr>
          <a:xfrm>
            <a:off x="876886" y="843677"/>
            <a:ext cx="10691446" cy="517064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aramond"/>
                <a:ea typeface="Garamond"/>
                <a:cs typeface="Garamond"/>
                <a:sym typeface="Garamond"/>
              </a:rPr>
              <a:t> </a:t>
            </a:r>
            <a:r>
              <a:rPr b="1" lang="en-US" sz="2200">
                <a:solidFill>
                  <a:srgbClr val="00B050"/>
                </a:solidFill>
                <a:latin typeface="Garamond"/>
                <a:ea typeface="Garamond"/>
                <a:cs typeface="Garamond"/>
                <a:sym typeface="Garamond"/>
              </a:rPr>
              <a:t>Key pair recovery: </a:t>
            </a:r>
            <a:r>
              <a:rPr lang="en-US" sz="2200">
                <a:solidFill>
                  <a:schemeClr val="dk1"/>
                </a:solidFill>
                <a:latin typeface="Garamond"/>
                <a:ea typeface="Garamond"/>
                <a:cs typeface="Garamond"/>
                <a:sym typeface="Garamond"/>
              </a:rPr>
              <a:t>It's essential for digital signature and encryption purposes, ensuring access to decryption keys if normal access to key material is lost due to forgotten passwords, corrupted drives, or hardware issues. Recovery typically involves restoring encryption/decryption keys from an authorized backup facility, often the certificate authority (CA</a:t>
            </a:r>
            <a:r>
              <a:rPr lang="en-US" sz="2200">
                <a:solidFill>
                  <a:srgbClr val="00B050"/>
                </a:solidFill>
                <a:latin typeface="Garamond"/>
                <a:ea typeface="Garamond"/>
                <a:cs typeface="Garamond"/>
                <a:sym typeface="Garamond"/>
              </a:rPr>
              <a:t>).</a:t>
            </a:r>
            <a:endParaRPr/>
          </a:p>
          <a:p>
            <a:pPr indent="-342900" lvl="0" marL="342900" marR="0" rtl="0" algn="l">
              <a:spcBef>
                <a:spcPts val="0"/>
              </a:spcBef>
              <a:spcAft>
                <a:spcPts val="0"/>
              </a:spcAft>
              <a:buClr>
                <a:srgbClr val="00B050"/>
              </a:buClr>
              <a:buSzPts val="2200"/>
              <a:buFont typeface="Arial"/>
              <a:buChar char="•"/>
            </a:pPr>
            <a:r>
              <a:rPr b="1" lang="en-US" sz="2200">
                <a:solidFill>
                  <a:srgbClr val="00B050"/>
                </a:solidFill>
                <a:latin typeface="Garamond"/>
                <a:ea typeface="Garamond"/>
                <a:cs typeface="Garamond"/>
                <a:sym typeface="Garamond"/>
              </a:rPr>
              <a:t>Key pair update: </a:t>
            </a:r>
            <a:r>
              <a:rPr lang="en-US" sz="2200">
                <a:solidFill>
                  <a:schemeClr val="dk1"/>
                </a:solidFill>
                <a:latin typeface="Garamond"/>
                <a:ea typeface="Garamond"/>
                <a:cs typeface="Garamond"/>
                <a:sym typeface="Garamond"/>
              </a:rPr>
              <a:t>Regular updates of key pairs are necessary to maintain security. This involves replacing existing key pairs with new ones and issuing new certificates. Updates are triggered by certificate expiration or revocation events.</a:t>
            </a:r>
            <a:endParaRPr/>
          </a:p>
          <a:p>
            <a:pPr indent="-342900" lvl="0" marL="342900" marR="0" rtl="0" algn="l">
              <a:spcBef>
                <a:spcPts val="0"/>
              </a:spcBef>
              <a:spcAft>
                <a:spcPts val="0"/>
              </a:spcAft>
              <a:buClr>
                <a:srgbClr val="00B050"/>
              </a:buClr>
              <a:buSzPts val="2200"/>
              <a:buFont typeface="Arial"/>
              <a:buChar char="•"/>
            </a:pPr>
            <a:r>
              <a:rPr b="1" lang="en-US" sz="2200">
                <a:solidFill>
                  <a:srgbClr val="00B050"/>
                </a:solidFill>
                <a:latin typeface="Garamond"/>
                <a:ea typeface="Garamond"/>
                <a:cs typeface="Garamond"/>
                <a:sym typeface="Garamond"/>
              </a:rPr>
              <a:t>Revocation request: </a:t>
            </a:r>
            <a:r>
              <a:rPr lang="en-US" sz="2200">
                <a:solidFill>
                  <a:schemeClr val="dk1"/>
                </a:solidFill>
                <a:latin typeface="Garamond"/>
                <a:ea typeface="Garamond"/>
                <a:cs typeface="Garamond"/>
                <a:sym typeface="Garamond"/>
              </a:rPr>
              <a:t>Authorized individuals inform the CA about situations requiring certificate revocation, such as compromised private keys or changes in affiliation or name. Revocation ensures that compromised or invalid certificates are no longer trusted</a:t>
            </a:r>
            <a:endParaRPr/>
          </a:p>
          <a:p>
            <a:pPr indent="-342900" lvl="0" marL="342900" marR="0" rtl="0" algn="l">
              <a:spcBef>
                <a:spcPts val="0"/>
              </a:spcBef>
              <a:spcAft>
                <a:spcPts val="0"/>
              </a:spcAft>
              <a:buClr>
                <a:srgbClr val="00B050"/>
              </a:buClr>
              <a:buSzPts val="2200"/>
              <a:buFont typeface="Arial"/>
              <a:buChar char="•"/>
            </a:pPr>
            <a:r>
              <a:rPr b="1" lang="en-US" sz="2200">
                <a:solidFill>
                  <a:srgbClr val="00B050"/>
                </a:solidFill>
                <a:latin typeface="Garamond"/>
                <a:ea typeface="Garamond"/>
                <a:cs typeface="Garamond"/>
                <a:sym typeface="Garamond"/>
              </a:rPr>
              <a:t>Cross certification: </a:t>
            </a:r>
            <a:r>
              <a:rPr lang="en-US" sz="2200">
                <a:solidFill>
                  <a:schemeClr val="dk1"/>
                </a:solidFill>
                <a:latin typeface="Garamond"/>
                <a:ea typeface="Garamond"/>
                <a:cs typeface="Garamond"/>
                <a:sym typeface="Garamond"/>
              </a:rPr>
              <a:t>Two CAs exchange information to establish a cross-certificate, which is a certificate issued by one CA to another containing a CA signature key. Cross-certificates facilitate trust between different PKIs, enabling interoperability and trust across organizational boundaries</a:t>
            </a:r>
            <a:r>
              <a:rPr lang="en-US" sz="2000">
                <a:solidFill>
                  <a:schemeClr val="dk1"/>
                </a:solidFill>
                <a:latin typeface="Garamond"/>
                <a:ea typeface="Garamond"/>
                <a:cs typeface="Garamond"/>
                <a:sym typeface="Garamond"/>
              </a:rPr>
              <a:t>.</a:t>
            </a:r>
            <a:endParaRPr sz="2000">
              <a:solidFill>
                <a:schemeClr val="dk1"/>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p:nvPr/>
        </p:nvSpPr>
        <p:spPr>
          <a:xfrm>
            <a:off x="3270482" y="2531236"/>
            <a:ext cx="565103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7200" cap="none">
                <a:solidFill>
                  <a:schemeClr val="dk1"/>
                </a:solidFill>
                <a:latin typeface="Garamond"/>
                <a:ea typeface="Garamond"/>
                <a:cs typeface="Garamond"/>
                <a:sym typeface="Garamond"/>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2024-03-13T16:16:08Z</dcterms:created>
  <dc:creator>Maneesh Kemburu</dc:creator>
</cp:coreProperties>
</file>