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ilsPNm0CzDiYF3v07oY6ZF/b5C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slide" Target="slides/slide1.xml"/><Relationship Id="rId19" Type="http://schemas.openxmlformats.org/officeDocument/2006/relationships/font" Target="fonts/CenturyGothic-boldItalic.fntdata"/><Relationship Id="rId6" Type="http://schemas.openxmlformats.org/officeDocument/2006/relationships/slide" Target="slides/slide2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7" name="Google Shape;77;p22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2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2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24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2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24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2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26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26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26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26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26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2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2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2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27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9" name="Google Shape;119;p27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27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27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2" name="Google Shape;122;p27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27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27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5" name="Google Shape;125;p27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27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27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2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8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2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9"/>
          <p:cNvSpPr txBox="1"/>
          <p:nvPr>
            <p:ph idx="1" type="body"/>
          </p:nvPr>
        </p:nvSpPr>
        <p:spPr>
          <a:xfrm rot="5400000">
            <a:off x="1679576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2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7" name="Google Shape;47;p18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8" name="Google Shape;48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4" name="Google Shape;54;p19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5" name="Google Shape;55;p19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6" name="Google Shape;56;p19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7" name="Google Shape;57;p1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20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0" name="Google Shape;70;p21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2.xml"/><Relationship Id="rId1" Type="http://schemas.openxmlformats.org/officeDocument/2006/relationships/image" Target="../media/image10.pn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2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2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12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2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809686" y="570271"/>
            <a:ext cx="100584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4000"/>
              <a:t>Transport Layer Security</a:t>
            </a:r>
            <a:endParaRPr sz="4000"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4077014" y="3521035"/>
            <a:ext cx="7081438" cy="1674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descr="Understanding the TLS 1.3" id="149" name="Google Shape;1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3008" y="2359860"/>
            <a:ext cx="7105444" cy="3996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/>
          <p:nvPr/>
        </p:nvSpPr>
        <p:spPr>
          <a:xfrm>
            <a:off x="422133" y="1859339"/>
            <a:ext cx="7649497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Content Type (8 bits): The higher-layer protocol used to process the enclosed fragment. (Type of Message being transmitted)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Major Version (8 bits): Indicates major version of TLS in use. For TLSv2, the value is 3.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Minor Version (8 bits): Indicates minor version in use. For TLSv2, the value is 1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Compressed Length (16 bits): The length in bytes of the plaintext fragment (or compressed fragment if compression is used). 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p10"/>
          <p:cNvSpPr txBox="1"/>
          <p:nvPr/>
        </p:nvSpPr>
        <p:spPr>
          <a:xfrm>
            <a:off x="737419" y="776748"/>
            <a:ext cx="370676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Header has 4 fields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" name="Google Shape;205;p10"/>
          <p:cNvPicPr preferRelativeResize="0"/>
          <p:nvPr/>
        </p:nvPicPr>
        <p:blipFill rotWithShape="1">
          <a:blip r:embed="rId3">
            <a:alphaModFix/>
          </a:blip>
          <a:srcRect b="82032" l="18885" r="15040" t="3700"/>
          <a:stretch/>
        </p:blipFill>
        <p:spPr>
          <a:xfrm>
            <a:off x="8140456" y="2872657"/>
            <a:ext cx="3706761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"/>
          <p:cNvSpPr txBox="1"/>
          <p:nvPr>
            <p:ph type="title"/>
          </p:nvPr>
        </p:nvSpPr>
        <p:spPr>
          <a:xfrm>
            <a:off x="1393638" y="2490587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i="1" lang="en-US"/>
              <a:t>THANK YOU</a:t>
            </a:r>
            <a:endParaRPr b="1" i="1"/>
          </a:p>
        </p:txBody>
      </p:sp>
      <p:sp>
        <p:nvSpPr>
          <p:cNvPr id="211" name="Google Shape;211;p11"/>
          <p:cNvSpPr txBox="1"/>
          <p:nvPr/>
        </p:nvSpPr>
        <p:spPr>
          <a:xfrm>
            <a:off x="8180438" y="4768645"/>
            <a:ext cx="362810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J.YASASCHANDRA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21131A05D5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1061884" y="624142"/>
            <a:ext cx="9193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TLS is an Internet standard that evolved from a commercial protocol known as Secure Sockets Layer (SSL).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TLS is designed to make use of TCP to provide a reliable end-to-end secure service between web server and web applications 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Implemented at the Transport Layer.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Ex:  Login credentials, emails, web browsers data</a:t>
            </a:r>
            <a:endParaRPr/>
          </a:p>
          <a:p>
            <a:pPr indent="-57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1484671" y="3224981"/>
            <a:ext cx="929148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TLS vs SSL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robust encryption algorithms are used in TLS compared to SSL.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HMAC for Authentication , provides more security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SSL can send only 1 alert message whereas TLS sends more than 2 messages for both the parties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8814" y="1750142"/>
            <a:ext cx="7091774" cy="369692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"/>
          <p:cNvSpPr txBox="1"/>
          <p:nvPr/>
        </p:nvSpPr>
        <p:spPr>
          <a:xfrm>
            <a:off x="648930" y="2399071"/>
            <a:ext cx="3696929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TLS is not a single protocol but rather two layers of protocols.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TLS Record Protocol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Handshake</a:t>
            </a:r>
            <a:endParaRPr/>
          </a:p>
        </p:txBody>
      </p:sp>
      <p:sp>
        <p:nvSpPr>
          <p:cNvPr id="162" name="Google Shape;162;p3"/>
          <p:cNvSpPr txBox="1"/>
          <p:nvPr/>
        </p:nvSpPr>
        <p:spPr>
          <a:xfrm>
            <a:off x="648930" y="589936"/>
            <a:ext cx="83770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TLS Architecture : </a:t>
            </a:r>
            <a:endParaRPr b="1" sz="3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/>
          <p:nvPr/>
        </p:nvSpPr>
        <p:spPr>
          <a:xfrm>
            <a:off x="540774" y="364749"/>
            <a:ext cx="10028905" cy="2532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Two important concepts of TLS :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■ </a:t>
            </a: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Connection: 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TLS, such connections are peer-to peer relationships. The connections are transient. Every connection is associated with one session.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■ </a:t>
            </a: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Session: 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TLS session is an association between a client and a server. Sessions are created by the Handshake Protocol. Sessions define a set of cryptographic security parameters, which can be shared among multiple connections. 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4"/>
          <p:cNvSpPr txBox="1"/>
          <p:nvPr/>
        </p:nvSpPr>
        <p:spPr>
          <a:xfrm>
            <a:off x="924232" y="3538366"/>
            <a:ext cx="766916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 Services of TLS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Authentication – HMAC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Encryption – Symmetric and Assymmetric keys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Integrity – No modification of message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/>
          <p:nvPr/>
        </p:nvSpPr>
        <p:spPr>
          <a:xfrm>
            <a:off x="589935" y="226142"/>
            <a:ext cx="10776155" cy="585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Here are real-life examples for each: 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Authentication:   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-&gt; Username and password: Logging into your email account or social media profile. 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-&gt; Biometric authentication: Unlocking your smartphone with a fingerprint or face scan. 2.</a:t>
            </a: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Encryption:   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-&gt; SSL/TLS encryption: When you make a purchase online, your credit card information is encrypted during the transaction. 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-&gt; End-to-end encryption: Messaging someone on WhatsApp or Signal, where only you and the recipient can read the messages.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</a:t>
            </a: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Integrity:   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-&gt; Hash functions: Verifying the integrity of downloaded files by comparing their hash value with the one provided by the source. 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-&gt; Digital signatures: Signing a document digitally to ensure its integrity and authenticity, commonly used in legal contracts. 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/>
          <p:nvPr/>
        </p:nvSpPr>
        <p:spPr>
          <a:xfrm>
            <a:off x="1219200" y="678427"/>
            <a:ext cx="742335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TLS RECORD PROTOCOL</a:t>
            </a:r>
            <a:endParaRPr b="1" sz="3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p6"/>
          <p:cNvSpPr txBox="1"/>
          <p:nvPr/>
        </p:nvSpPr>
        <p:spPr>
          <a:xfrm>
            <a:off x="1219200" y="1868129"/>
            <a:ext cx="948812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TLS Record Protocol provides two services for TLS connections: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■ </a:t>
            </a: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Confidentiality: 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Handshake Protocol defines a shared secret key that is used for conventional encryption of TLS payloads.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■ </a:t>
            </a: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Message Integrity: 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Handshake Protocol also defines a shared secret key that is used to form a message authentication code (MAC).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p6"/>
          <p:cNvSpPr txBox="1"/>
          <p:nvPr/>
        </p:nvSpPr>
        <p:spPr>
          <a:xfrm>
            <a:off x="1386348" y="4532671"/>
            <a:ext cx="6292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Uses Symmetric Key for session key generation.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4956" y="733020"/>
            <a:ext cx="9055728" cy="5391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/>
          <p:nvPr/>
        </p:nvSpPr>
        <p:spPr>
          <a:xfrm>
            <a:off x="2851354" y="1093527"/>
            <a:ext cx="609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HMAC(M) = H[(K+ ⊕opad) || H[(K+ ⊕ipad) || M]] </a:t>
            </a:r>
            <a:endParaRPr b="1"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1548580" y="1848464"/>
            <a:ext cx="9094839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 = embedded hash function (for TLS, either MD5 or SHA-1)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=message input to HMAC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K+ =secret key padded with zeros on the left so that the result is equal to the block length of the hash code (for MD5 and SHA-1, block length = 512 bits)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ipad = 00110110 (36 in hexadecimal) repeated 64 times (512 bits)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opad = 01011100 (5C in hexadecimal) repeated 64 times (512 bits)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TLS, the MAC calculation encompasses the fields indicated in the following expression: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HMAC_hash(MAC_write_secret, seq_num || TLSCompressed.type || TLSCompressed.version || TLSCompressed.length || TLSCompressed.fragment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/>
          <p:nvPr/>
        </p:nvSpPr>
        <p:spPr>
          <a:xfrm>
            <a:off x="1199535" y="601913"/>
            <a:ext cx="66269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Change Cipher PROTOCOL</a:t>
            </a:r>
            <a:endParaRPr b="1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p9"/>
          <p:cNvSpPr txBox="1"/>
          <p:nvPr/>
        </p:nvSpPr>
        <p:spPr>
          <a:xfrm>
            <a:off x="491614" y="1455174"/>
            <a:ext cx="4847302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Change Cipher Spec Protocol is one of the four TLS-specific protocols that use the TLS Record Protocol, and it is the simplest. </a:t>
            </a:r>
            <a:endParaRPr/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protocol consists of a single message, which consists of a </a:t>
            </a: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single byte with the value 1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/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sole purpose of this message is to cause the pending state to be copied into the current state, which updates the cipher suite to be used on this connection. </a:t>
            </a:r>
            <a:endParaRPr b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8" name="Google Shape;19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1077" y="1323899"/>
            <a:ext cx="5609890" cy="4331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2024-03-17T15:46:31Z</dcterms:created>
  <dc:creator>Gayatri Kotyada</dc:creator>
</cp:coreProperties>
</file>