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Alatsi"/>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izkB2D9m1UlO0CRfb+FQfNxi7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latsi-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83" name="Shape 83"/>
        <p:cNvGrpSpPr/>
        <p:nvPr/>
      </p:nvGrpSpPr>
      <p:grpSpPr>
        <a:xfrm>
          <a:off x="0" y="0"/>
          <a:ext cx="0" cy="0"/>
          <a:chOff x="0" y="0"/>
          <a:chExt cx="0" cy="0"/>
        </a:xfrm>
      </p:grpSpPr>
      <p:grpSp>
        <p:nvGrpSpPr>
          <p:cNvPr id="84" name="Google Shape;84;p1"/>
          <p:cNvGrpSpPr/>
          <p:nvPr/>
        </p:nvGrpSpPr>
        <p:grpSpPr>
          <a:xfrm>
            <a:off x="-31071" y="-180826"/>
            <a:ext cx="4239084" cy="10467826"/>
            <a:chOff x="0" y="-241102"/>
            <a:chExt cx="5652112" cy="13957102"/>
          </a:xfrm>
        </p:grpSpPr>
        <p:grpSp>
          <p:nvGrpSpPr>
            <p:cNvPr id="85" name="Google Shape;85;p1"/>
            <p:cNvGrpSpPr/>
            <p:nvPr/>
          </p:nvGrpSpPr>
          <p:grpSpPr>
            <a:xfrm>
              <a:off x="2826056" y="-241102"/>
              <a:ext cx="2826056" cy="13957102"/>
              <a:chOff x="0" y="-47625"/>
              <a:chExt cx="558233" cy="2756958"/>
            </a:xfrm>
          </p:grpSpPr>
          <p:sp>
            <p:nvSpPr>
              <p:cNvPr id="86" name="Google Shape;86;p1"/>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E9E0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8" name="Google Shape;88;p1"/>
            <p:cNvGrpSpPr/>
            <p:nvPr/>
          </p:nvGrpSpPr>
          <p:grpSpPr>
            <a:xfrm>
              <a:off x="1413028" y="-241102"/>
              <a:ext cx="2826056" cy="13957102"/>
              <a:chOff x="0" y="-47625"/>
              <a:chExt cx="558233" cy="2756958"/>
            </a:xfrm>
          </p:grpSpPr>
          <p:sp>
            <p:nvSpPr>
              <p:cNvPr id="89" name="Google Shape;89;p1"/>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9FC3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1" name="Google Shape;91;p1"/>
            <p:cNvGrpSpPr/>
            <p:nvPr/>
          </p:nvGrpSpPr>
          <p:grpSpPr>
            <a:xfrm>
              <a:off x="0" y="-241102"/>
              <a:ext cx="2826056" cy="13957102"/>
              <a:chOff x="0" y="-47625"/>
              <a:chExt cx="558233" cy="2756958"/>
            </a:xfrm>
          </p:grpSpPr>
          <p:sp>
            <p:nvSpPr>
              <p:cNvPr id="92" name="Google Shape;92;p1"/>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E9C7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94" name="Google Shape;94;p1"/>
          <p:cNvSpPr txBox="1"/>
          <p:nvPr/>
        </p:nvSpPr>
        <p:spPr>
          <a:xfrm>
            <a:off x="4208013" y="4115068"/>
            <a:ext cx="11628650" cy="2237838"/>
          </a:xfrm>
          <a:prstGeom prst="rect">
            <a:avLst/>
          </a:prstGeom>
          <a:noFill/>
          <a:ln>
            <a:noFill/>
          </a:ln>
        </p:spPr>
        <p:txBody>
          <a:bodyPr anchorCtr="0" anchor="t" bIns="0" lIns="0" spcFirstLastPara="1" rIns="0" wrap="square" tIns="0">
            <a:spAutoFit/>
          </a:bodyPr>
          <a:lstStyle/>
          <a:p>
            <a:pPr indent="0" lvl="0" marL="0" marR="0" rtl="0" algn="ctr">
              <a:lnSpc>
                <a:spcPct val="97003"/>
              </a:lnSpc>
              <a:spcBef>
                <a:spcPts val="0"/>
              </a:spcBef>
              <a:spcAft>
                <a:spcPts val="0"/>
              </a:spcAft>
              <a:buNone/>
            </a:pPr>
            <a:r>
              <a:rPr lang="en-US" sz="8776">
                <a:solidFill>
                  <a:srgbClr val="000000"/>
                </a:solidFill>
                <a:latin typeface="Alatsi"/>
                <a:ea typeface="Alatsi"/>
                <a:cs typeface="Alatsi"/>
                <a:sym typeface="Alatsi"/>
              </a:rPr>
              <a:t>WEB SECURITY CONSIDERATIONS</a:t>
            </a:r>
            <a:endParaRPr/>
          </a:p>
        </p:txBody>
      </p:sp>
      <p:sp>
        <p:nvSpPr>
          <p:cNvPr id="95" name="Google Shape;95;p1"/>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67" name="Shape 167"/>
        <p:cNvGrpSpPr/>
        <p:nvPr/>
      </p:nvGrpSpPr>
      <p:grpSpPr>
        <a:xfrm>
          <a:off x="0" y="0"/>
          <a:ext cx="0" cy="0"/>
          <a:chOff x="0" y="0"/>
          <a:chExt cx="0" cy="0"/>
        </a:xfrm>
      </p:grpSpPr>
      <p:sp>
        <p:nvSpPr>
          <p:cNvPr id="168" name="Google Shape;168;p10"/>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0"/>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0"/>
          <p:cNvSpPr txBox="1"/>
          <p:nvPr/>
        </p:nvSpPr>
        <p:spPr>
          <a:xfrm>
            <a:off x="1028700" y="3137419"/>
            <a:ext cx="16230600" cy="3389631"/>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lang="en-US" sz="3799">
                <a:solidFill>
                  <a:srgbClr val="000000"/>
                </a:solidFill>
                <a:latin typeface="Times New Roman"/>
                <a:ea typeface="Times New Roman"/>
                <a:cs typeface="Times New Roman"/>
                <a:sym typeface="Times New Roman"/>
              </a:rPr>
              <a:t>A number of approaches to providing Web security are possible. The various approaches that have been considered are similar in the services they provide and, to some extent, in the mechanisms that they use, but they differ with respect to their scope of applicability and their relative location within the TCP/IP protocol stack</a:t>
            </a:r>
            <a:endParaRPr/>
          </a:p>
        </p:txBody>
      </p:sp>
      <p:sp>
        <p:nvSpPr>
          <p:cNvPr id="171" name="Google Shape;171;p10"/>
          <p:cNvSpPr txBox="1"/>
          <p:nvPr/>
        </p:nvSpPr>
        <p:spPr>
          <a:xfrm>
            <a:off x="-3814637" y="1721744"/>
            <a:ext cx="16230600" cy="72263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lang="en-US" sz="3799">
                <a:solidFill>
                  <a:srgbClr val="000000"/>
                </a:solidFill>
                <a:latin typeface="Times"/>
                <a:ea typeface="Times"/>
                <a:cs typeface="Times"/>
                <a:sym typeface="Times"/>
              </a:rPr>
              <a:t>Web Traffic Security Approaches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75" name="Shape 175"/>
        <p:cNvGrpSpPr/>
        <p:nvPr/>
      </p:nvGrpSpPr>
      <p:grpSpPr>
        <a:xfrm>
          <a:off x="0" y="0"/>
          <a:ext cx="0" cy="0"/>
          <a:chOff x="0" y="0"/>
          <a:chExt cx="0" cy="0"/>
        </a:xfrm>
      </p:grpSpPr>
      <p:sp>
        <p:nvSpPr>
          <p:cNvPr id="176" name="Google Shape;176;p11"/>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1"/>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1"/>
          <p:cNvSpPr/>
          <p:nvPr/>
        </p:nvSpPr>
        <p:spPr>
          <a:xfrm>
            <a:off x="2181217" y="919621"/>
            <a:ext cx="13219631" cy="8752558"/>
          </a:xfrm>
          <a:custGeom>
            <a:rect b="b" l="l" r="r" t="t"/>
            <a:pathLst>
              <a:path extrusionOk="0" h="8752558" w="13219631">
                <a:moveTo>
                  <a:pt x="0" y="0"/>
                </a:moveTo>
                <a:lnTo>
                  <a:pt x="13219631" y="0"/>
                </a:lnTo>
                <a:lnTo>
                  <a:pt x="13219631" y="8752558"/>
                </a:lnTo>
                <a:lnTo>
                  <a:pt x="0" y="875255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82" name="Shape 182"/>
        <p:cNvGrpSpPr/>
        <p:nvPr/>
      </p:nvGrpSpPr>
      <p:grpSpPr>
        <a:xfrm>
          <a:off x="0" y="0"/>
          <a:ext cx="0" cy="0"/>
          <a:chOff x="0" y="0"/>
          <a:chExt cx="0" cy="0"/>
        </a:xfrm>
      </p:grpSpPr>
      <p:sp>
        <p:nvSpPr>
          <p:cNvPr id="183" name="Google Shape;183;p12"/>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2"/>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2"/>
          <p:cNvSpPr/>
          <p:nvPr/>
        </p:nvSpPr>
        <p:spPr>
          <a:xfrm>
            <a:off x="5791200" y="4224536"/>
            <a:ext cx="5678819" cy="4894601"/>
          </a:xfrm>
          <a:custGeom>
            <a:rect b="b" l="l" r="r" t="t"/>
            <a:pathLst>
              <a:path extrusionOk="0" h="4894601" w="5678819">
                <a:moveTo>
                  <a:pt x="0" y="0"/>
                </a:moveTo>
                <a:lnTo>
                  <a:pt x="5678819" y="0"/>
                </a:lnTo>
                <a:lnTo>
                  <a:pt x="5678819" y="4894601"/>
                </a:lnTo>
                <a:lnTo>
                  <a:pt x="0" y="4894601"/>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2"/>
          <p:cNvSpPr txBox="1"/>
          <p:nvPr/>
        </p:nvSpPr>
        <p:spPr>
          <a:xfrm>
            <a:off x="0" y="1161732"/>
            <a:ext cx="17991932" cy="1983300"/>
          </a:xfrm>
          <a:prstGeom prst="rect">
            <a:avLst/>
          </a:prstGeom>
          <a:noFill/>
          <a:ln>
            <a:noFill/>
          </a:ln>
        </p:spPr>
        <p:txBody>
          <a:bodyPr anchorCtr="0" anchor="t" bIns="0" lIns="0" spcFirstLastPara="1" rIns="0" wrap="square" tIns="0">
            <a:spAutoFit/>
          </a:bodyPr>
          <a:lstStyle/>
          <a:p>
            <a:pPr indent="-410205" lvl="1" marL="820409" marR="0" rtl="0" algn="l">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Times New Roman"/>
                <a:ea typeface="Times New Roman"/>
                <a:cs typeface="Times New Roman"/>
                <a:sym typeface="Times New Roman"/>
              </a:rPr>
              <a:t>One way to provide Web security is to use IP security (IPsec) . </a:t>
            </a:r>
            <a:endParaRPr/>
          </a:p>
          <a:p>
            <a:pPr indent="-410205" lvl="1" marL="820409" marR="0" rtl="0" algn="l">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Times New Roman"/>
                <a:ea typeface="Times New Roman"/>
                <a:cs typeface="Times New Roman"/>
                <a:sym typeface="Times New Roman"/>
              </a:rPr>
              <a:t>The advantage of using IPsec is that it is transparent to end users and applications and provides a general-purpose solution, filtering capability.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90" name="Shape 190"/>
        <p:cNvGrpSpPr/>
        <p:nvPr/>
      </p:nvGrpSpPr>
      <p:grpSpPr>
        <a:xfrm>
          <a:off x="0" y="0"/>
          <a:ext cx="0" cy="0"/>
          <a:chOff x="0" y="0"/>
          <a:chExt cx="0" cy="0"/>
        </a:xfrm>
      </p:grpSpPr>
      <p:sp>
        <p:nvSpPr>
          <p:cNvPr id="191" name="Google Shape;191;p13"/>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3"/>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3"/>
          <p:cNvSpPr txBox="1"/>
          <p:nvPr/>
        </p:nvSpPr>
        <p:spPr>
          <a:xfrm>
            <a:off x="838200" y="1498385"/>
            <a:ext cx="16611600" cy="8690264"/>
          </a:xfrm>
          <a:prstGeom prst="rect">
            <a:avLst/>
          </a:prstGeom>
          <a:noFill/>
          <a:ln>
            <a:noFill/>
          </a:ln>
        </p:spPr>
        <p:txBody>
          <a:bodyPr anchorCtr="0" anchor="t" bIns="0" lIns="0" spcFirstLastPara="1" rIns="0" wrap="square" tIns="0">
            <a:spAutoFit/>
          </a:bodyPr>
          <a:lstStyle/>
          <a:p>
            <a:pPr indent="-571500" lvl="0" marL="571500" marR="0" rtl="0" algn="l">
              <a:spcBef>
                <a:spcPts val="0"/>
              </a:spcBef>
              <a:spcAft>
                <a:spcPts val="0"/>
              </a:spcAft>
              <a:buClr>
                <a:schemeClr val="dk1"/>
              </a:buClr>
              <a:buSzPts val="4000"/>
              <a:buFont typeface="Arial"/>
              <a:buChar char="•"/>
            </a:pPr>
            <a:r>
              <a:rPr b="1" i="0" lang="en-US" sz="4000">
                <a:solidFill>
                  <a:schemeClr val="dk1"/>
                </a:solidFill>
                <a:latin typeface="Times New Roman"/>
                <a:ea typeface="Times New Roman"/>
                <a:cs typeface="Times New Roman"/>
                <a:sym typeface="Times New Roman"/>
              </a:rPr>
              <a:t>Transparency: </a:t>
            </a:r>
            <a:r>
              <a:rPr i="0" lang="en-US" sz="4000">
                <a:solidFill>
                  <a:schemeClr val="dk1"/>
                </a:solidFill>
                <a:latin typeface="Times New Roman"/>
                <a:ea typeface="Times New Roman"/>
                <a:cs typeface="Times New Roman"/>
                <a:sym typeface="Times New Roman"/>
              </a:rPr>
              <a:t>It operates at the network layer, ensuring that end users and applications are unaware of its presence, thus maintaining seamless communication without requiring any additional configuration or changes.</a:t>
            </a:r>
            <a:endParaRPr/>
          </a:p>
          <a:p>
            <a:pPr indent="-571500" lvl="0" marL="571500" marR="0" rtl="0" algn="l">
              <a:spcBef>
                <a:spcPts val="0"/>
              </a:spcBef>
              <a:spcAft>
                <a:spcPts val="0"/>
              </a:spcAft>
              <a:buClr>
                <a:schemeClr val="dk1"/>
              </a:buClr>
              <a:buSzPts val="4000"/>
              <a:buFont typeface="Arial"/>
              <a:buChar char="•"/>
            </a:pPr>
            <a:r>
              <a:rPr b="1" i="0" lang="en-US" sz="4000">
                <a:solidFill>
                  <a:schemeClr val="dk1"/>
                </a:solidFill>
                <a:latin typeface="Times New Roman"/>
                <a:ea typeface="Times New Roman"/>
                <a:cs typeface="Times New Roman"/>
                <a:sym typeface="Times New Roman"/>
              </a:rPr>
              <a:t>General-purpose solution: </a:t>
            </a:r>
            <a:r>
              <a:rPr i="0" lang="en-US" sz="4000">
                <a:solidFill>
                  <a:schemeClr val="dk1"/>
                </a:solidFill>
                <a:latin typeface="Times New Roman"/>
                <a:ea typeface="Times New Roman"/>
                <a:cs typeface="Times New Roman"/>
                <a:sym typeface="Times New Roman"/>
              </a:rPr>
              <a:t>IPsec provides a comprehensive security framework that can be applied across various network configurations and applications, offering flexibility and scalability in securing communication channels.</a:t>
            </a:r>
            <a:endParaRPr/>
          </a:p>
          <a:p>
            <a:pPr indent="-571500" lvl="0" marL="571500" marR="0" rtl="0" algn="l">
              <a:spcBef>
                <a:spcPts val="0"/>
              </a:spcBef>
              <a:spcAft>
                <a:spcPts val="0"/>
              </a:spcAft>
              <a:buClr>
                <a:schemeClr val="dk1"/>
              </a:buClr>
              <a:buSzPts val="4000"/>
              <a:buFont typeface="Arial"/>
              <a:buChar char="•"/>
            </a:pPr>
            <a:r>
              <a:rPr b="1" i="0" lang="en-US" sz="4000">
                <a:solidFill>
                  <a:schemeClr val="dk1"/>
                </a:solidFill>
                <a:latin typeface="Times New Roman"/>
                <a:ea typeface="Times New Roman"/>
                <a:cs typeface="Times New Roman"/>
                <a:sym typeface="Times New Roman"/>
              </a:rPr>
              <a:t>Filtering capability: </a:t>
            </a:r>
            <a:r>
              <a:rPr i="0" lang="en-US" sz="4000">
                <a:solidFill>
                  <a:schemeClr val="dk1"/>
                </a:solidFill>
                <a:latin typeface="Times New Roman"/>
                <a:ea typeface="Times New Roman"/>
                <a:cs typeface="Times New Roman"/>
                <a:sym typeface="Times New Roman"/>
              </a:rPr>
              <a:t>IPsec includes filtering mechanisms that allow administrators to selectively apply security measures to specific traffic, reducing overhead by focusing encryption and authentication processes only on the necessary data flows. This ensures efficient utilization of resources while maintaining security for critical communication.</a:t>
            </a:r>
            <a:endParaRPr/>
          </a:p>
          <a:p>
            <a:pPr indent="-168968" lvl="1" marL="820409" marR="0" rtl="0" algn="l">
              <a:lnSpc>
                <a:spcPct val="140010"/>
              </a:lnSpc>
              <a:spcBef>
                <a:spcPts val="0"/>
              </a:spcBef>
              <a:spcAft>
                <a:spcPts val="0"/>
              </a:spcAft>
              <a:buClr>
                <a:schemeClr val="dk1"/>
              </a:buClr>
              <a:buSzPts val="3799"/>
              <a:buFont typeface="Arial"/>
              <a:buNone/>
            </a:pPr>
            <a:r>
              <a:t/>
            </a:r>
            <a:endParaRPr b="0" i="0" sz="3799" u="none" cap="none" strike="noStrike">
              <a:solidFill>
                <a:schemeClr val="dk1"/>
              </a:solidFill>
              <a:latin typeface="Times New Roman"/>
              <a:ea typeface="Times New Roman"/>
              <a:cs typeface="Times New Roman"/>
              <a:sym typeface="Times New Roman"/>
            </a:endParaRPr>
          </a:p>
          <a:p>
            <a:pPr indent="-168968" lvl="1" marL="820409" marR="0" rtl="0" algn="l">
              <a:lnSpc>
                <a:spcPct val="140010"/>
              </a:lnSpc>
              <a:spcBef>
                <a:spcPts val="0"/>
              </a:spcBef>
              <a:spcAft>
                <a:spcPts val="0"/>
              </a:spcAft>
              <a:buClr>
                <a:schemeClr val="dk1"/>
              </a:buClr>
              <a:buSzPts val="3799"/>
              <a:buFont typeface="Arial"/>
              <a:buNone/>
            </a:pPr>
            <a:r>
              <a:t/>
            </a:r>
            <a:endParaRPr b="0" i="0" sz="37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97" name="Shape 197"/>
        <p:cNvGrpSpPr/>
        <p:nvPr/>
      </p:nvGrpSpPr>
      <p:grpSpPr>
        <a:xfrm>
          <a:off x="0" y="0"/>
          <a:ext cx="0" cy="0"/>
          <a:chOff x="0" y="0"/>
          <a:chExt cx="0" cy="0"/>
        </a:xfrm>
      </p:grpSpPr>
      <p:sp>
        <p:nvSpPr>
          <p:cNvPr id="198" name="Google Shape;198;p14"/>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4"/>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4"/>
          <p:cNvSpPr/>
          <p:nvPr/>
        </p:nvSpPr>
        <p:spPr>
          <a:xfrm>
            <a:off x="5884018" y="4750918"/>
            <a:ext cx="5814029" cy="4894601"/>
          </a:xfrm>
          <a:custGeom>
            <a:rect b="b" l="l" r="r" t="t"/>
            <a:pathLst>
              <a:path extrusionOk="0" h="4894601" w="5814029">
                <a:moveTo>
                  <a:pt x="0" y="0"/>
                </a:moveTo>
                <a:lnTo>
                  <a:pt x="5814028" y="0"/>
                </a:lnTo>
                <a:lnTo>
                  <a:pt x="5814028" y="4894601"/>
                </a:lnTo>
                <a:lnTo>
                  <a:pt x="0" y="4894601"/>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4"/>
          <p:cNvSpPr txBox="1"/>
          <p:nvPr/>
        </p:nvSpPr>
        <p:spPr>
          <a:xfrm>
            <a:off x="583238" y="1004322"/>
            <a:ext cx="17704762" cy="3637623"/>
          </a:xfrm>
          <a:prstGeom prst="rect">
            <a:avLst/>
          </a:prstGeom>
          <a:noFill/>
          <a:ln>
            <a:noFill/>
          </a:ln>
        </p:spPr>
        <p:txBody>
          <a:bodyPr anchorCtr="0" anchor="t" bIns="0" lIns="0" spcFirstLastPara="1" rIns="0" wrap="square" tIns="0">
            <a:spAutoFit/>
          </a:bodyPr>
          <a:lstStyle/>
          <a:p>
            <a:pPr indent="-368206" lvl="1" marL="736412" marR="0" rtl="0" algn="l">
              <a:lnSpc>
                <a:spcPct val="140070"/>
              </a:lnSpc>
              <a:spcBef>
                <a:spcPts val="0"/>
              </a:spcBef>
              <a:spcAft>
                <a:spcPts val="0"/>
              </a:spcAft>
              <a:buClr>
                <a:srgbClr val="000000"/>
              </a:buClr>
              <a:buSzPts val="3409"/>
              <a:buFont typeface="Arial"/>
              <a:buChar char="•"/>
            </a:pPr>
            <a:r>
              <a:rPr b="0" i="0" lang="en-US" sz="3409" u="none" cap="none" strike="noStrike">
                <a:solidFill>
                  <a:srgbClr val="000000"/>
                </a:solidFill>
                <a:latin typeface="Times New Roman"/>
                <a:ea typeface="Times New Roman"/>
                <a:cs typeface="Times New Roman"/>
                <a:sym typeface="Times New Roman"/>
              </a:rPr>
              <a:t>Another relatively general-purpose solution is to implement security just above TCP. </a:t>
            </a:r>
            <a:endParaRPr/>
          </a:p>
          <a:p>
            <a:pPr indent="-368206" lvl="1" marL="736412" marR="0" rtl="0" algn="l">
              <a:lnSpc>
                <a:spcPct val="140070"/>
              </a:lnSpc>
              <a:spcBef>
                <a:spcPts val="0"/>
              </a:spcBef>
              <a:spcAft>
                <a:spcPts val="0"/>
              </a:spcAft>
              <a:buClr>
                <a:srgbClr val="000000"/>
              </a:buClr>
              <a:buSzPts val="3409"/>
              <a:buFont typeface="Arial"/>
              <a:buChar char="•"/>
            </a:pPr>
            <a:r>
              <a:rPr b="0" i="0" lang="en-US" sz="3409" u="none" cap="none" strike="noStrike">
                <a:solidFill>
                  <a:srgbClr val="000000"/>
                </a:solidFill>
                <a:latin typeface="Times New Roman"/>
                <a:ea typeface="Times New Roman"/>
                <a:cs typeface="Times New Roman"/>
                <a:sym typeface="Times New Roman"/>
              </a:rPr>
              <a:t> At this level, there are two implementation choices. For full generality, SSL (or TLS) could be provided as part of the underlying protocol suite and therefore be transparent to applications. </a:t>
            </a:r>
            <a:endParaRPr/>
          </a:p>
          <a:p>
            <a:pPr indent="-368206" lvl="1" marL="736412" marR="0" rtl="0" algn="l">
              <a:lnSpc>
                <a:spcPct val="140070"/>
              </a:lnSpc>
              <a:spcBef>
                <a:spcPts val="0"/>
              </a:spcBef>
              <a:spcAft>
                <a:spcPts val="0"/>
              </a:spcAft>
              <a:buClr>
                <a:srgbClr val="000000"/>
              </a:buClr>
              <a:buSzPts val="3409"/>
              <a:buFont typeface="Arial"/>
              <a:buChar char="•"/>
            </a:pPr>
            <a:r>
              <a:rPr b="0" i="0" lang="en-US" sz="3409" u="none" cap="none" strike="noStrike">
                <a:solidFill>
                  <a:srgbClr val="000000"/>
                </a:solidFill>
                <a:latin typeface="Times New Roman"/>
                <a:ea typeface="Times New Roman"/>
                <a:cs typeface="Times New Roman"/>
                <a:sym typeface="Times New Roman"/>
              </a:rPr>
              <a:t>Alternatively, TLS can be embedded in specific packages. For example, virtually all browsers come equipped with TLS, and most Web servers have implemented the protocol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05" name="Shape 205"/>
        <p:cNvGrpSpPr/>
        <p:nvPr/>
      </p:nvGrpSpPr>
      <p:grpSpPr>
        <a:xfrm>
          <a:off x="0" y="0"/>
          <a:ext cx="0" cy="0"/>
          <a:chOff x="0" y="0"/>
          <a:chExt cx="0" cy="0"/>
        </a:xfrm>
      </p:grpSpPr>
      <p:sp>
        <p:nvSpPr>
          <p:cNvPr id="206" name="Google Shape;206;p15"/>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5"/>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5"/>
          <p:cNvSpPr/>
          <p:nvPr/>
        </p:nvSpPr>
        <p:spPr>
          <a:xfrm>
            <a:off x="5507210" y="3896703"/>
            <a:ext cx="5842584" cy="4891466"/>
          </a:xfrm>
          <a:custGeom>
            <a:rect b="b" l="l" r="r" t="t"/>
            <a:pathLst>
              <a:path extrusionOk="0" h="4891466" w="5842584">
                <a:moveTo>
                  <a:pt x="0" y="0"/>
                </a:moveTo>
                <a:lnTo>
                  <a:pt x="5842584" y="0"/>
                </a:lnTo>
                <a:lnTo>
                  <a:pt x="5842584" y="4891466"/>
                </a:lnTo>
                <a:lnTo>
                  <a:pt x="0" y="489146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5"/>
          <p:cNvSpPr txBox="1"/>
          <p:nvPr/>
        </p:nvSpPr>
        <p:spPr>
          <a:xfrm>
            <a:off x="1063376" y="1907675"/>
            <a:ext cx="16195924" cy="1784841"/>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lang="en-US" sz="3296">
                <a:solidFill>
                  <a:srgbClr val="000000"/>
                </a:solidFill>
                <a:latin typeface="Times New Roman"/>
                <a:ea typeface="Times New Roman"/>
                <a:cs typeface="Times New Roman"/>
                <a:sym typeface="Times New Roman"/>
              </a:rPr>
              <a:t>Application-specific security services are embedded within the particular application.  The advantage of this approach is that the service can be tailored to the specific needs of a given application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13" name="Shape 213"/>
        <p:cNvGrpSpPr/>
        <p:nvPr/>
      </p:nvGrpSpPr>
      <p:grpSpPr>
        <a:xfrm>
          <a:off x="0" y="0"/>
          <a:ext cx="0" cy="0"/>
          <a:chOff x="0" y="0"/>
          <a:chExt cx="0" cy="0"/>
        </a:xfrm>
      </p:grpSpPr>
      <p:sp>
        <p:nvSpPr>
          <p:cNvPr id="214" name="Google Shape;214;p16"/>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6"/>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6"/>
          <p:cNvSpPr txBox="1"/>
          <p:nvPr/>
        </p:nvSpPr>
        <p:spPr>
          <a:xfrm>
            <a:off x="6218596" y="4333082"/>
            <a:ext cx="5850808" cy="1344610"/>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lang="en-US" sz="7062">
                <a:solidFill>
                  <a:srgbClr val="000000"/>
                </a:solidFill>
                <a:latin typeface="Times New Roman"/>
                <a:ea typeface="Times New Roman"/>
                <a:cs typeface="Times New Roman"/>
                <a:sym typeface="Times New Roman"/>
              </a:rPr>
              <a:t>THANK YOU</a:t>
            </a:r>
            <a:endParaRPr/>
          </a:p>
        </p:txBody>
      </p:sp>
      <p:sp>
        <p:nvSpPr>
          <p:cNvPr id="217" name="Google Shape;217;p16"/>
          <p:cNvSpPr txBox="1"/>
          <p:nvPr/>
        </p:nvSpPr>
        <p:spPr>
          <a:xfrm>
            <a:off x="12496800" y="7734300"/>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Mahanthi Darshana Naidu</a:t>
            </a:r>
            <a:endParaRPr/>
          </a:p>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21131A05A7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00" name="Shape 100"/>
        <p:cNvGrpSpPr/>
        <p:nvPr/>
      </p:nvGrpSpPr>
      <p:grpSpPr>
        <a:xfrm>
          <a:off x="0" y="0"/>
          <a:ext cx="0" cy="0"/>
          <a:chOff x="0" y="0"/>
          <a:chExt cx="0" cy="0"/>
        </a:xfrm>
      </p:grpSpPr>
      <p:cxnSp>
        <p:nvCxnSpPr>
          <p:cNvPr id="101" name="Google Shape;101;p2"/>
          <p:cNvCxnSpPr/>
          <p:nvPr/>
        </p:nvCxnSpPr>
        <p:spPr>
          <a:xfrm>
            <a:off x="-26059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02" name="Google Shape;102;p2"/>
          <p:cNvSpPr/>
          <p:nvPr/>
        </p:nvSpPr>
        <p:spPr>
          <a:xfrm>
            <a:off x="10668000" y="6779427"/>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3" name="Google Shape;103;p2"/>
          <p:cNvCxnSpPr/>
          <p:nvPr/>
        </p:nvCxnSpPr>
        <p:spPr>
          <a:xfrm>
            <a:off x="1143016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04" name="Google Shape;104;p2"/>
          <p:cNvSpPr/>
          <p:nvPr/>
        </p:nvSpPr>
        <p:spPr>
          <a:xfrm>
            <a:off x="-1471215" y="-32209"/>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2"/>
          <p:cNvSpPr txBox="1"/>
          <p:nvPr/>
        </p:nvSpPr>
        <p:spPr>
          <a:xfrm>
            <a:off x="5843985" y="1021816"/>
            <a:ext cx="6896099" cy="72263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lang="en-US" sz="3799">
                <a:solidFill>
                  <a:srgbClr val="000000"/>
                </a:solidFill>
                <a:latin typeface="Times"/>
                <a:ea typeface="Times"/>
                <a:cs typeface="Times"/>
                <a:sym typeface="Times"/>
              </a:rPr>
              <a:t>Web Security Considerations</a:t>
            </a:r>
            <a:endParaRPr/>
          </a:p>
        </p:txBody>
      </p:sp>
      <p:sp>
        <p:nvSpPr>
          <p:cNvPr id="106" name="Google Shape;106;p2"/>
          <p:cNvSpPr txBox="1"/>
          <p:nvPr/>
        </p:nvSpPr>
        <p:spPr>
          <a:xfrm>
            <a:off x="695017" y="1886347"/>
            <a:ext cx="17592983" cy="6472926"/>
          </a:xfrm>
          <a:prstGeom prst="rect">
            <a:avLst/>
          </a:prstGeom>
          <a:noFill/>
          <a:ln>
            <a:noFill/>
          </a:ln>
        </p:spPr>
        <p:txBody>
          <a:bodyPr anchorCtr="0" anchor="t" bIns="0" lIns="0" spcFirstLastPara="1" rIns="0" wrap="square" tIns="0">
            <a:spAutoFit/>
          </a:bodyPr>
          <a:lstStyle/>
          <a:p>
            <a:pPr indent="0" lvl="0" marL="0" marR="0" rtl="0" algn="l">
              <a:lnSpc>
                <a:spcPct val="122125"/>
              </a:lnSpc>
              <a:spcBef>
                <a:spcPts val="0"/>
              </a:spcBef>
              <a:spcAft>
                <a:spcPts val="0"/>
              </a:spcAft>
              <a:buNone/>
            </a:pPr>
            <a:r>
              <a:t/>
            </a:r>
            <a:endParaRPr sz="3200">
              <a:solidFill>
                <a:schemeClr val="dk1"/>
              </a:solidFill>
              <a:latin typeface="Calibri"/>
              <a:ea typeface="Calibri"/>
              <a:cs typeface="Calibri"/>
              <a:sym typeface="Calibri"/>
            </a:endParaRPr>
          </a:p>
          <a:p>
            <a:pPr indent="-301391" lvl="1" marL="602782" marR="0" rtl="0" algn="l">
              <a:lnSpc>
                <a:spcPct val="122125"/>
              </a:lnSpc>
              <a:spcBef>
                <a:spcPts val="0"/>
              </a:spcBef>
              <a:spcAft>
                <a:spcPts val="0"/>
              </a:spcAft>
              <a:buClr>
                <a:schemeClr val="dk1"/>
              </a:buClr>
              <a:buSzPts val="3200"/>
              <a:buFont typeface="Arial"/>
              <a:buChar char="•"/>
            </a:pPr>
            <a:r>
              <a:rPr b="1" i="0" lang="en-US" sz="3200" u="none" cap="none" strike="noStrike">
                <a:solidFill>
                  <a:schemeClr val="dk1"/>
                </a:solidFill>
                <a:latin typeface="Times New Roman"/>
                <a:ea typeface="Times New Roman"/>
                <a:cs typeface="Times New Roman"/>
                <a:sym typeface="Times New Roman"/>
              </a:rPr>
              <a:t>Web security </a:t>
            </a:r>
            <a:r>
              <a:rPr b="0" i="0" lang="en-US" sz="3200" u="none" cap="none" strike="noStrike">
                <a:solidFill>
                  <a:schemeClr val="dk1"/>
                </a:solidFill>
                <a:latin typeface="Times New Roman"/>
                <a:ea typeface="Times New Roman"/>
                <a:cs typeface="Times New Roman"/>
                <a:sym typeface="Times New Roman"/>
              </a:rPr>
              <a:t>refers to the security of data on the Internet/network or the web or during data transmission over the Internet. </a:t>
            </a:r>
            <a:endParaRPr/>
          </a:p>
          <a:p>
            <a:pPr indent="-301391" lvl="1" marL="602782" marR="0" rtl="0" algn="l">
              <a:lnSpc>
                <a:spcPct val="122125"/>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For example., When you transfer data between client and server and you need to protect that data, data security is your web security.</a:t>
            </a:r>
            <a:endParaRPr/>
          </a:p>
          <a:p>
            <a:pPr indent="-301391" lvl="1" marL="602782" marR="0" rtl="0" algn="l">
              <a:lnSpc>
                <a:spcPct val="122125"/>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The World Wide Web is fundamentally a client/server application running over the Internet and TCP/IP intranets.</a:t>
            </a:r>
            <a:endParaRPr/>
          </a:p>
          <a:p>
            <a:pPr indent="0" lvl="1" marL="301391" marR="0" rtl="0" algn="l">
              <a:lnSpc>
                <a:spcPct val="122125"/>
              </a:lnSpc>
              <a:spcBef>
                <a:spcPts val="0"/>
              </a:spcBef>
              <a:spcAft>
                <a:spcPts val="0"/>
              </a:spcAft>
              <a:buNone/>
            </a:pPr>
            <a:r>
              <a:rPr b="1" i="0" lang="en-US" sz="3200" u="none" cap="none" strike="noStrike">
                <a:solidFill>
                  <a:srgbClr val="000000"/>
                </a:solidFill>
                <a:latin typeface="Times"/>
                <a:ea typeface="Times"/>
                <a:cs typeface="Times"/>
                <a:sym typeface="Times"/>
              </a:rPr>
              <a:t>Client Server Architecture :</a:t>
            </a:r>
            <a:endParaRPr/>
          </a:p>
          <a:p>
            <a:pPr indent="-301391" lvl="1" marL="602782" marR="0" rtl="0" algn="l">
              <a:lnSpc>
                <a:spcPct val="122125"/>
              </a:lnSpc>
              <a:spcBef>
                <a:spcPts val="0"/>
              </a:spcBef>
              <a:spcAft>
                <a:spcPts val="0"/>
              </a:spcAft>
              <a:buClr>
                <a:srgbClr val="000000"/>
              </a:buClr>
              <a:buSzPts val="3200"/>
              <a:buFont typeface="Arial"/>
              <a:buChar char="•"/>
            </a:pPr>
            <a:r>
              <a:rPr b="0" i="0" lang="en-US" sz="3200" u="none" cap="none" strike="noStrike">
                <a:solidFill>
                  <a:srgbClr val="000000"/>
                </a:solidFill>
                <a:latin typeface="Times New Roman"/>
                <a:ea typeface="Times New Roman"/>
                <a:cs typeface="Times New Roman"/>
                <a:sym typeface="Times New Roman"/>
              </a:rPr>
              <a:t>The Client-server model is a distributed application structure that partitions task or workload between the providers of a resource or service, called servers, and service requesters called clients. </a:t>
            </a:r>
            <a:endParaRPr/>
          </a:p>
          <a:p>
            <a:pPr indent="-301391" lvl="1" marL="602782" marR="0" rtl="0" algn="l">
              <a:lnSpc>
                <a:spcPct val="122125"/>
              </a:lnSpc>
              <a:spcBef>
                <a:spcPts val="0"/>
              </a:spcBef>
              <a:spcAft>
                <a:spcPts val="0"/>
              </a:spcAft>
              <a:buClr>
                <a:srgbClr val="000000"/>
              </a:buClr>
              <a:buSzPts val="3200"/>
              <a:buFont typeface="Arial"/>
              <a:buChar char="•"/>
            </a:pPr>
            <a:r>
              <a:rPr b="0" i="0" lang="en-US" sz="3200" u="none" cap="none" strike="noStrike">
                <a:solidFill>
                  <a:srgbClr val="000000"/>
                </a:solidFill>
                <a:latin typeface="Times New Roman"/>
                <a:ea typeface="Times New Roman"/>
                <a:cs typeface="Times New Roman"/>
                <a:sym typeface="Times New Roman"/>
              </a:rPr>
              <a:t>In the client-server architecture, when the client computer sends a request for data to the server through the internet, the server accepts the requested process and deliver the data packets requested back to the client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10" name="Shape 110"/>
        <p:cNvGrpSpPr/>
        <p:nvPr/>
      </p:nvGrpSpPr>
      <p:grpSpPr>
        <a:xfrm>
          <a:off x="0" y="0"/>
          <a:ext cx="0" cy="0"/>
          <a:chOff x="0" y="0"/>
          <a:chExt cx="0" cy="0"/>
        </a:xfrm>
      </p:grpSpPr>
      <p:cxnSp>
        <p:nvCxnSpPr>
          <p:cNvPr id="111" name="Google Shape;111;p3"/>
          <p:cNvCxnSpPr/>
          <p:nvPr/>
        </p:nvCxnSpPr>
        <p:spPr>
          <a:xfrm>
            <a:off x="-26059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12" name="Google Shape;112;p3"/>
          <p:cNvSpPr/>
          <p:nvPr/>
        </p:nvSpPr>
        <p:spPr>
          <a:xfrm>
            <a:off x="13764167" y="6208199"/>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3" name="Google Shape;113;p3"/>
          <p:cNvCxnSpPr/>
          <p:nvPr/>
        </p:nvCxnSpPr>
        <p:spPr>
          <a:xfrm>
            <a:off x="1143016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14" name="Google Shape;114;p3"/>
          <p:cNvSpPr/>
          <p:nvPr/>
        </p:nvSpPr>
        <p:spPr>
          <a:xfrm>
            <a:off x="-2627572" y="-733336"/>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lient server architecture" id="115" name="Google Shape;115;p3"/>
          <p:cNvPicPr preferRelativeResize="0"/>
          <p:nvPr/>
        </p:nvPicPr>
        <p:blipFill rotWithShape="1">
          <a:blip r:embed="rId4">
            <a:alphaModFix/>
          </a:blip>
          <a:srcRect b="0" l="0" r="0" t="0"/>
          <a:stretch/>
        </p:blipFill>
        <p:spPr>
          <a:xfrm>
            <a:off x="3810000" y="1206683"/>
            <a:ext cx="8839200" cy="67198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19" name="Shape 119"/>
        <p:cNvGrpSpPr/>
        <p:nvPr/>
      </p:nvGrpSpPr>
      <p:grpSpPr>
        <a:xfrm>
          <a:off x="0" y="0"/>
          <a:ext cx="0" cy="0"/>
          <a:chOff x="0" y="0"/>
          <a:chExt cx="0" cy="0"/>
        </a:xfrm>
      </p:grpSpPr>
      <p:sp>
        <p:nvSpPr>
          <p:cNvPr id="120" name="Google Shape;120;p4"/>
          <p:cNvSpPr/>
          <p:nvPr/>
        </p:nvSpPr>
        <p:spPr>
          <a:xfrm>
            <a:off x="13417488" y="6142174"/>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1" name="Google Shape;121;p4"/>
          <p:cNvCxnSpPr/>
          <p:nvPr/>
        </p:nvCxnSpPr>
        <p:spPr>
          <a:xfrm>
            <a:off x="-260599" y="9061267"/>
            <a:ext cx="7105264" cy="19050"/>
          </a:xfrm>
          <a:prstGeom prst="straightConnector1">
            <a:avLst/>
          </a:prstGeom>
          <a:noFill/>
          <a:ln cap="flat" cmpd="sng" w="114300">
            <a:solidFill>
              <a:srgbClr val="9FC3D0"/>
            </a:solidFill>
            <a:prstDash val="solid"/>
            <a:round/>
            <a:headEnd len="sm" w="sm" type="none"/>
            <a:tailEnd len="sm" w="sm" type="none"/>
          </a:ln>
        </p:spPr>
      </p:cxnSp>
      <p:cxnSp>
        <p:nvCxnSpPr>
          <p:cNvPr id="122" name="Google Shape;122;p4"/>
          <p:cNvCxnSpPr/>
          <p:nvPr/>
        </p:nvCxnSpPr>
        <p:spPr>
          <a:xfrm>
            <a:off x="1143016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23" name="Google Shape;123;p4"/>
          <p:cNvSpPr/>
          <p:nvPr/>
        </p:nvSpPr>
        <p:spPr>
          <a:xfrm>
            <a:off x="-2243137" y="-402279"/>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txBox="1"/>
          <p:nvPr/>
        </p:nvSpPr>
        <p:spPr>
          <a:xfrm>
            <a:off x="1488908" y="1264814"/>
            <a:ext cx="15310184" cy="6673419"/>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lang="en-US" sz="3141">
                <a:solidFill>
                  <a:srgbClr val="000000"/>
                </a:solidFill>
                <a:latin typeface="Times New Roman"/>
                <a:ea typeface="Times New Roman"/>
                <a:cs typeface="Times New Roman"/>
                <a:sym typeface="Times New Roman"/>
              </a:rPr>
              <a:t>The following characteristics of Web usage suggest the need for tailored security tools:</a:t>
            </a:r>
            <a:endParaRPr/>
          </a:p>
          <a:p>
            <a:pPr indent="0" lvl="0" marL="0" marR="0" rtl="0" algn="l">
              <a:lnSpc>
                <a:spcPct val="140019"/>
              </a:lnSpc>
              <a:spcBef>
                <a:spcPts val="0"/>
              </a:spcBef>
              <a:spcAft>
                <a:spcPts val="0"/>
              </a:spcAft>
              <a:buNone/>
            </a:pPr>
            <a:r>
              <a:t/>
            </a:r>
            <a:endParaRPr sz="3141">
              <a:solidFill>
                <a:srgbClr val="000000"/>
              </a:solidFill>
              <a:latin typeface="Times New Roman"/>
              <a:ea typeface="Times New Roman"/>
              <a:cs typeface="Times New Roman"/>
              <a:sym typeface="Times New Roman"/>
            </a:endParaRPr>
          </a:p>
          <a:p>
            <a:pPr indent="-339174" lvl="1" marL="678351" marR="0" rtl="0" algn="l">
              <a:lnSpc>
                <a:spcPct val="140019"/>
              </a:lnSpc>
              <a:spcBef>
                <a:spcPts val="0"/>
              </a:spcBef>
              <a:spcAft>
                <a:spcPts val="0"/>
              </a:spcAft>
              <a:buClr>
                <a:srgbClr val="000000"/>
              </a:buClr>
              <a:buSzPts val="3141"/>
              <a:buFont typeface="Arial"/>
              <a:buChar char="•"/>
            </a:pPr>
            <a:r>
              <a:rPr b="0" i="0" lang="en-US" sz="3141" u="none" cap="none" strike="noStrike">
                <a:solidFill>
                  <a:srgbClr val="000000"/>
                </a:solidFill>
                <a:latin typeface="Times New Roman"/>
                <a:ea typeface="Times New Roman"/>
                <a:cs typeface="Times New Roman"/>
                <a:sym typeface="Times New Roman"/>
              </a:rPr>
              <a:t>Despite the user-friendly nature of web browsers and the straightforward setup of web servers, the underlying software is complex and prone to security flaws, leading to vulnerabilities.</a:t>
            </a:r>
            <a:endParaRPr/>
          </a:p>
          <a:p>
            <a:pPr indent="-339174" lvl="1" marL="678351" marR="0" rtl="0" algn="l">
              <a:lnSpc>
                <a:spcPct val="140019"/>
              </a:lnSpc>
              <a:spcBef>
                <a:spcPts val="0"/>
              </a:spcBef>
              <a:spcAft>
                <a:spcPts val="0"/>
              </a:spcAft>
              <a:buClr>
                <a:srgbClr val="000000"/>
              </a:buClr>
              <a:buSzPts val="3141"/>
              <a:buFont typeface="Arial"/>
              <a:buChar char="•"/>
            </a:pPr>
            <a:r>
              <a:rPr b="0" i="0" lang="en-US" sz="3141" u="none" cap="none" strike="noStrike">
                <a:solidFill>
                  <a:srgbClr val="000000"/>
                </a:solidFill>
                <a:latin typeface="Times New Roman"/>
                <a:ea typeface="Times New Roman"/>
                <a:cs typeface="Times New Roman"/>
                <a:sym typeface="Times New Roman"/>
              </a:rPr>
              <a:t>A compromised web server can serve as a gateway to infiltrate an organization's entire computer network. By exploiting vulnerabilities in the server, attackers can potentially access data and systems beyond the web environment, extending to other connected resources within the local network.</a:t>
            </a:r>
            <a:endParaRPr/>
          </a:p>
          <a:p>
            <a:pPr indent="-339174" lvl="1" marL="678351" marR="0" rtl="0" algn="l">
              <a:lnSpc>
                <a:spcPct val="140019"/>
              </a:lnSpc>
              <a:spcBef>
                <a:spcPts val="0"/>
              </a:spcBef>
              <a:spcAft>
                <a:spcPts val="0"/>
              </a:spcAft>
              <a:buClr>
                <a:srgbClr val="000000"/>
              </a:buClr>
              <a:buSzPts val="3141"/>
              <a:buFont typeface="Arial"/>
              <a:buChar char="•"/>
            </a:pPr>
            <a:r>
              <a:rPr b="0" i="0" lang="en-US" sz="3141" u="none" cap="none" strike="noStrike">
                <a:solidFill>
                  <a:srgbClr val="000000"/>
                </a:solidFill>
                <a:latin typeface="Times New Roman"/>
                <a:ea typeface="Times New Roman"/>
                <a:cs typeface="Times New Roman"/>
                <a:sym typeface="Times New Roman"/>
              </a:rPr>
              <a:t>Casual and untrained (in security matters) users are common clients for Web?based services. Such users are not necessarily aware of the security risks that exist and do not have the tools or knowledge to take effective countermeasures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28" name="Shape 128"/>
        <p:cNvGrpSpPr/>
        <p:nvPr/>
      </p:nvGrpSpPr>
      <p:grpSpPr>
        <a:xfrm>
          <a:off x="0" y="0"/>
          <a:ext cx="0" cy="0"/>
          <a:chOff x="0" y="0"/>
          <a:chExt cx="0" cy="0"/>
        </a:xfrm>
      </p:grpSpPr>
      <p:sp>
        <p:nvSpPr>
          <p:cNvPr id="129" name="Google Shape;129;p5"/>
          <p:cNvSpPr/>
          <p:nvPr/>
        </p:nvSpPr>
        <p:spPr>
          <a:xfrm>
            <a:off x="13417488" y="6142174"/>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0" name="Google Shape;130;p5"/>
          <p:cNvCxnSpPr/>
          <p:nvPr/>
        </p:nvCxnSpPr>
        <p:spPr>
          <a:xfrm>
            <a:off x="-260599" y="9061267"/>
            <a:ext cx="7105264" cy="19050"/>
          </a:xfrm>
          <a:prstGeom prst="straightConnector1">
            <a:avLst/>
          </a:prstGeom>
          <a:noFill/>
          <a:ln cap="flat" cmpd="sng" w="114300">
            <a:solidFill>
              <a:srgbClr val="9FC3D0"/>
            </a:solidFill>
            <a:prstDash val="solid"/>
            <a:round/>
            <a:headEnd len="sm" w="sm" type="none"/>
            <a:tailEnd len="sm" w="sm" type="none"/>
          </a:ln>
        </p:spPr>
      </p:cxnSp>
      <p:cxnSp>
        <p:nvCxnSpPr>
          <p:cNvPr id="131" name="Google Shape;131;p5"/>
          <p:cNvCxnSpPr/>
          <p:nvPr/>
        </p:nvCxnSpPr>
        <p:spPr>
          <a:xfrm>
            <a:off x="1143016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32" name="Google Shape;132;p5"/>
          <p:cNvSpPr/>
          <p:nvPr/>
        </p:nvSpPr>
        <p:spPr>
          <a:xfrm>
            <a:off x="-2243137" y="-402279"/>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5"/>
          <p:cNvSpPr txBox="1"/>
          <p:nvPr/>
        </p:nvSpPr>
        <p:spPr>
          <a:xfrm>
            <a:off x="995030" y="2781300"/>
            <a:ext cx="5815965" cy="3342646"/>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lang="en-US" sz="3799">
                <a:solidFill>
                  <a:srgbClr val="000000"/>
                </a:solidFill>
                <a:latin typeface="Times New Roman"/>
                <a:ea typeface="Times New Roman"/>
                <a:cs typeface="Times New Roman"/>
                <a:sym typeface="Times New Roman"/>
              </a:rPr>
              <a:t>Types of attacks:</a:t>
            </a:r>
            <a:endParaRPr/>
          </a:p>
          <a:p>
            <a:pPr indent="0" lvl="0" marL="0" marR="0" rtl="0" algn="l">
              <a:lnSpc>
                <a:spcPct val="140010"/>
              </a:lnSpc>
              <a:spcBef>
                <a:spcPts val="0"/>
              </a:spcBef>
              <a:spcAft>
                <a:spcPts val="0"/>
              </a:spcAft>
              <a:buNone/>
            </a:pPr>
            <a:r>
              <a:t/>
            </a:r>
            <a:endParaRPr sz="3799">
              <a:solidFill>
                <a:srgbClr val="000000"/>
              </a:solidFill>
              <a:latin typeface="Times New Roman"/>
              <a:ea typeface="Times New Roman"/>
              <a:cs typeface="Times New Roman"/>
              <a:sym typeface="Times New Roman"/>
            </a:endParaRPr>
          </a:p>
          <a:p>
            <a:pPr indent="-410205" lvl="1" marL="820409" marR="0" rtl="0" algn="l">
              <a:lnSpc>
                <a:spcPct val="140010"/>
              </a:lnSpc>
              <a:spcBef>
                <a:spcPts val="0"/>
              </a:spcBef>
              <a:spcAft>
                <a:spcPts val="0"/>
              </a:spcAft>
              <a:buClr>
                <a:srgbClr val="000000"/>
              </a:buClr>
              <a:buSzPts val="3799"/>
              <a:buFont typeface="Arial"/>
              <a:buChar char="•"/>
            </a:pPr>
            <a:r>
              <a:rPr b="1" i="0" lang="en-US" sz="3799" u="none" cap="none" strike="noStrike">
                <a:solidFill>
                  <a:srgbClr val="000000"/>
                </a:solidFill>
                <a:latin typeface="Times"/>
                <a:ea typeface="Times"/>
                <a:cs typeface="Times"/>
                <a:sym typeface="Times"/>
              </a:rPr>
              <a:t>Active attacks</a:t>
            </a:r>
            <a:endParaRPr/>
          </a:p>
          <a:p>
            <a:pPr indent="-410205" lvl="1" marL="820409" marR="0" rtl="0" algn="l">
              <a:lnSpc>
                <a:spcPct val="140010"/>
              </a:lnSpc>
              <a:spcBef>
                <a:spcPts val="0"/>
              </a:spcBef>
              <a:spcAft>
                <a:spcPts val="0"/>
              </a:spcAft>
              <a:buClr>
                <a:srgbClr val="000000"/>
              </a:buClr>
              <a:buSzPts val="3799"/>
              <a:buFont typeface="Arial"/>
              <a:buChar char="•"/>
            </a:pPr>
            <a:r>
              <a:rPr b="1" i="0" lang="en-US" sz="3799" u="none" cap="none" strike="noStrike">
                <a:solidFill>
                  <a:srgbClr val="000000"/>
                </a:solidFill>
                <a:latin typeface="Times"/>
                <a:ea typeface="Times"/>
                <a:cs typeface="Times"/>
                <a:sym typeface="Times"/>
              </a:rPr>
              <a:t>Passive attacks</a:t>
            </a:r>
            <a:endParaRPr b="0" i="0" sz="3799" u="none" cap="none" strike="noStrike">
              <a:solidFill>
                <a:srgbClr val="000000"/>
              </a:solidFill>
              <a:latin typeface="Times New Roman"/>
              <a:ea typeface="Times New Roman"/>
              <a:cs typeface="Times New Roman"/>
              <a:sym typeface="Times New Roman"/>
            </a:endParaRPr>
          </a:p>
          <a:p>
            <a:pPr indent="0" lvl="1" marL="410203" marR="0" rtl="0" algn="l">
              <a:lnSpc>
                <a:spcPct val="140010"/>
              </a:lnSpc>
              <a:spcBef>
                <a:spcPts val="0"/>
              </a:spcBef>
              <a:spcAft>
                <a:spcPts val="0"/>
              </a:spcAft>
              <a:buNone/>
            </a:pPr>
            <a:r>
              <a:t/>
            </a:r>
            <a:endParaRPr b="0" i="0" sz="3799" u="none" cap="none" strike="noStrike">
              <a:solidFill>
                <a:srgbClr val="000000"/>
              </a:solidFill>
              <a:latin typeface="Times New Roman"/>
              <a:ea typeface="Times New Roman"/>
              <a:cs typeface="Times New Roman"/>
              <a:sym typeface="Times New Roman"/>
            </a:endParaRPr>
          </a:p>
        </p:txBody>
      </p:sp>
      <p:sp>
        <p:nvSpPr>
          <p:cNvPr id="134" name="Google Shape;134;p5"/>
          <p:cNvSpPr txBox="1"/>
          <p:nvPr/>
        </p:nvSpPr>
        <p:spPr>
          <a:xfrm>
            <a:off x="6358421" y="857250"/>
            <a:ext cx="5202734" cy="847727"/>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1" lang="en-US" sz="4499">
                <a:solidFill>
                  <a:srgbClr val="000000"/>
                </a:solidFill>
                <a:latin typeface="Times"/>
                <a:ea typeface="Times"/>
                <a:cs typeface="Times"/>
                <a:sym typeface="Times"/>
              </a:rPr>
              <a:t>Web Security Threats</a:t>
            </a:r>
            <a:endParaRPr/>
          </a:p>
        </p:txBody>
      </p:sp>
      <p:pic>
        <p:nvPicPr>
          <p:cNvPr id="135" name="Google Shape;135;p5"/>
          <p:cNvPicPr preferRelativeResize="0"/>
          <p:nvPr/>
        </p:nvPicPr>
        <p:blipFill rotWithShape="1">
          <a:blip r:embed="rId4">
            <a:alphaModFix/>
          </a:blip>
          <a:srcRect b="0" l="0" r="0" t="0"/>
          <a:stretch/>
        </p:blipFill>
        <p:spPr>
          <a:xfrm>
            <a:off x="6810995" y="2817628"/>
            <a:ext cx="9991725" cy="503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39" name="Shape 139"/>
        <p:cNvGrpSpPr/>
        <p:nvPr/>
      </p:nvGrpSpPr>
      <p:grpSpPr>
        <a:xfrm>
          <a:off x="0" y="0"/>
          <a:ext cx="0" cy="0"/>
          <a:chOff x="0" y="0"/>
          <a:chExt cx="0" cy="0"/>
        </a:xfrm>
      </p:grpSpPr>
      <p:sp>
        <p:nvSpPr>
          <p:cNvPr id="140" name="Google Shape;140;p6"/>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6"/>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6"/>
          <p:cNvSpPr txBox="1"/>
          <p:nvPr/>
        </p:nvSpPr>
        <p:spPr>
          <a:xfrm>
            <a:off x="977052" y="2372360"/>
            <a:ext cx="16282248" cy="53898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800">
                <a:solidFill>
                  <a:srgbClr val="000000"/>
                </a:solidFill>
                <a:latin typeface="Times New Roman"/>
                <a:ea typeface="Times New Roman"/>
                <a:cs typeface="Times New Roman"/>
                <a:sym typeface="Times New Roman"/>
              </a:rPr>
              <a:t>Web security threats classified based on the location of threat: </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Web server, Web browser, and network traffic between browser and server.</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The interconnected components of web technology include the web server, which hosts websites, the web browser used by users to access these sites, and the network traffic that facilitates communication between the browser and server, enabling the retrieval and display of web content.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46" name="Shape 146"/>
        <p:cNvGrpSpPr/>
        <p:nvPr/>
      </p:nvGrpSpPr>
      <p:grpSpPr>
        <a:xfrm>
          <a:off x="0" y="0"/>
          <a:ext cx="0" cy="0"/>
          <a:chOff x="0" y="0"/>
          <a:chExt cx="0" cy="0"/>
        </a:xfrm>
      </p:grpSpPr>
      <p:sp>
        <p:nvSpPr>
          <p:cNvPr id="147" name="Google Shape;147;p7"/>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7"/>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7"/>
          <p:cNvSpPr txBox="1"/>
          <p:nvPr/>
        </p:nvSpPr>
        <p:spPr>
          <a:xfrm>
            <a:off x="740171" y="1073100"/>
            <a:ext cx="15883348" cy="8056880"/>
          </a:xfrm>
          <a:prstGeom prst="rect">
            <a:avLst/>
          </a:prstGeom>
          <a:noFill/>
          <a:ln>
            <a:noFill/>
          </a:ln>
        </p:spPr>
        <p:txBody>
          <a:bodyPr anchorCtr="0" anchor="t" bIns="0" lIns="0" spcFirstLastPara="1" rIns="0" wrap="square" tIns="0">
            <a:spAutoFit/>
          </a:bodyPr>
          <a:lstStyle/>
          <a:p>
            <a:pPr indent="-410210" lvl="1" marL="820421" marR="0" rtl="0" algn="l">
              <a:lnSpc>
                <a:spcPct val="140000"/>
              </a:lnSpc>
              <a:spcBef>
                <a:spcPts val="0"/>
              </a:spcBef>
              <a:spcAft>
                <a:spcPts val="0"/>
              </a:spcAft>
              <a:buClr>
                <a:srgbClr val="000000"/>
              </a:buClr>
              <a:buSzPts val="3800"/>
              <a:buFont typeface="Arial"/>
              <a:buChar char="•"/>
            </a:pPr>
            <a:r>
              <a:rPr b="1" i="0" lang="en-US" sz="3800" u="none" cap="none" strike="noStrike">
                <a:solidFill>
                  <a:srgbClr val="000000"/>
                </a:solidFill>
                <a:latin typeface="Times"/>
                <a:ea typeface="Times"/>
                <a:cs typeface="Times"/>
                <a:sym typeface="Times"/>
              </a:rPr>
              <a:t>Some of the most common web security threats are as follows</a:t>
            </a:r>
            <a:endParaRPr/>
          </a:p>
          <a:p>
            <a:pPr indent="0" lvl="0" marL="0" marR="0" rtl="0" algn="l">
              <a:lnSpc>
                <a:spcPct val="140000"/>
              </a:lnSpc>
              <a:spcBef>
                <a:spcPts val="0"/>
              </a:spcBef>
              <a:spcAft>
                <a:spcPts val="0"/>
              </a:spcAft>
              <a:buNone/>
            </a:pPr>
            <a:r>
              <a:t/>
            </a:r>
            <a:endParaRPr b="1" sz="3800">
              <a:solidFill>
                <a:srgbClr val="000000"/>
              </a:solidFill>
              <a:latin typeface="Times"/>
              <a:ea typeface="Times"/>
              <a:cs typeface="Times"/>
              <a:sym typeface="Times"/>
            </a:endParaRPr>
          </a:p>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Cross-site scripting (XSS): Exploits vulnerabilities in web applications to inject malicious scripts into web pages viewed by users.</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SQL Injection: Manipulates SQL queries to gain unauthorized access to databases, potentially compromising sensitive information.</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Phishing: Deceives users into disclosing personal or sensitive information by posing as legitimate entities via email, text messages, or fraudulent websites.</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53" name="Shape 153"/>
        <p:cNvGrpSpPr/>
        <p:nvPr/>
      </p:nvGrpSpPr>
      <p:grpSpPr>
        <a:xfrm>
          <a:off x="0" y="0"/>
          <a:ext cx="0" cy="0"/>
          <a:chOff x="0" y="0"/>
          <a:chExt cx="0" cy="0"/>
        </a:xfrm>
      </p:grpSpPr>
      <p:sp>
        <p:nvSpPr>
          <p:cNvPr id="154" name="Google Shape;154;p8"/>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8"/>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8"/>
          <p:cNvSpPr txBox="1"/>
          <p:nvPr/>
        </p:nvSpPr>
        <p:spPr>
          <a:xfrm>
            <a:off x="949005" y="2064789"/>
            <a:ext cx="15684055" cy="6723380"/>
          </a:xfrm>
          <a:prstGeom prst="rect">
            <a:avLst/>
          </a:prstGeom>
          <a:noFill/>
          <a:ln>
            <a:noFill/>
          </a:ln>
        </p:spPr>
        <p:txBody>
          <a:bodyPr anchorCtr="0" anchor="t" bIns="0" lIns="0" spcFirstLastPara="1" rIns="0" wrap="square" tIns="0">
            <a:spAutoFit/>
          </a:bodyPr>
          <a:lstStyle/>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Code Injection: Insertion of malicious code into a software application to compromise its integrity or exploit vulnerabilities.</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Viruses and Worms: Malicious software that spreads and infects other files or systems, potentially causing damage or stealing information.</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Spyware: Secretly gathers user information without their consent, often for malicious purposes such as identity theft or espionage.</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60" name="Shape 160"/>
        <p:cNvGrpSpPr/>
        <p:nvPr/>
      </p:nvGrpSpPr>
      <p:grpSpPr>
        <a:xfrm>
          <a:off x="0" y="0"/>
          <a:ext cx="0" cy="0"/>
          <a:chOff x="0" y="0"/>
          <a:chExt cx="0" cy="0"/>
        </a:xfrm>
      </p:grpSpPr>
      <p:sp>
        <p:nvSpPr>
          <p:cNvPr id="161" name="Google Shape;161;p9"/>
          <p:cNvSpPr/>
          <p:nvPr/>
        </p:nvSpPr>
        <p:spPr>
          <a:xfrm>
            <a:off x="1475832" y="-14490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9"/>
          <p:cNvSpPr/>
          <p:nvPr/>
        </p:nvSpPr>
        <p:spPr>
          <a:xfrm>
            <a:off x="1072122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9"/>
          <p:cNvSpPr txBox="1"/>
          <p:nvPr/>
        </p:nvSpPr>
        <p:spPr>
          <a:xfrm>
            <a:off x="1475832" y="2470670"/>
            <a:ext cx="14378825" cy="5389880"/>
          </a:xfrm>
          <a:prstGeom prst="rect">
            <a:avLst/>
          </a:prstGeom>
          <a:noFill/>
          <a:ln>
            <a:noFill/>
          </a:ln>
        </p:spPr>
        <p:txBody>
          <a:bodyPr anchorCtr="0" anchor="t" bIns="0" lIns="0" spcFirstLastPara="1" rIns="0" wrap="square" tIns="0">
            <a:spAutoFit/>
          </a:bodyPr>
          <a:lstStyle/>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Ransomware: Malicious software that encrypts files or systems, demanding ransom payments for decryption, often causing significant disruption or data loss.</a:t>
            </a:r>
            <a:endParaRPr/>
          </a:p>
          <a:p>
            <a:pPr indent="0" lvl="0" marL="0" marR="0" rtl="0" algn="l">
              <a:lnSpc>
                <a:spcPct val="140000"/>
              </a:lnSpc>
              <a:spcBef>
                <a:spcPts val="0"/>
              </a:spcBef>
              <a:spcAft>
                <a:spcPts val="0"/>
              </a:spcAft>
              <a:buNone/>
            </a:pPr>
            <a:r>
              <a:t/>
            </a:r>
            <a:endParaRPr sz="3800">
              <a:solidFill>
                <a:srgbClr val="000000"/>
              </a:solidFill>
              <a:latin typeface="Times New Roman"/>
              <a:ea typeface="Times New Roman"/>
              <a:cs typeface="Times New Roman"/>
              <a:sym typeface="Times New Roman"/>
            </a:endParaRPr>
          </a:p>
          <a:p>
            <a:pPr indent="-410210" lvl="1" marL="820421" marR="0" rtl="0" algn="l">
              <a:lnSpc>
                <a:spcPct val="140000"/>
              </a:lnSpc>
              <a:spcBef>
                <a:spcPts val="0"/>
              </a:spcBef>
              <a:spcAft>
                <a:spcPts val="0"/>
              </a:spcAft>
              <a:buClr>
                <a:srgbClr val="000000"/>
              </a:buClr>
              <a:buSzPts val="3800"/>
              <a:buFont typeface="Arial"/>
              <a:buChar char="•"/>
            </a:pPr>
            <a:r>
              <a:rPr b="0" i="0" lang="en-US" sz="3800" u="none" cap="none" strike="noStrike">
                <a:solidFill>
                  <a:srgbClr val="000000"/>
                </a:solidFill>
                <a:latin typeface="Times New Roman"/>
                <a:ea typeface="Times New Roman"/>
                <a:cs typeface="Times New Roman"/>
                <a:sym typeface="Times New Roman"/>
              </a:rPr>
              <a:t>Denial of Service (DoS): Overloads a system or network with excessive requests, rendering it inaccessible to legitimate users, while Distributed Denial of Service (DDoS) attacks involve multiple sources coordinating to disrupt services.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