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6"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p:scale>
          <a:sx n="100" d="100"/>
          <a:sy n="100" d="100"/>
        </p:scale>
        <p:origin x="28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417738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250477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509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147041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0966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239553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263451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113293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144055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894558-2515-45EC-9B64-487F68201219}"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394856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3894558-2515-45EC-9B64-487F68201219}"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40602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3894558-2515-45EC-9B64-487F68201219}"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203436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3894558-2515-45EC-9B64-487F68201219}"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180313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94558-2515-45EC-9B64-487F68201219}"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12479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3894558-2515-45EC-9B64-487F68201219}"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3E2E7-81DD-4B36-B517-9C35665A1AE5}" type="slidenum">
              <a:rPr lang="en-IN" smtClean="0"/>
              <a:t>‹#›</a:t>
            </a:fld>
            <a:endParaRPr lang="en-IN"/>
          </a:p>
        </p:txBody>
      </p:sp>
    </p:spTree>
    <p:extLst>
      <p:ext uri="{BB962C8B-B14F-4D97-AF65-F5344CB8AC3E}">
        <p14:creationId xmlns:p14="http://schemas.microsoft.com/office/powerpoint/2010/main" val="979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3E2E7-81DD-4B36-B517-9C35665A1AE5}" type="slidenum">
              <a:rPr lang="en-IN" smtClean="0"/>
              <a:t>‹#›</a:t>
            </a:fld>
            <a:endParaRPr lang="en-IN"/>
          </a:p>
        </p:txBody>
      </p:sp>
      <p:sp>
        <p:nvSpPr>
          <p:cNvPr id="5" name="Date Placeholder 4"/>
          <p:cNvSpPr>
            <a:spLocks noGrp="1"/>
          </p:cNvSpPr>
          <p:nvPr>
            <p:ph type="dt" sz="half" idx="10"/>
          </p:nvPr>
        </p:nvSpPr>
        <p:spPr/>
        <p:txBody>
          <a:bodyPr/>
          <a:lstStyle/>
          <a:p>
            <a:fld id="{13894558-2515-45EC-9B64-487F68201219}" type="datetimeFigureOut">
              <a:rPr lang="en-IN" smtClean="0"/>
              <a:t>30-07-2024</a:t>
            </a:fld>
            <a:endParaRPr lang="en-IN"/>
          </a:p>
        </p:txBody>
      </p:sp>
    </p:spTree>
    <p:extLst>
      <p:ext uri="{BB962C8B-B14F-4D97-AF65-F5344CB8AC3E}">
        <p14:creationId xmlns:p14="http://schemas.microsoft.com/office/powerpoint/2010/main" val="19697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894558-2515-45EC-9B64-487F68201219}" type="datetimeFigureOut">
              <a:rPr lang="en-IN" smtClean="0"/>
              <a:t>30-07-2024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A3E2E7-81DD-4B36-B517-9C35665A1AE5}" type="slidenum">
              <a:rPr lang="en-IN" smtClean="0"/>
              <a:t>‹#›</a:t>
            </a:fld>
            <a:endParaRPr lang="en-IN"/>
          </a:p>
        </p:txBody>
      </p:sp>
    </p:spTree>
    <p:extLst>
      <p:ext uri="{BB962C8B-B14F-4D97-AF65-F5344CB8AC3E}">
        <p14:creationId xmlns:p14="http://schemas.microsoft.com/office/powerpoint/2010/main" val="714977668"/>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byzantine-generals-problem-in-blockchain/" TargetMode="Externa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hyperlink" Target="https://gdpr-info.eu/art-17-gdpr/)."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9407-5089-55FE-6B7B-E5434CBA23A0}"/>
              </a:ext>
            </a:extLst>
          </p:cNvPr>
          <p:cNvSpPr>
            <a:spLocks noGrp="1"/>
          </p:cNvSpPr>
          <p:nvPr>
            <p:ph type="ctrTitle"/>
          </p:nvPr>
        </p:nvSpPr>
        <p:spPr>
          <a:xfrm>
            <a:off x="1507067" y="2003612"/>
            <a:ext cx="8349627" cy="1237129"/>
          </a:xfrm>
        </p:spPr>
        <p:txBody>
          <a:bodyPr/>
          <a:lstStyle/>
          <a:p>
            <a:r>
              <a:rPr lang="en-IN" sz="4800" b="1" dirty="0">
                <a:solidFill>
                  <a:srgbClr val="00B0F0"/>
                </a:solidFill>
                <a:latin typeface="Times New Roman" panose="02020603050405020304" pitchFamily="18" charset="0"/>
                <a:cs typeface="Times New Roman" panose="02020603050405020304" pitchFamily="18" charset="0"/>
              </a:rPr>
              <a:t>BLOCKCHAIN</a:t>
            </a:r>
          </a:p>
        </p:txBody>
      </p:sp>
      <p:sp>
        <p:nvSpPr>
          <p:cNvPr id="10" name="TextBox 9">
            <a:extLst>
              <a:ext uri="{FF2B5EF4-FFF2-40B4-BE49-F238E27FC236}">
                <a16:creationId xmlns:a16="http://schemas.microsoft.com/office/drawing/2014/main" id="{4815428B-75EE-71BB-D29D-B310488D2BAD}"/>
              </a:ext>
            </a:extLst>
          </p:cNvPr>
          <p:cNvSpPr txBox="1"/>
          <p:nvPr/>
        </p:nvSpPr>
        <p:spPr>
          <a:xfrm>
            <a:off x="6265333" y="4030134"/>
            <a:ext cx="3591361" cy="523220"/>
          </a:xfrm>
          <a:prstGeom prst="rect">
            <a:avLst/>
          </a:prstGeom>
          <a:noFill/>
        </p:spPr>
        <p:txBody>
          <a:bodyPr wrap="square" rtlCol="0">
            <a:spAutoFit/>
          </a:bodyPr>
          <a:lstStyle/>
          <a:p>
            <a:r>
              <a:rPr lang="en-US" sz="2800" b="1" dirty="0">
                <a:solidFill>
                  <a:srgbClr val="00B0F0"/>
                </a:solidFill>
              </a:rPr>
              <a:t>Siva Kumar </a:t>
            </a:r>
            <a:r>
              <a:rPr lang="en-US" sz="2800" b="1" dirty="0" err="1">
                <a:solidFill>
                  <a:srgbClr val="00B0F0"/>
                </a:solidFill>
              </a:rPr>
              <a:t>Ronanki</a:t>
            </a:r>
            <a:endParaRPr lang="en-US" sz="2800" b="1" dirty="0">
              <a:solidFill>
                <a:srgbClr val="00B0F0"/>
              </a:solidFill>
            </a:endParaRPr>
          </a:p>
        </p:txBody>
      </p:sp>
    </p:spTree>
    <p:extLst>
      <p:ext uri="{BB962C8B-B14F-4D97-AF65-F5344CB8AC3E}">
        <p14:creationId xmlns:p14="http://schemas.microsoft.com/office/powerpoint/2010/main" val="341608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35F1-6898-8FBB-B9E6-86BBE504A4D8}"/>
              </a:ext>
            </a:extLst>
          </p:cNvPr>
          <p:cNvSpPr>
            <a:spLocks noGrp="1"/>
          </p:cNvSpPr>
          <p:nvPr>
            <p:ph type="title"/>
          </p:nvPr>
        </p:nvSpPr>
        <p:spPr>
          <a:xfrm>
            <a:off x="838200" y="18256"/>
            <a:ext cx="10515600" cy="1242134"/>
          </a:xfrm>
        </p:spPr>
        <p:txBody>
          <a:bodyPr>
            <a:normAutofit/>
          </a:bodyPr>
          <a:lstStyle/>
          <a:p>
            <a:r>
              <a:rPr lang="en-IN" sz="3200" b="1" u="sng" dirty="0">
                <a:latin typeface="Times New Roman" panose="02020603050405020304" pitchFamily="18" charset="0"/>
                <a:cs typeface="Times New Roman" panose="02020603050405020304" pitchFamily="18" charset="0"/>
              </a:rPr>
              <a:t>Blockchain</a:t>
            </a:r>
          </a:p>
        </p:txBody>
      </p:sp>
      <p:sp>
        <p:nvSpPr>
          <p:cNvPr id="3" name="Content Placeholder 2">
            <a:extLst>
              <a:ext uri="{FF2B5EF4-FFF2-40B4-BE49-F238E27FC236}">
                <a16:creationId xmlns:a16="http://schemas.microsoft.com/office/drawing/2014/main" id="{FBBFD961-1A43-2DFC-820B-BE23C4AA4DD6}"/>
              </a:ext>
            </a:extLst>
          </p:cNvPr>
          <p:cNvSpPr>
            <a:spLocks noGrp="1"/>
          </p:cNvSpPr>
          <p:nvPr>
            <p:ph idx="1"/>
          </p:nvPr>
        </p:nvSpPr>
        <p:spPr>
          <a:xfrm>
            <a:off x="689918" y="1071863"/>
            <a:ext cx="10515600" cy="4351338"/>
          </a:xfrm>
        </p:spPr>
        <p:txBody>
          <a:bodyPr/>
          <a:lstStyle/>
          <a:p>
            <a:r>
              <a:rPr lang="en-US" sz="1800" b="0" i="0" u="none" strike="noStrike" baseline="0" dirty="0">
                <a:latin typeface="TimesNewRomanPSMT"/>
              </a:rPr>
              <a:t>Blockchain can be thought of as a layer of a distributed peer-to-peer network running on top of the internet.</a:t>
            </a:r>
          </a:p>
          <a:p>
            <a:endParaRPr lang="en-IN" dirty="0"/>
          </a:p>
        </p:txBody>
      </p:sp>
      <p:pic>
        <p:nvPicPr>
          <p:cNvPr id="5" name="Picture 4">
            <a:extLst>
              <a:ext uri="{FF2B5EF4-FFF2-40B4-BE49-F238E27FC236}">
                <a16:creationId xmlns:a16="http://schemas.microsoft.com/office/drawing/2014/main" id="{4DBC2312-5732-4BE3-E452-E2E337E7D60A}"/>
              </a:ext>
            </a:extLst>
          </p:cNvPr>
          <p:cNvPicPr>
            <a:picLocks noChangeAspect="1"/>
          </p:cNvPicPr>
          <p:nvPr/>
        </p:nvPicPr>
        <p:blipFill>
          <a:blip r:embed="rId2"/>
          <a:stretch>
            <a:fillRect/>
          </a:stretch>
        </p:blipFill>
        <p:spPr>
          <a:xfrm>
            <a:off x="2761777" y="1606379"/>
            <a:ext cx="6668445" cy="4179758"/>
          </a:xfrm>
          <a:prstGeom prst="rect">
            <a:avLst/>
          </a:prstGeom>
        </p:spPr>
      </p:pic>
      <p:sp>
        <p:nvSpPr>
          <p:cNvPr id="9" name="TextBox 8">
            <a:extLst>
              <a:ext uri="{FF2B5EF4-FFF2-40B4-BE49-F238E27FC236}">
                <a16:creationId xmlns:a16="http://schemas.microsoft.com/office/drawing/2014/main" id="{5FB6CF15-CC4E-7418-A1E3-A42D7C3D1866}"/>
              </a:ext>
            </a:extLst>
          </p:cNvPr>
          <p:cNvSpPr txBox="1"/>
          <p:nvPr/>
        </p:nvSpPr>
        <p:spPr>
          <a:xfrm>
            <a:off x="3901647" y="6024404"/>
            <a:ext cx="6098058" cy="400110"/>
          </a:xfrm>
          <a:prstGeom prst="rect">
            <a:avLst/>
          </a:prstGeom>
          <a:noFill/>
        </p:spPr>
        <p:txBody>
          <a:bodyPr wrap="square">
            <a:spAutoFit/>
          </a:bodyPr>
          <a:lstStyle/>
          <a:p>
            <a:r>
              <a:rPr lang="en-US" sz="2000" b="0" i="0" u="none" strike="noStrike" baseline="0" dirty="0">
                <a:latin typeface="TimesNewRomanPSMT"/>
              </a:rPr>
              <a:t>Fig: The network view of a blockchain</a:t>
            </a:r>
            <a:endParaRPr lang="en-IN" sz="2000" dirty="0"/>
          </a:p>
        </p:txBody>
      </p:sp>
    </p:spTree>
    <p:extLst>
      <p:ext uri="{BB962C8B-B14F-4D97-AF65-F5344CB8AC3E}">
        <p14:creationId xmlns:p14="http://schemas.microsoft.com/office/powerpoint/2010/main" val="65334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9D4C-6849-7747-1140-0A3EECFE811B}"/>
              </a:ext>
            </a:extLst>
          </p:cNvPr>
          <p:cNvSpPr>
            <a:spLocks noGrp="1"/>
          </p:cNvSpPr>
          <p:nvPr>
            <p:ph type="title"/>
          </p:nvPr>
        </p:nvSpPr>
        <p:spPr/>
        <p:txBody>
          <a:bodyPr/>
          <a:lstStyle/>
          <a:p>
            <a:r>
              <a:rPr lang="en-IN" sz="4400" b="1" u="sng" dirty="0">
                <a:latin typeface="Times New Roman" panose="02020603050405020304" pitchFamily="18" charset="0"/>
                <a:cs typeface="Times New Roman" panose="02020603050405020304" pitchFamily="18" charset="0"/>
              </a:rPr>
              <a:t>Blockchain</a:t>
            </a:r>
            <a:endParaRPr lang="en-IN" dirty="0"/>
          </a:p>
        </p:txBody>
      </p:sp>
      <p:sp>
        <p:nvSpPr>
          <p:cNvPr id="3" name="Content Placeholder 2">
            <a:extLst>
              <a:ext uri="{FF2B5EF4-FFF2-40B4-BE49-F238E27FC236}">
                <a16:creationId xmlns:a16="http://schemas.microsoft.com/office/drawing/2014/main" id="{8BC2C799-FA76-CBC8-4B6E-9418148876D1}"/>
              </a:ext>
            </a:extLst>
          </p:cNvPr>
          <p:cNvSpPr>
            <a:spLocks noGrp="1"/>
          </p:cNvSpPr>
          <p:nvPr>
            <p:ph idx="1"/>
          </p:nvPr>
        </p:nvSpPr>
        <p:spPr>
          <a:xfrm>
            <a:off x="677334" y="1636153"/>
            <a:ext cx="10362701" cy="4612247"/>
          </a:xfrm>
        </p:spPr>
        <p:txBody>
          <a:bodyPr>
            <a:normAutofit/>
          </a:bodyPr>
          <a:lstStyle/>
          <a:p>
            <a:pPr algn="just"/>
            <a:r>
              <a:rPr lang="en-US" sz="1800" b="0" i="0" u="none" strike="noStrike" baseline="0" dirty="0">
                <a:latin typeface="TimesNewRomanPSMT"/>
              </a:rPr>
              <a:t>At the bottom layer in the preceding diagram, there is the internet, which provides a basic communication layer </a:t>
            </a:r>
            <a:r>
              <a:rPr lang="en-IN" sz="1800" b="0" i="0" u="none" strike="noStrike" baseline="0" dirty="0">
                <a:latin typeface="TimesNewRomanPSMT"/>
              </a:rPr>
              <a:t>for any network.</a:t>
            </a:r>
          </a:p>
          <a:p>
            <a:pPr algn="just"/>
            <a:r>
              <a:rPr lang="en-US" sz="1800" b="0" i="0" u="none" strike="noStrike" baseline="0" dirty="0">
                <a:latin typeface="TimesNewRomanPSMT"/>
              </a:rPr>
              <a:t>A peer-to-peer network runs on top of the internet, which hosts another layer of blockchain that contains transactions, blocks, consensus mechanisms, state machines, and blockchain </a:t>
            </a:r>
            <a:r>
              <a:rPr lang="en-IN" sz="1800" b="0" i="0" u="none" strike="noStrike" baseline="0" dirty="0">
                <a:latin typeface="TimesNewRomanPSMT"/>
              </a:rPr>
              <a:t>smart contracts.</a:t>
            </a:r>
          </a:p>
          <a:p>
            <a:pPr algn="just"/>
            <a:r>
              <a:rPr lang="en-US" sz="1800" dirty="0">
                <a:latin typeface="TimesNewRomanPSMT"/>
              </a:rPr>
              <a:t>A</a:t>
            </a:r>
            <a:r>
              <a:rPr lang="en-US" sz="1800" b="0" i="0" u="none" strike="noStrike" baseline="0" dirty="0">
                <a:latin typeface="TimesNewRomanPSMT"/>
              </a:rPr>
              <a:t>t the top, there are users or nodes that connect to the blockchain and perform various operations such as consensus, transaction verification, and processing.</a:t>
            </a:r>
          </a:p>
          <a:p>
            <a:pPr algn="just"/>
            <a:r>
              <a:rPr lang="en-US" sz="1800" b="0" i="0" u="none" strike="noStrike" baseline="0" dirty="0">
                <a:latin typeface="TimesNewRomanPSMT"/>
              </a:rPr>
              <a:t>A </a:t>
            </a:r>
            <a:r>
              <a:rPr lang="en-US" sz="1800" b="1" i="0" u="none" strike="noStrike" baseline="0" dirty="0">
                <a:latin typeface="TimesNewRomanPS-BoldMT"/>
              </a:rPr>
              <a:t>block </a:t>
            </a:r>
            <a:r>
              <a:rPr lang="en-US" sz="1800" b="0" i="0" u="none" strike="noStrike" baseline="0" dirty="0">
                <a:latin typeface="TimesNewRomanPSMT"/>
              </a:rPr>
              <a:t>is merely a selection of transactions bundled together and organized logically.</a:t>
            </a:r>
          </a:p>
          <a:p>
            <a:pPr algn="just"/>
            <a:r>
              <a:rPr lang="en-US" sz="1800" b="0" i="0" u="none" strike="noStrike" baseline="0" dirty="0">
                <a:latin typeface="TimesNewRomanPSMT"/>
              </a:rPr>
              <a:t>A </a:t>
            </a:r>
            <a:r>
              <a:rPr lang="en-US" sz="1800" b="1" i="0" u="none" strike="noStrike" baseline="0" dirty="0">
                <a:latin typeface="TimesNewRomanPS-BoldMT"/>
              </a:rPr>
              <a:t>genesis block </a:t>
            </a:r>
            <a:r>
              <a:rPr lang="en-US" sz="1800" b="0" i="0" u="none" strike="noStrike" baseline="0" dirty="0">
                <a:latin typeface="TimesNewRomanPSMT"/>
              </a:rPr>
              <a:t>is the first block in the blockchain that is hardcoded at the time the blockchain was first started. The structure of a block is also dependent on the type and design of a blockchain</a:t>
            </a:r>
            <a:endParaRPr lang="en-US" sz="1800" dirty="0">
              <a:latin typeface="TimesNewRomanPSMT"/>
            </a:endParaRPr>
          </a:p>
          <a:p>
            <a:pPr algn="just"/>
            <a:r>
              <a:rPr lang="en-IN" sz="1800" b="0" i="0" u="none" strike="noStrike" baseline="0" dirty="0">
                <a:latin typeface="TimesNewRomanPSMT"/>
              </a:rPr>
              <a:t>A </a:t>
            </a:r>
            <a:r>
              <a:rPr lang="en-IN" sz="1800" b="1" i="0" u="none" strike="noStrike" baseline="0" dirty="0">
                <a:latin typeface="TimesNewRomanPS-BoldMT"/>
              </a:rPr>
              <a:t>transaction </a:t>
            </a:r>
            <a:r>
              <a:rPr lang="en-IN" sz="1800" b="0" i="0" u="none" strike="noStrike" baseline="0" dirty="0">
                <a:latin typeface="TimesNewRomanPSMT"/>
              </a:rPr>
              <a:t>is a </a:t>
            </a:r>
            <a:r>
              <a:rPr lang="en-US" sz="1800" b="0" i="0" u="none" strike="noStrike" baseline="0" dirty="0">
                <a:latin typeface="TimesNewRomanPSMT"/>
              </a:rPr>
              <a:t>record of an event, for example, the event of transferring cash from a sender's account to a beneficiary's account</a:t>
            </a:r>
          </a:p>
          <a:p>
            <a:pPr algn="just"/>
            <a:r>
              <a:rPr lang="en-US" sz="1800" b="0" i="0" u="none" strike="noStrike" baseline="0" dirty="0">
                <a:latin typeface="TimesNewRomanPSMT"/>
              </a:rPr>
              <a:t>A block is made up of transactions, and its size varies depending on the type and design of the blockchain in </a:t>
            </a:r>
            <a:r>
              <a:rPr lang="en-IN" sz="1800" b="0" i="0" u="none" strike="noStrike" baseline="0" dirty="0">
                <a:latin typeface="TimesNewRomanPSMT"/>
              </a:rPr>
              <a:t>use.</a:t>
            </a:r>
          </a:p>
        </p:txBody>
      </p:sp>
    </p:spTree>
    <p:extLst>
      <p:ext uri="{BB962C8B-B14F-4D97-AF65-F5344CB8AC3E}">
        <p14:creationId xmlns:p14="http://schemas.microsoft.com/office/powerpoint/2010/main" val="299990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83E3-9783-F296-CDB5-7255625C3DF2}"/>
              </a:ext>
            </a:extLst>
          </p:cNvPr>
          <p:cNvSpPr>
            <a:spLocks noGrp="1"/>
          </p:cNvSpPr>
          <p:nvPr>
            <p:ph type="title"/>
          </p:nvPr>
        </p:nvSpPr>
        <p:spPr>
          <a:xfrm>
            <a:off x="838200" y="314496"/>
            <a:ext cx="10515600" cy="1325563"/>
          </a:xfrm>
        </p:spPr>
        <p:txBody>
          <a:bodyPr>
            <a:normAutofit/>
          </a:bodyPr>
          <a:lstStyle/>
          <a:p>
            <a:r>
              <a:rPr lang="en-IN" sz="3200" b="1" u="sng" dirty="0">
                <a:latin typeface="Times New Roman" panose="02020603050405020304" pitchFamily="18" charset="0"/>
                <a:cs typeface="Times New Roman" panose="02020603050405020304" pitchFamily="18" charset="0"/>
              </a:rPr>
              <a:t>Blockchain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5F1A5B-0868-E2E8-644D-0DA9BA50DCE3}"/>
              </a:ext>
            </a:extLst>
          </p:cNvPr>
          <p:cNvSpPr>
            <a:spLocks noGrp="1"/>
          </p:cNvSpPr>
          <p:nvPr>
            <p:ph idx="1"/>
          </p:nvPr>
        </p:nvSpPr>
        <p:spPr>
          <a:xfrm>
            <a:off x="838200" y="1253331"/>
            <a:ext cx="10515600" cy="4351338"/>
          </a:xfrm>
        </p:spPr>
        <p:txBody>
          <a:bodyPr/>
          <a:lstStyle/>
          <a:p>
            <a:pPr algn="just"/>
            <a:r>
              <a:rPr lang="en-US" sz="1800" b="0" i="0" u="none" strike="noStrike" baseline="0" dirty="0">
                <a:latin typeface="TimesNewRomanPSMT"/>
              </a:rPr>
              <a:t>A </a:t>
            </a:r>
            <a:r>
              <a:rPr lang="en-US" sz="1800" b="1" i="0" u="none" strike="noStrike" baseline="0" dirty="0">
                <a:latin typeface="TimesNewRomanPS-BoldMT"/>
              </a:rPr>
              <a:t>nonce </a:t>
            </a:r>
            <a:r>
              <a:rPr lang="en-US" sz="1800" b="0" i="0" u="none" strike="noStrike" baseline="0" dirty="0">
                <a:latin typeface="TimesNewRomanPSMT"/>
              </a:rPr>
              <a:t>is a number that is generated and used only once. A nonce is used extensively in many cryptographic operations to provide replay protection, authentication, and encryption.</a:t>
            </a:r>
            <a:endParaRPr lang="en-US" sz="1800" b="1" i="0" u="none" strike="noStrike" baseline="0" dirty="0">
              <a:latin typeface="TimesNewRomanPS-BoldMT"/>
            </a:endParaRPr>
          </a:p>
          <a:p>
            <a:pPr algn="just"/>
            <a:r>
              <a:rPr lang="en-US" sz="1800" b="1" i="0" u="none" strike="noStrike" baseline="0" dirty="0">
                <a:latin typeface="TimesNewRomanPS-BoldMT"/>
              </a:rPr>
              <a:t>Merkle root </a:t>
            </a:r>
            <a:r>
              <a:rPr lang="en-US" sz="1800" b="0" i="0" u="none" strike="noStrike" baseline="0" dirty="0">
                <a:latin typeface="TimesNewRomanPSMT"/>
              </a:rPr>
              <a:t>is a hash of all of the nodes of a Merkle tree.</a:t>
            </a:r>
          </a:p>
          <a:p>
            <a:pPr algn="just"/>
            <a:r>
              <a:rPr lang="en-US" sz="1800" b="0" i="0" u="none" strike="noStrike" baseline="0" dirty="0">
                <a:latin typeface="TimesNewRomanPSMT"/>
              </a:rPr>
              <a:t>Merkle trees are widely used to validate the large data structures securely and efficiently. </a:t>
            </a:r>
          </a:p>
          <a:p>
            <a:pPr algn="just"/>
            <a:r>
              <a:rPr lang="en-US" sz="1800" b="0" i="0" u="none" strike="noStrike" baseline="0" dirty="0">
                <a:latin typeface="TimesNewRomanPSMT"/>
              </a:rPr>
              <a:t>In the blockchain world, Merkle trees are commonly used to allow efficient </a:t>
            </a:r>
            <a:r>
              <a:rPr lang="en-IN" sz="1800" b="0" i="0" u="none" strike="noStrike" baseline="0" dirty="0">
                <a:latin typeface="TimesNewRomanPSMT"/>
              </a:rPr>
              <a:t>verification of transactions.</a:t>
            </a:r>
          </a:p>
          <a:p>
            <a:pPr algn="just"/>
            <a:r>
              <a:rPr lang="en-US" sz="1800" b="0" i="0" u="none" strike="noStrike" baseline="0" dirty="0">
                <a:latin typeface="TimesNewRomanPSMT"/>
              </a:rPr>
              <a:t>Merkle root in a blockchain is present in the block header section of a block</a:t>
            </a:r>
            <a:r>
              <a:rPr lang="en-IN" sz="1800" dirty="0">
                <a:latin typeface="TimesNewRomanPSMT"/>
              </a:rPr>
              <a:t>, </a:t>
            </a:r>
            <a:r>
              <a:rPr lang="en-IN" sz="1800" b="0" i="0" u="none" strike="noStrike" baseline="0" dirty="0">
                <a:latin typeface="TimesNewRomanPSMT"/>
              </a:rPr>
              <a:t>which </a:t>
            </a:r>
            <a:r>
              <a:rPr lang="en-US" sz="1800" b="0" i="0" u="none" strike="noStrike" baseline="0" dirty="0">
                <a:latin typeface="TimesNewRomanPSMT"/>
              </a:rPr>
              <a:t>is the hash of all transactions in a block.</a:t>
            </a:r>
          </a:p>
          <a:p>
            <a:pPr algn="just"/>
            <a:r>
              <a:rPr lang="en-US" sz="1800" dirty="0">
                <a:latin typeface="TimesNewRomanPSMT"/>
              </a:rPr>
              <a:t>V</a:t>
            </a:r>
            <a:r>
              <a:rPr lang="en-US" sz="1800" b="0" i="0" u="none" strike="noStrike" baseline="0" dirty="0">
                <a:latin typeface="TimesNewRomanPSMT"/>
              </a:rPr>
              <a:t>erifying only the Merkle root is required to verify all transactions present in the Merkle tree instead of verifying all transactions one by one.</a:t>
            </a:r>
          </a:p>
          <a:p>
            <a:pPr algn="l"/>
            <a:endParaRPr lang="en-IN" dirty="0"/>
          </a:p>
        </p:txBody>
      </p:sp>
    </p:spTree>
    <p:extLst>
      <p:ext uri="{BB962C8B-B14F-4D97-AF65-F5344CB8AC3E}">
        <p14:creationId xmlns:p14="http://schemas.microsoft.com/office/powerpoint/2010/main" val="297198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C8FF-F9D2-89A1-AC57-7DDEC1440AC7}"/>
              </a:ext>
            </a:extLst>
          </p:cNvPr>
          <p:cNvSpPr>
            <a:spLocks noGrp="1"/>
          </p:cNvSpPr>
          <p:nvPr>
            <p:ph type="title"/>
          </p:nvPr>
        </p:nvSpPr>
        <p:spPr/>
        <p:txBody>
          <a:bodyPr>
            <a:normAutofit/>
          </a:bodyPr>
          <a:lstStyle/>
          <a:p>
            <a:r>
              <a:rPr lang="en-US" sz="3200" b="1" i="0" u="sng" strike="noStrike" baseline="0" dirty="0">
                <a:latin typeface="TimesNewRomanPSMT"/>
              </a:rPr>
              <a:t>The generic structure of a block.</a:t>
            </a:r>
            <a:endParaRPr lang="en-IN" sz="6600" b="1" u="sng" dirty="0"/>
          </a:p>
        </p:txBody>
      </p:sp>
      <p:pic>
        <p:nvPicPr>
          <p:cNvPr id="5" name="Content Placeholder 4">
            <a:extLst>
              <a:ext uri="{FF2B5EF4-FFF2-40B4-BE49-F238E27FC236}">
                <a16:creationId xmlns:a16="http://schemas.microsoft.com/office/drawing/2014/main" id="{360D8DA7-29E2-C5B6-DAE4-0F8066899787}"/>
              </a:ext>
            </a:extLst>
          </p:cNvPr>
          <p:cNvPicPr>
            <a:picLocks noGrp="1" noChangeAspect="1"/>
          </p:cNvPicPr>
          <p:nvPr>
            <p:ph idx="1"/>
          </p:nvPr>
        </p:nvPicPr>
        <p:blipFill>
          <a:blip r:embed="rId2"/>
          <a:stretch>
            <a:fillRect/>
          </a:stretch>
        </p:blipFill>
        <p:spPr>
          <a:xfrm>
            <a:off x="2917998" y="1488281"/>
            <a:ext cx="4258798" cy="3881437"/>
          </a:xfrm>
        </p:spPr>
      </p:pic>
    </p:spTree>
    <p:extLst>
      <p:ext uri="{BB962C8B-B14F-4D97-AF65-F5344CB8AC3E}">
        <p14:creationId xmlns:p14="http://schemas.microsoft.com/office/powerpoint/2010/main" val="216524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DB5D-678D-3CC5-F210-5ACA2C276C16}"/>
              </a:ext>
            </a:extLst>
          </p:cNvPr>
          <p:cNvSpPr>
            <a:spLocks noGrp="1"/>
          </p:cNvSpPr>
          <p:nvPr>
            <p:ph type="title"/>
          </p:nvPr>
        </p:nvSpPr>
        <p:spPr>
          <a:xfrm>
            <a:off x="603422" y="0"/>
            <a:ext cx="10515600" cy="1325563"/>
          </a:xfrm>
        </p:spPr>
        <p:txBody>
          <a:bodyPr>
            <a:normAutofit/>
          </a:bodyPr>
          <a:lstStyle/>
          <a:p>
            <a:r>
              <a:rPr lang="en-US" sz="3200" b="1" i="0" u="sng" strike="noStrike" baseline="0" dirty="0">
                <a:latin typeface="TimesNewRomanPS-BoldMT"/>
              </a:rPr>
              <a:t>Generic elements of a blockchain</a:t>
            </a:r>
            <a:endParaRPr lang="en-IN" sz="6600" u="sng" dirty="0"/>
          </a:p>
        </p:txBody>
      </p:sp>
      <p:pic>
        <p:nvPicPr>
          <p:cNvPr id="7" name="Content Placeholder 6">
            <a:extLst>
              <a:ext uri="{FF2B5EF4-FFF2-40B4-BE49-F238E27FC236}">
                <a16:creationId xmlns:a16="http://schemas.microsoft.com/office/drawing/2014/main" id="{D65EEAC1-4B53-55C5-BAF1-047E33488786}"/>
              </a:ext>
            </a:extLst>
          </p:cNvPr>
          <p:cNvPicPr>
            <a:picLocks noGrp="1" noChangeAspect="1"/>
          </p:cNvPicPr>
          <p:nvPr>
            <p:ph idx="1"/>
          </p:nvPr>
        </p:nvPicPr>
        <p:blipFill>
          <a:blip r:embed="rId2"/>
          <a:stretch>
            <a:fillRect/>
          </a:stretch>
        </p:blipFill>
        <p:spPr>
          <a:xfrm>
            <a:off x="2871009" y="1319577"/>
            <a:ext cx="5758004" cy="2449512"/>
          </a:xfrm>
        </p:spPr>
      </p:pic>
      <p:sp>
        <p:nvSpPr>
          <p:cNvPr id="9" name="TextBox 8">
            <a:extLst>
              <a:ext uri="{FF2B5EF4-FFF2-40B4-BE49-F238E27FC236}">
                <a16:creationId xmlns:a16="http://schemas.microsoft.com/office/drawing/2014/main" id="{F4C78BC6-352A-8FDB-C208-84F3701F5344}"/>
              </a:ext>
            </a:extLst>
          </p:cNvPr>
          <p:cNvSpPr txBox="1"/>
          <p:nvPr/>
        </p:nvSpPr>
        <p:spPr>
          <a:xfrm>
            <a:off x="3778078" y="3834115"/>
            <a:ext cx="6098058" cy="369332"/>
          </a:xfrm>
          <a:prstGeom prst="rect">
            <a:avLst/>
          </a:prstGeom>
          <a:noFill/>
        </p:spPr>
        <p:txBody>
          <a:bodyPr wrap="square">
            <a:spAutoFit/>
          </a:bodyPr>
          <a:lstStyle/>
          <a:p>
            <a:r>
              <a:rPr lang="en-US" b="0" i="0" u="none" strike="noStrike" baseline="0" dirty="0">
                <a:latin typeface="TimesNewRomanPSMT"/>
              </a:rPr>
              <a:t>Fig: Generic structure of a blockchain</a:t>
            </a:r>
            <a:endParaRPr lang="en-IN" dirty="0"/>
          </a:p>
        </p:txBody>
      </p:sp>
      <p:sp>
        <p:nvSpPr>
          <p:cNvPr id="11" name="TextBox 10">
            <a:extLst>
              <a:ext uri="{FF2B5EF4-FFF2-40B4-BE49-F238E27FC236}">
                <a16:creationId xmlns:a16="http://schemas.microsoft.com/office/drawing/2014/main" id="{3011288E-14F9-9CCF-9125-A6917D2C513C}"/>
              </a:ext>
            </a:extLst>
          </p:cNvPr>
          <p:cNvSpPr txBox="1"/>
          <p:nvPr/>
        </p:nvSpPr>
        <p:spPr>
          <a:xfrm>
            <a:off x="729049" y="4131381"/>
            <a:ext cx="609805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TimesNewRomanPSMT"/>
              </a:rPr>
              <a:t>Elements of a generic blockchain are described as follows:</a:t>
            </a:r>
            <a:endParaRPr lang="en-IN" dirty="0"/>
          </a:p>
        </p:txBody>
      </p:sp>
      <p:sp>
        <p:nvSpPr>
          <p:cNvPr id="13" name="TextBox 12">
            <a:extLst>
              <a:ext uri="{FF2B5EF4-FFF2-40B4-BE49-F238E27FC236}">
                <a16:creationId xmlns:a16="http://schemas.microsoft.com/office/drawing/2014/main" id="{C321ED7A-3CE1-0D98-3C6A-96C4A6A1EEB9}"/>
              </a:ext>
            </a:extLst>
          </p:cNvPr>
          <p:cNvSpPr txBox="1"/>
          <p:nvPr/>
        </p:nvSpPr>
        <p:spPr>
          <a:xfrm>
            <a:off x="799071" y="4543621"/>
            <a:ext cx="10319951" cy="2123658"/>
          </a:xfrm>
          <a:prstGeom prst="rect">
            <a:avLst/>
          </a:prstGeom>
          <a:noFill/>
        </p:spPr>
        <p:txBody>
          <a:bodyPr wrap="square">
            <a:spAutoFit/>
          </a:bodyPr>
          <a:lstStyle/>
          <a:p>
            <a:pPr marL="285750" indent="-285750" algn="just">
              <a:buFont typeface="Arial" panose="020B0604020202020204" pitchFamily="34" charset="0"/>
              <a:buChar char="•"/>
            </a:pPr>
            <a:r>
              <a:rPr lang="en-US" sz="2400" b="1" i="0" u="none" strike="noStrike" baseline="0" dirty="0">
                <a:latin typeface="TimesNewRomanPS-BoldMT"/>
              </a:rPr>
              <a:t>Address</a:t>
            </a:r>
            <a:r>
              <a:rPr lang="en-US" sz="2400" b="0" i="0" u="none" strike="noStrike" baseline="0" dirty="0">
                <a:latin typeface="TimesNewRomanPSMT"/>
              </a:rPr>
              <a:t>: </a:t>
            </a:r>
            <a:r>
              <a:rPr lang="en-US" sz="1800" b="0" i="0" u="none" strike="noStrike" baseline="0" dirty="0">
                <a:latin typeface="TimesNewRomanPSMT"/>
              </a:rPr>
              <a:t>Addresses are unique identifiers used in a blockchain transaction to denote senders and recipients. An address is usually a public key or derived from a public key. While addresses can be reused by the same user, addresses themselves are unique. </a:t>
            </a:r>
          </a:p>
          <a:p>
            <a:pPr marL="285750" indent="-285750" algn="just">
              <a:buFont typeface="Arial" panose="020B0604020202020204" pitchFamily="34" charset="0"/>
              <a:buChar char="•"/>
            </a:pPr>
            <a:r>
              <a:rPr lang="en-US" dirty="0">
                <a:latin typeface="TimesNewRomanPSMT"/>
              </a:rPr>
              <a:t>A</a:t>
            </a:r>
            <a:r>
              <a:rPr lang="en-US" sz="1800" b="0" i="0" u="none" strike="noStrike" baseline="0" dirty="0">
                <a:latin typeface="TimesNewRomanPSMT"/>
              </a:rPr>
              <a:t> single user may not use the same address again and generate a new one for each transaction. This newly-created address will be unique.</a:t>
            </a:r>
          </a:p>
          <a:p>
            <a:pPr marL="285750" indent="-285750" algn="just">
              <a:buFont typeface="Arial" panose="020B0604020202020204" pitchFamily="34" charset="0"/>
              <a:buChar char="•"/>
            </a:pPr>
            <a:r>
              <a:rPr lang="en-US" sz="1800" b="0" i="0" u="none" strike="noStrike" baseline="0" dirty="0">
                <a:latin typeface="TimesNewRomanPSMT"/>
              </a:rPr>
              <a:t> A good practice is for users to generate a new address for each transaction in order to avoid linking transactions to the common owner, thus preventing identification.</a:t>
            </a:r>
            <a:endParaRPr lang="en-IN" dirty="0"/>
          </a:p>
        </p:txBody>
      </p:sp>
    </p:spTree>
    <p:extLst>
      <p:ext uri="{BB962C8B-B14F-4D97-AF65-F5344CB8AC3E}">
        <p14:creationId xmlns:p14="http://schemas.microsoft.com/office/powerpoint/2010/main" val="336296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AD0C-B583-BB8E-EC21-FB3EFD7622C3}"/>
              </a:ext>
            </a:extLst>
          </p:cNvPr>
          <p:cNvSpPr>
            <a:spLocks noGrp="1"/>
          </p:cNvSpPr>
          <p:nvPr>
            <p:ph type="title"/>
          </p:nvPr>
        </p:nvSpPr>
        <p:spPr>
          <a:xfrm>
            <a:off x="838200" y="18255"/>
            <a:ext cx="10515600" cy="1325563"/>
          </a:xfrm>
        </p:spPr>
        <p:txBody>
          <a:bodyPr>
            <a:normAutofit/>
          </a:bodyPr>
          <a:lstStyle/>
          <a:p>
            <a:r>
              <a:rPr lang="en-US" sz="3200" b="1" i="0" u="sng" strike="noStrike" baseline="0" dirty="0">
                <a:latin typeface="TimesNewRomanPS-BoldMT"/>
              </a:rPr>
              <a:t>Generic elements of a blockchain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3DE346-B050-B9B5-7F28-5B369D539513}"/>
              </a:ext>
            </a:extLst>
          </p:cNvPr>
          <p:cNvSpPr>
            <a:spLocks noGrp="1"/>
          </p:cNvSpPr>
          <p:nvPr>
            <p:ph idx="1"/>
          </p:nvPr>
        </p:nvSpPr>
        <p:spPr>
          <a:xfrm>
            <a:off x="838200" y="985365"/>
            <a:ext cx="10515600" cy="5697823"/>
          </a:xfrm>
        </p:spPr>
        <p:txBody>
          <a:bodyPr>
            <a:normAutofit lnSpcReduction="10000"/>
          </a:bodyPr>
          <a:lstStyle/>
          <a:p>
            <a:pPr algn="just"/>
            <a:r>
              <a:rPr lang="en-US" sz="2000" b="1" i="0" u="sng" strike="noStrike" baseline="0" dirty="0">
                <a:latin typeface="TimesNewRomanPS-BoldMT"/>
              </a:rPr>
              <a:t>Transaction</a:t>
            </a:r>
            <a:r>
              <a:rPr lang="en-US" sz="1800" b="0" i="0" u="sng" strike="noStrike" baseline="0" dirty="0">
                <a:latin typeface="TimesNewRomanPSMT"/>
              </a:rPr>
              <a:t>:</a:t>
            </a:r>
            <a:r>
              <a:rPr lang="en-US" sz="1800" b="0" i="0" u="none" strike="noStrike" baseline="0" dirty="0">
                <a:latin typeface="TimesNewRomanPSMT"/>
              </a:rPr>
              <a:t> A transaction is the fundamental unit of a blockchain. A transaction represents a transfer of</a:t>
            </a:r>
          </a:p>
          <a:p>
            <a:pPr marL="0" indent="0" algn="just">
              <a:buNone/>
            </a:pPr>
            <a:r>
              <a:rPr lang="en-US" sz="1800" dirty="0">
                <a:latin typeface="TimesNewRomanPSMT"/>
              </a:rPr>
              <a:t>      </a:t>
            </a:r>
            <a:r>
              <a:rPr lang="en-US" sz="1800" b="0" i="0" u="none" strike="noStrike" baseline="0" dirty="0">
                <a:latin typeface="TimesNewRomanPSMT"/>
              </a:rPr>
              <a:t>value from one address to another.</a:t>
            </a:r>
          </a:p>
          <a:p>
            <a:pPr algn="just"/>
            <a:r>
              <a:rPr lang="en-US" sz="2000" b="1" i="0" u="sng" strike="noStrike" baseline="0" dirty="0">
                <a:latin typeface="TimesNewRomanPS-BoldMT"/>
              </a:rPr>
              <a:t>Block</a:t>
            </a:r>
            <a:r>
              <a:rPr lang="en-US" sz="1800" b="0" i="0" u="sng" strike="noStrike" baseline="0" dirty="0">
                <a:latin typeface="TimesNewRomanPSMT"/>
              </a:rPr>
              <a:t>: </a:t>
            </a:r>
            <a:r>
              <a:rPr lang="en-US" sz="1800" b="0" i="0" u="none" strike="noStrike" baseline="0" dirty="0">
                <a:latin typeface="TimesNewRomanPSMT"/>
              </a:rPr>
              <a:t>A block is composed of multiple transactions and other elements, such as the previous block hash</a:t>
            </a:r>
          </a:p>
          <a:p>
            <a:pPr marL="0" indent="0" algn="just">
              <a:buNone/>
            </a:pPr>
            <a:r>
              <a:rPr lang="en-US" sz="1800" b="0" i="0" u="none" strike="noStrike" baseline="0" dirty="0">
                <a:latin typeface="TimesNewRomanPSMT"/>
              </a:rPr>
              <a:t>     (hash pointer), timestamp, and nonce.</a:t>
            </a:r>
          </a:p>
          <a:p>
            <a:pPr algn="just"/>
            <a:r>
              <a:rPr lang="en-US" sz="2000" b="1" i="0" u="sng" strike="noStrike" baseline="0" dirty="0">
                <a:latin typeface="TimesNewRomanPS-BoldMT"/>
              </a:rPr>
              <a:t>Peer-to-peer</a:t>
            </a:r>
            <a:r>
              <a:rPr lang="en-US" sz="1800" b="1" i="0" u="sng" strike="noStrike" baseline="0" dirty="0">
                <a:latin typeface="TimesNewRomanPS-BoldMT"/>
              </a:rPr>
              <a:t> network</a:t>
            </a:r>
            <a:r>
              <a:rPr lang="en-US" sz="1800" b="0" i="0" u="sng" strike="noStrike" baseline="0" dirty="0">
                <a:latin typeface="TimesNewRomanPSMT"/>
              </a:rPr>
              <a:t>: </a:t>
            </a:r>
            <a:r>
              <a:rPr lang="en-US" sz="1800" b="0" i="0" u="none" strike="noStrike" baseline="0" dirty="0">
                <a:latin typeface="TimesNewRomanPSMT"/>
              </a:rPr>
              <a:t>As the name implies, a peer-to-peer network is a network topology wherein all</a:t>
            </a:r>
          </a:p>
          <a:p>
            <a:pPr marL="0" indent="0" algn="just">
              <a:buNone/>
            </a:pPr>
            <a:r>
              <a:rPr lang="en-US" sz="1800" b="0" i="0" u="none" strike="noStrike" baseline="0" dirty="0">
                <a:latin typeface="TimesNewRomanPSMT"/>
              </a:rPr>
              <a:t>    peers can communicate with each other and send and receive messages.</a:t>
            </a:r>
          </a:p>
          <a:p>
            <a:pPr algn="just"/>
            <a:r>
              <a:rPr lang="en-US" sz="2000" b="1" i="0" u="sng" strike="noStrike" baseline="0" dirty="0">
                <a:latin typeface="TimesNewRomanPS-BoldMT"/>
              </a:rPr>
              <a:t>Scripting or programming language</a:t>
            </a:r>
            <a:r>
              <a:rPr lang="en-US" sz="1800" b="0" i="0" u="sng" strike="noStrike" baseline="0" dirty="0">
                <a:latin typeface="TimesNewRomanPSMT"/>
              </a:rPr>
              <a:t>: </a:t>
            </a:r>
            <a:r>
              <a:rPr lang="en-US" sz="1800" b="0" i="0" u="none" strike="noStrike" baseline="0" dirty="0">
                <a:latin typeface="TimesNewRomanPSMT"/>
              </a:rPr>
              <a:t>Scripts or programs perform various operations on a transaction in order to facilitate various functions. </a:t>
            </a:r>
          </a:p>
          <a:p>
            <a:pPr algn="just"/>
            <a:r>
              <a:rPr lang="en-US" sz="1800" b="0" i="0" u="none" strike="noStrike" baseline="0" dirty="0">
                <a:latin typeface="TimesNewRomanPSMT"/>
              </a:rPr>
              <a:t>For example, in Bitcoin, transaction scripts are predefined in a language called </a:t>
            </a:r>
            <a:r>
              <a:rPr lang="en-US" sz="1800" b="1" i="0" u="none" strike="noStrike" baseline="0" dirty="0">
                <a:latin typeface="TimesNewRomanPS-BoldMT"/>
              </a:rPr>
              <a:t>Script</a:t>
            </a:r>
            <a:r>
              <a:rPr lang="en-US" sz="1800" b="0" i="0" u="none" strike="noStrike" baseline="0" dirty="0">
                <a:latin typeface="TimesNewRomanPSMT"/>
              </a:rPr>
              <a:t>, which consist of sets of commands that allow nodes to transfer tokens from one address to another. </a:t>
            </a:r>
          </a:p>
          <a:p>
            <a:pPr algn="just"/>
            <a:r>
              <a:rPr lang="en-US" sz="1800" b="0" i="0" u="none" strike="noStrike" baseline="0" dirty="0">
                <a:latin typeface="TimesNewRomanPSMT"/>
              </a:rPr>
              <a:t>Script is a limited language, however, in the sense that it only allows essential operations that are necessary for executing transactions, but it does not allow for arbitrary program development.</a:t>
            </a:r>
          </a:p>
          <a:p>
            <a:pPr algn="just"/>
            <a:r>
              <a:rPr lang="en-US" sz="1800" b="0" i="0" u="none" strike="noStrike" baseline="0" dirty="0">
                <a:latin typeface="TimesNewRomanPSMT"/>
              </a:rPr>
              <a:t> Bitcoin script language cannot be called </a:t>
            </a:r>
            <a:r>
              <a:rPr lang="en-US" sz="1800" b="0" i="1" u="none" strike="noStrike" baseline="0" dirty="0">
                <a:latin typeface="TimesNewRomanPS-ItalicMT"/>
              </a:rPr>
              <a:t>Turing complete</a:t>
            </a:r>
            <a:r>
              <a:rPr lang="en-US" sz="1800" b="0" i="0" u="none" strike="noStrike" baseline="0" dirty="0">
                <a:latin typeface="TimesNewRomanPSMT"/>
              </a:rPr>
              <a:t>. In simple words, Turing complete language means that it can perform any computation. </a:t>
            </a:r>
          </a:p>
          <a:p>
            <a:pPr algn="just"/>
            <a:r>
              <a:rPr lang="en-US" sz="1800" b="0" i="0" u="none" strike="noStrike" baseline="0" dirty="0">
                <a:latin typeface="TimesNewRomanPSMT"/>
              </a:rPr>
              <a:t>Turing complete languages need loops and branching capability to perform complex computations. </a:t>
            </a:r>
          </a:p>
          <a:p>
            <a:pPr algn="just"/>
            <a:r>
              <a:rPr lang="en-US" sz="1800" b="0" i="0" u="none" strike="noStrike" baseline="0" dirty="0">
                <a:latin typeface="TimesNewRomanPSMT"/>
              </a:rPr>
              <a:t>Therefore, Bitcoin's scripting language is not Turing complete, whereas Ethereum's Solidity language is.</a:t>
            </a:r>
            <a:endParaRPr lang="en-IN" dirty="0"/>
          </a:p>
        </p:txBody>
      </p:sp>
    </p:spTree>
    <p:extLst>
      <p:ext uri="{BB962C8B-B14F-4D97-AF65-F5344CB8AC3E}">
        <p14:creationId xmlns:p14="http://schemas.microsoft.com/office/powerpoint/2010/main" val="322706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4B41-D44D-79D4-C893-9FD5B6455BEE}"/>
              </a:ext>
            </a:extLst>
          </p:cNvPr>
          <p:cNvSpPr>
            <a:spLocks noGrp="1"/>
          </p:cNvSpPr>
          <p:nvPr>
            <p:ph type="title"/>
          </p:nvPr>
        </p:nvSpPr>
        <p:spPr/>
        <p:txBody>
          <a:bodyPr>
            <a:normAutofit/>
          </a:bodyPr>
          <a:lstStyle/>
          <a:p>
            <a:r>
              <a:rPr lang="en-US" sz="3200" b="1" i="0" u="sng" strike="noStrike" baseline="0" dirty="0">
                <a:latin typeface="TimesNewRomanPS-BoldMT"/>
              </a:rPr>
              <a:t>Generic elements of a blockchain</a:t>
            </a:r>
            <a:endParaRPr lang="en-IN" sz="3200" dirty="0"/>
          </a:p>
        </p:txBody>
      </p:sp>
      <p:sp>
        <p:nvSpPr>
          <p:cNvPr id="3" name="Content Placeholder 2">
            <a:extLst>
              <a:ext uri="{FF2B5EF4-FFF2-40B4-BE49-F238E27FC236}">
                <a16:creationId xmlns:a16="http://schemas.microsoft.com/office/drawing/2014/main" id="{009FAC60-E7D6-A559-9607-B7EAAEB806B9}"/>
              </a:ext>
            </a:extLst>
          </p:cNvPr>
          <p:cNvSpPr>
            <a:spLocks noGrp="1"/>
          </p:cNvSpPr>
          <p:nvPr>
            <p:ph idx="1"/>
          </p:nvPr>
        </p:nvSpPr>
        <p:spPr>
          <a:xfrm>
            <a:off x="838200" y="1442565"/>
            <a:ext cx="10515600" cy="4351338"/>
          </a:xfrm>
        </p:spPr>
        <p:txBody>
          <a:bodyPr/>
          <a:lstStyle/>
          <a:p>
            <a:pPr algn="just">
              <a:lnSpc>
                <a:spcPct val="100000"/>
              </a:lnSpc>
            </a:pPr>
            <a:r>
              <a:rPr lang="en-US" sz="2000" b="1" i="0" u="sng" strike="noStrike" baseline="0" dirty="0">
                <a:latin typeface="TimesNewRomanPS-BoldMT"/>
              </a:rPr>
              <a:t>Virtual machine</a:t>
            </a:r>
            <a:r>
              <a:rPr lang="en-US" sz="1800" b="0" i="0" u="none" strike="noStrike" baseline="0" dirty="0">
                <a:latin typeface="TimesNewRomanPSMT"/>
              </a:rPr>
              <a:t>: A </a:t>
            </a:r>
            <a:r>
              <a:rPr lang="en-US" sz="1800" b="0" i="1" u="none" strike="noStrike" baseline="0" dirty="0">
                <a:latin typeface="TimesNewRomanPS-ItalicMT"/>
              </a:rPr>
              <a:t>virtual machine </a:t>
            </a:r>
            <a:r>
              <a:rPr lang="en-US" sz="1800" b="0" i="0" u="none" strike="noStrike" baseline="0" dirty="0">
                <a:latin typeface="TimesNewRomanPSMT"/>
              </a:rPr>
              <a:t>allows Turing complete code to be run on a blockchain (as smart contracts); whereas a transaction script is limited in its operation. </a:t>
            </a:r>
          </a:p>
          <a:p>
            <a:pPr algn="just">
              <a:lnSpc>
                <a:spcPct val="100000"/>
              </a:lnSpc>
            </a:pPr>
            <a:r>
              <a:rPr lang="en-US" sz="1800" b="0" i="0" u="none" strike="noStrike" baseline="0" dirty="0">
                <a:latin typeface="TimesNewRomanPSMT"/>
              </a:rPr>
              <a:t>Various blockchains use virtual machines to run programs such as </a:t>
            </a:r>
            <a:r>
              <a:rPr lang="en-US" sz="1800" b="1" i="0" u="none" strike="noStrike" baseline="0" dirty="0">
                <a:latin typeface="TimesNewRomanPS-BoldMT"/>
              </a:rPr>
              <a:t>Ethereum Virtual Machine </a:t>
            </a:r>
            <a:r>
              <a:rPr lang="en-US" sz="1800" b="0" i="0" u="none" strike="noStrike" baseline="0" dirty="0">
                <a:latin typeface="TimesNewRomanPSMT"/>
              </a:rPr>
              <a:t>(</a:t>
            </a:r>
            <a:r>
              <a:rPr lang="en-US" sz="1800" b="1" i="0" u="none" strike="noStrike" baseline="0" dirty="0">
                <a:latin typeface="TimesNewRomanPS-BoldMT"/>
              </a:rPr>
              <a:t>EVM</a:t>
            </a:r>
            <a:r>
              <a:rPr lang="en-US" sz="1800" b="0" i="0" u="none" strike="noStrike" baseline="0" dirty="0">
                <a:latin typeface="TimesNewRomanPSMT"/>
              </a:rPr>
              <a:t>) and </a:t>
            </a:r>
            <a:r>
              <a:rPr lang="en-US" sz="1800" b="1" i="0" u="none" strike="noStrike" baseline="0" dirty="0">
                <a:latin typeface="TimesNewRomanPS-BoldMT"/>
              </a:rPr>
              <a:t>Chain Virtual Machine </a:t>
            </a:r>
            <a:r>
              <a:rPr lang="en-US" sz="1800" b="0" i="0" u="none" strike="noStrike" baseline="0" dirty="0">
                <a:latin typeface="TimesNewRomanPSMT"/>
              </a:rPr>
              <a:t>(</a:t>
            </a:r>
            <a:r>
              <a:rPr lang="en-US" sz="1800" b="1" i="0" u="none" strike="noStrike" baseline="0" dirty="0">
                <a:latin typeface="TimesNewRomanPS-BoldMT"/>
              </a:rPr>
              <a:t>CVM</a:t>
            </a:r>
            <a:r>
              <a:rPr lang="en-US" sz="1800" b="0" i="0" u="none" strike="noStrike" baseline="0" dirty="0">
                <a:latin typeface="TimesNewRomanPSMT"/>
              </a:rPr>
              <a:t>). </a:t>
            </a:r>
          </a:p>
          <a:p>
            <a:pPr algn="just">
              <a:lnSpc>
                <a:spcPct val="100000"/>
              </a:lnSpc>
            </a:pPr>
            <a:r>
              <a:rPr lang="en-US" sz="1800" b="0" i="0" u="none" strike="noStrike" baseline="0" dirty="0">
                <a:latin typeface="TimesNewRomanPSMT"/>
              </a:rPr>
              <a:t>EVM is used in Ethereum blockchain, while CVM is a virtual machine developed for and used in an enterprise-grade blockchain called </a:t>
            </a:r>
            <a:r>
              <a:rPr lang="en-US" sz="1800" b="1" i="0" u="none" strike="noStrike" baseline="0" dirty="0">
                <a:latin typeface="TimesNewRomanPS-BoldMT"/>
              </a:rPr>
              <a:t>Chain Core</a:t>
            </a:r>
            <a:r>
              <a:rPr lang="en-US" sz="1800" b="0" i="0" u="none" strike="noStrike" baseline="0" dirty="0">
                <a:latin typeface="TimesNewRomanPSMT"/>
              </a:rPr>
              <a:t>.</a:t>
            </a:r>
          </a:p>
          <a:p>
            <a:pPr marL="0" indent="0" algn="just">
              <a:lnSpc>
                <a:spcPct val="100000"/>
              </a:lnSpc>
              <a:buNone/>
            </a:pPr>
            <a:endParaRPr lang="en-US" sz="1800" b="0" i="0" u="none" strike="noStrike" baseline="0" dirty="0">
              <a:latin typeface="TimesNewRomanPSMT"/>
            </a:endParaRPr>
          </a:p>
          <a:p>
            <a:pPr algn="just"/>
            <a:r>
              <a:rPr lang="en-US" sz="2000" b="1" i="0" u="sng" strike="noStrike" baseline="0" dirty="0">
                <a:latin typeface="TimesNewRomanPS-BoldMT"/>
              </a:rPr>
              <a:t>State machine</a:t>
            </a:r>
            <a:r>
              <a:rPr lang="en-US" sz="2000" b="0" i="0" u="none" strike="noStrike" baseline="0" dirty="0">
                <a:latin typeface="TimesNewRomanPSMT"/>
              </a:rPr>
              <a:t>: </a:t>
            </a:r>
            <a:r>
              <a:rPr lang="en-US" sz="1800" b="0" i="0" u="none" strike="noStrike" baseline="0" dirty="0">
                <a:latin typeface="TimesNewRomanPSMT"/>
              </a:rPr>
              <a:t>A blockchain can be viewed as a state transition mechanism whereby a state is modified</a:t>
            </a:r>
          </a:p>
          <a:p>
            <a:pPr marL="0" indent="0" algn="just">
              <a:buNone/>
            </a:pPr>
            <a:r>
              <a:rPr lang="en-US" sz="1800" b="0" i="0" u="none" strike="noStrike" baseline="0" dirty="0">
                <a:latin typeface="TimesNewRomanPSMT"/>
              </a:rPr>
              <a:t>from its initial form to the next one and eventually to a final form by nodes on the blockchain network as a</a:t>
            </a:r>
          </a:p>
          <a:p>
            <a:pPr marL="0" indent="0" algn="just">
              <a:buNone/>
            </a:pPr>
            <a:r>
              <a:rPr lang="en-US" sz="1800" b="0" i="0" u="none" strike="noStrike" baseline="0" dirty="0">
                <a:latin typeface="TimesNewRomanPSMT"/>
              </a:rPr>
              <a:t>result of a transaction execution, validation, and finalization process.</a:t>
            </a:r>
            <a:endParaRPr lang="en-IN" dirty="0"/>
          </a:p>
        </p:txBody>
      </p:sp>
    </p:spTree>
    <p:extLst>
      <p:ext uri="{BB962C8B-B14F-4D97-AF65-F5344CB8AC3E}">
        <p14:creationId xmlns:p14="http://schemas.microsoft.com/office/powerpoint/2010/main" val="169898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72F-E010-8D50-DDDA-FB466F1FABB4}"/>
              </a:ext>
            </a:extLst>
          </p:cNvPr>
          <p:cNvSpPr>
            <a:spLocks noGrp="1"/>
          </p:cNvSpPr>
          <p:nvPr>
            <p:ph type="title"/>
          </p:nvPr>
        </p:nvSpPr>
        <p:spPr/>
        <p:txBody>
          <a:bodyPr>
            <a:normAutofit/>
          </a:bodyPr>
          <a:lstStyle/>
          <a:p>
            <a:r>
              <a:rPr lang="en-US" sz="3200" b="1" i="0" u="sng" strike="noStrike" baseline="0" dirty="0">
                <a:latin typeface="TimesNewRomanPS-BoldMT"/>
              </a:rPr>
              <a:t>Generic elements of a blockchain</a:t>
            </a:r>
            <a:endParaRPr lang="en-IN" sz="3200" dirty="0"/>
          </a:p>
        </p:txBody>
      </p:sp>
      <p:sp>
        <p:nvSpPr>
          <p:cNvPr id="3" name="Content Placeholder 2">
            <a:extLst>
              <a:ext uri="{FF2B5EF4-FFF2-40B4-BE49-F238E27FC236}">
                <a16:creationId xmlns:a16="http://schemas.microsoft.com/office/drawing/2014/main" id="{C7EF3533-4BE6-0F64-DF95-6D8E4D539A09}"/>
              </a:ext>
            </a:extLst>
          </p:cNvPr>
          <p:cNvSpPr>
            <a:spLocks noGrp="1"/>
          </p:cNvSpPr>
          <p:nvPr>
            <p:ph idx="1"/>
          </p:nvPr>
        </p:nvSpPr>
        <p:spPr>
          <a:xfrm>
            <a:off x="677333" y="1398495"/>
            <a:ext cx="9999631" cy="4642868"/>
          </a:xfrm>
        </p:spPr>
        <p:txBody>
          <a:bodyPr>
            <a:normAutofit/>
          </a:bodyPr>
          <a:lstStyle/>
          <a:p>
            <a:pPr algn="just"/>
            <a:r>
              <a:rPr lang="en-US" sz="2000" b="1" i="0" u="sng" strike="noStrike" baseline="0" dirty="0">
                <a:latin typeface="TimesNewRomanPS-BoldMT"/>
              </a:rPr>
              <a:t>Node</a:t>
            </a:r>
            <a:r>
              <a:rPr lang="en-US" sz="2000" b="0" i="0" u="sng" strike="noStrike" baseline="0" dirty="0">
                <a:latin typeface="TimesNewRomanPSMT"/>
              </a:rPr>
              <a:t>:</a:t>
            </a:r>
            <a:r>
              <a:rPr lang="en-US" sz="2000" b="0" i="0" u="none" strike="noStrike" baseline="0" dirty="0">
                <a:latin typeface="TimesNewRomanPSMT"/>
              </a:rPr>
              <a:t> </a:t>
            </a:r>
            <a:r>
              <a:rPr lang="en-US" sz="1800" b="0" i="0" u="none" strike="noStrike" baseline="0" dirty="0">
                <a:latin typeface="TimesNewRomanPSMT"/>
              </a:rPr>
              <a:t>A node in a blockchain network performs various functions depending on the role that it takes on. </a:t>
            </a:r>
          </a:p>
          <a:p>
            <a:pPr algn="just"/>
            <a:r>
              <a:rPr lang="en-US" sz="1800" b="0" i="0" u="none" strike="noStrike" baseline="0" dirty="0">
                <a:latin typeface="TimesNewRomanPSMT"/>
              </a:rPr>
              <a:t>A node can propose and validate transactions and perform mining to facilitate consensus and secure the blockchain. </a:t>
            </a:r>
          </a:p>
          <a:p>
            <a:pPr algn="just"/>
            <a:r>
              <a:rPr lang="en-US" sz="1800" b="0" i="0" u="none" strike="noStrike" baseline="0" dirty="0">
                <a:latin typeface="TimesNewRomanPSMT"/>
              </a:rPr>
              <a:t>This is achieved by following a </a:t>
            </a:r>
            <a:r>
              <a:rPr lang="en-US" sz="1800" b="1" i="0" u="none" strike="noStrike" baseline="0" dirty="0">
                <a:latin typeface="TimesNewRomanPS-BoldMT"/>
              </a:rPr>
              <a:t>consensus protocol </a:t>
            </a:r>
            <a:r>
              <a:rPr lang="en-US" sz="1800" b="0" i="0" u="none" strike="noStrike" baseline="0" dirty="0">
                <a:latin typeface="TimesNewRomanPSMT"/>
              </a:rPr>
              <a:t>(most commonly </a:t>
            </a:r>
            <a:r>
              <a:rPr lang="en-US" sz="1800" b="0" i="0" u="none" strike="noStrike" baseline="0" dirty="0" err="1">
                <a:latin typeface="TimesNewRomanPSMT"/>
              </a:rPr>
              <a:t>PoW</a:t>
            </a:r>
            <a:r>
              <a:rPr lang="en-US" sz="1800" b="0" i="0" u="none" strike="noStrike" baseline="0" dirty="0">
                <a:latin typeface="TimesNewRomanPSMT"/>
              </a:rPr>
              <a:t>). </a:t>
            </a:r>
          </a:p>
          <a:p>
            <a:pPr algn="just"/>
            <a:r>
              <a:rPr lang="en-US" sz="1800" b="0" i="0" u="none" strike="noStrike" baseline="0" dirty="0">
                <a:latin typeface="TimesNewRomanPSMT"/>
              </a:rPr>
              <a:t>Nodes can also perform other functions such as simple payment verification (lightweight nodes), validation, and many other functions depending on the type of the blockchain used and the role assigned to the node.</a:t>
            </a:r>
          </a:p>
          <a:p>
            <a:pPr algn="just"/>
            <a:r>
              <a:rPr lang="en-US" sz="1800" b="0" i="0" u="none" strike="noStrike" baseline="0" dirty="0">
                <a:latin typeface="TimesNewRomanPSMT"/>
              </a:rPr>
              <a:t>Nodes also perform a transaction signing function. </a:t>
            </a:r>
          </a:p>
          <a:p>
            <a:pPr algn="just"/>
            <a:r>
              <a:rPr lang="en-US" sz="1800" b="0" i="0" u="none" strike="noStrike" baseline="0" dirty="0">
                <a:latin typeface="TimesNewRomanPSMT"/>
              </a:rPr>
              <a:t>Transactions are first created by nodes and then also digitally signed by nodes using private keys as proof that they are the legitimate owner of the asset. </a:t>
            </a:r>
          </a:p>
          <a:p>
            <a:pPr algn="just"/>
            <a:r>
              <a:rPr lang="en-US" sz="1800" b="0" i="0" u="none" strike="noStrike" baseline="0" dirty="0">
                <a:latin typeface="TimesNewRomanPSMT"/>
              </a:rPr>
              <a:t>This asset is usually a token or virtual currency, such as Bitcoin, but it can also be any real-world asset represented on the blockchain by using tokens(NFTs).</a:t>
            </a:r>
            <a:endParaRPr lang="en-IN" dirty="0"/>
          </a:p>
        </p:txBody>
      </p:sp>
    </p:spTree>
    <p:extLst>
      <p:ext uri="{BB962C8B-B14F-4D97-AF65-F5344CB8AC3E}">
        <p14:creationId xmlns:p14="http://schemas.microsoft.com/office/powerpoint/2010/main" val="392170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2AE5-31FD-94B2-8F89-E40E7B4E1774}"/>
              </a:ext>
            </a:extLst>
          </p:cNvPr>
          <p:cNvSpPr>
            <a:spLocks noGrp="1"/>
          </p:cNvSpPr>
          <p:nvPr>
            <p:ph type="title"/>
          </p:nvPr>
        </p:nvSpPr>
        <p:spPr/>
        <p:txBody>
          <a:bodyPr>
            <a:normAutofit/>
          </a:bodyPr>
          <a:lstStyle/>
          <a:p>
            <a:r>
              <a:rPr lang="en-US" sz="3600" b="1" i="0" u="sng" strike="noStrike" baseline="0" dirty="0">
                <a:latin typeface="TimesNewRomanPS-BoldMT"/>
              </a:rPr>
              <a:t>Generic elements of a blockchain</a:t>
            </a:r>
            <a:endParaRPr lang="en-IN" sz="3600" dirty="0"/>
          </a:p>
        </p:txBody>
      </p:sp>
      <p:sp>
        <p:nvSpPr>
          <p:cNvPr id="3" name="Content Placeholder 2">
            <a:extLst>
              <a:ext uri="{FF2B5EF4-FFF2-40B4-BE49-F238E27FC236}">
                <a16:creationId xmlns:a16="http://schemas.microsoft.com/office/drawing/2014/main" id="{7386EBDF-00C2-1E9C-338D-D3B4F87BB569}"/>
              </a:ext>
            </a:extLst>
          </p:cNvPr>
          <p:cNvSpPr>
            <a:spLocks noGrp="1"/>
          </p:cNvSpPr>
          <p:nvPr>
            <p:ph idx="1"/>
          </p:nvPr>
        </p:nvSpPr>
        <p:spPr>
          <a:xfrm>
            <a:off x="677333" y="1613647"/>
            <a:ext cx="9824819" cy="3536577"/>
          </a:xfrm>
        </p:spPr>
        <p:txBody>
          <a:bodyPr/>
          <a:lstStyle/>
          <a:p>
            <a:pPr algn="just"/>
            <a:r>
              <a:rPr lang="en-US" sz="2000" b="1" i="0" u="sng" strike="noStrike" baseline="0" dirty="0">
                <a:latin typeface="TimesNewRomanPS-BoldMT"/>
              </a:rPr>
              <a:t>Smart contract</a:t>
            </a:r>
            <a:r>
              <a:rPr lang="en-US" sz="2000" b="1" i="0" u="sng" strike="noStrike" baseline="0" dirty="0">
                <a:latin typeface="TimesNewRomanPSMT"/>
              </a:rPr>
              <a:t>: </a:t>
            </a:r>
            <a:r>
              <a:rPr lang="en-US" sz="1800" b="0" i="0" u="none" strike="noStrike" baseline="0" dirty="0">
                <a:latin typeface="TimesNewRomanPSMT"/>
              </a:rPr>
              <a:t>These programs run on top of the blockchain and encapsulate the business logic to be executed when certain conditions are met. </a:t>
            </a:r>
          </a:p>
          <a:p>
            <a:pPr algn="just"/>
            <a:r>
              <a:rPr lang="en-US" sz="1800" b="0" i="0" u="none" strike="noStrike" baseline="0" dirty="0">
                <a:latin typeface="TimesNewRomanPSMT"/>
              </a:rPr>
              <a:t>The smart contract feature is not available on all blockchain platforms, but it is now becoming a very desirable feature due to the flexibility and power that it provides to the blockchain applications.</a:t>
            </a:r>
          </a:p>
          <a:p>
            <a:pPr algn="just"/>
            <a:r>
              <a:rPr lang="en-US" sz="1800" b="0" i="0" u="none" strike="noStrike" baseline="0" dirty="0">
                <a:latin typeface="TimesNewRomanPSMT"/>
              </a:rPr>
              <a:t>Smart contracts have many use cases, identity management, capital markets, trade,</a:t>
            </a:r>
            <a:r>
              <a:rPr lang="en-IN" sz="1800" b="0" i="0" u="none" strike="noStrike" baseline="0" dirty="0">
                <a:latin typeface="TimesNewRomanPSMT"/>
              </a:rPr>
              <a:t>finance, record management, insurance, and e-governance.</a:t>
            </a:r>
          </a:p>
          <a:p>
            <a:pPr marL="0" indent="0" algn="l">
              <a:buNone/>
            </a:pPr>
            <a:endParaRPr lang="en-IN" dirty="0"/>
          </a:p>
        </p:txBody>
      </p:sp>
    </p:spTree>
    <p:extLst>
      <p:ext uri="{BB962C8B-B14F-4D97-AF65-F5344CB8AC3E}">
        <p14:creationId xmlns:p14="http://schemas.microsoft.com/office/powerpoint/2010/main" val="67276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D6AC-D9E6-AD5A-FCBE-6B3F21BC8EA9}"/>
              </a:ext>
            </a:extLst>
          </p:cNvPr>
          <p:cNvSpPr>
            <a:spLocks noGrp="1"/>
          </p:cNvSpPr>
          <p:nvPr>
            <p:ph type="title"/>
          </p:nvPr>
        </p:nvSpPr>
        <p:spPr>
          <a:xfrm>
            <a:off x="838200" y="0"/>
            <a:ext cx="10515600" cy="1325563"/>
          </a:xfrm>
        </p:spPr>
        <p:txBody>
          <a:bodyPr>
            <a:normAutofit/>
          </a:bodyPr>
          <a:lstStyle/>
          <a:p>
            <a:r>
              <a:rPr lang="en-IN" sz="3200" b="1" i="0" u="sng" strike="noStrike" baseline="0" dirty="0">
                <a:latin typeface="TimesNewRomanPS-BoldMT"/>
              </a:rPr>
              <a:t>Features of a blockchain</a:t>
            </a:r>
            <a:endParaRPr lang="en-IN" sz="6600" u="sng" dirty="0"/>
          </a:p>
        </p:txBody>
      </p:sp>
      <p:sp>
        <p:nvSpPr>
          <p:cNvPr id="3" name="Content Placeholder 2">
            <a:extLst>
              <a:ext uri="{FF2B5EF4-FFF2-40B4-BE49-F238E27FC236}">
                <a16:creationId xmlns:a16="http://schemas.microsoft.com/office/drawing/2014/main" id="{ABCD9F0B-5902-0E0C-A536-15F3F11B4B98}"/>
              </a:ext>
            </a:extLst>
          </p:cNvPr>
          <p:cNvSpPr>
            <a:spLocks noGrp="1"/>
          </p:cNvSpPr>
          <p:nvPr>
            <p:ph idx="1"/>
          </p:nvPr>
        </p:nvSpPr>
        <p:spPr>
          <a:xfrm>
            <a:off x="838200" y="766482"/>
            <a:ext cx="10515600" cy="5906167"/>
          </a:xfrm>
        </p:spPr>
        <p:txBody>
          <a:bodyPr>
            <a:normAutofit/>
          </a:bodyPr>
          <a:lstStyle/>
          <a:p>
            <a:pPr algn="just"/>
            <a:r>
              <a:rPr lang="en-US" sz="1800" b="1" i="0" u="sng" strike="noStrike" baseline="0" dirty="0">
                <a:latin typeface="TimesNewRomanPS-BoldMT"/>
              </a:rPr>
              <a:t>Distributed consensus</a:t>
            </a:r>
            <a:r>
              <a:rPr lang="en-US" sz="1800" b="0" i="0" u="none" strike="noStrike" baseline="0" dirty="0">
                <a:latin typeface="TimesNewRomanPSMT"/>
              </a:rPr>
              <a:t>: Distributed consensus is the primary underpinning of a blockchain. This mechanism allows a blockchain to present a single version of the truth, which is agreed upon by all parties without the requirement of a central authority.</a:t>
            </a:r>
          </a:p>
          <a:p>
            <a:pPr algn="just"/>
            <a:r>
              <a:rPr lang="en-US" sz="1800" b="1" i="0" u="sng" strike="noStrike" baseline="0" dirty="0">
                <a:latin typeface="TimesNewRomanPS-BoldMT"/>
              </a:rPr>
              <a:t>Transaction verification</a:t>
            </a:r>
            <a:r>
              <a:rPr lang="en-US" sz="1800" b="0" i="0" u="sng" strike="noStrike" baseline="0" dirty="0">
                <a:latin typeface="TimesNewRomanPSMT"/>
              </a:rPr>
              <a:t>:  </a:t>
            </a:r>
            <a:r>
              <a:rPr lang="en-US" sz="1800" b="0" i="0" u="none" strike="noStrike" baseline="0" dirty="0">
                <a:latin typeface="TimesNewRomanPSMT"/>
              </a:rPr>
              <a:t>Any transactions posted from the nodes on the blockchain are verified based on </a:t>
            </a:r>
            <a:r>
              <a:rPr lang="en-US" sz="1800" dirty="0">
                <a:latin typeface="TimesNewRomanPSMT"/>
              </a:rPr>
              <a:t> </a:t>
            </a:r>
            <a:r>
              <a:rPr lang="en-US" sz="1800" b="0" i="0" u="none" strike="noStrike" baseline="0" dirty="0">
                <a:latin typeface="TimesNewRomanPSMT"/>
              </a:rPr>
              <a:t>a predetermined set of rules. Only valid transactions are selected for inclusion in a block.</a:t>
            </a:r>
          </a:p>
          <a:p>
            <a:pPr algn="just"/>
            <a:r>
              <a:rPr lang="en-US" sz="1800" b="1" i="0" u="sng" strike="noStrike" baseline="0" dirty="0">
                <a:latin typeface="TimesNewRomanPS-BoldMT"/>
              </a:rPr>
              <a:t>Platform for smart contracts</a:t>
            </a:r>
            <a:r>
              <a:rPr lang="en-US" sz="1800" b="0" i="0" u="sng" strike="noStrike" baseline="0" dirty="0">
                <a:latin typeface="TimesNewRomanPSMT"/>
              </a:rPr>
              <a:t>:</a:t>
            </a:r>
            <a:r>
              <a:rPr lang="en-US" sz="1800" b="0" i="0" strike="noStrike" baseline="0" dirty="0">
                <a:latin typeface="TimesNewRomanPSMT"/>
              </a:rPr>
              <a:t>  </a:t>
            </a:r>
            <a:r>
              <a:rPr lang="en-US" sz="1800" b="0" i="0" u="none" strike="noStrike" baseline="0" dirty="0">
                <a:latin typeface="TimesNewRomanPSMT"/>
              </a:rPr>
              <a:t>A blockchain is a platform on which programs can run to execute business logic on behalf of the users. </a:t>
            </a:r>
          </a:p>
          <a:p>
            <a:pPr algn="just">
              <a:lnSpc>
                <a:spcPct val="150000"/>
              </a:lnSpc>
            </a:pPr>
            <a:r>
              <a:rPr lang="en-US" sz="1800" b="0" i="0" u="none" strike="noStrike" baseline="0" dirty="0">
                <a:latin typeface="TimesNewRomanPSMT"/>
              </a:rPr>
              <a:t>Not all blockchains have a mechanism to execute </a:t>
            </a:r>
            <a:r>
              <a:rPr lang="en-US" sz="1800" b="0" i="1" u="none" strike="noStrike" baseline="0" dirty="0">
                <a:latin typeface="TimesNewRomanPS-ItalicMT"/>
              </a:rPr>
              <a:t>smart contracts</a:t>
            </a:r>
            <a:r>
              <a:rPr lang="en-US" sz="1800" b="0" i="0" u="none" strike="noStrike" baseline="0" dirty="0">
                <a:latin typeface="TimesNewRomanPSMT"/>
              </a:rPr>
              <a:t>; however, this is a very desirable feature, and it is available on newer blockchain platforms such as Ethereum and </a:t>
            </a:r>
            <a:r>
              <a:rPr lang="en-IN" sz="1800" b="0" i="0" u="none" strike="noStrike" baseline="0" dirty="0">
                <a:latin typeface="TimesNewRomanPSMT"/>
              </a:rPr>
              <a:t>Multichain.</a:t>
            </a:r>
          </a:p>
          <a:p>
            <a:pPr algn="just">
              <a:lnSpc>
                <a:spcPct val="150000"/>
              </a:lnSpc>
            </a:pPr>
            <a:r>
              <a:rPr lang="en-US" sz="1800" b="1" i="0" u="sng" strike="noStrike" baseline="0" dirty="0">
                <a:latin typeface="TimesNewRomanPS-BoldMT"/>
              </a:rPr>
              <a:t>Generation of cryptocurrency</a:t>
            </a:r>
            <a:r>
              <a:rPr lang="en-US" sz="1800" b="1" i="0" u="sng" strike="noStrike" baseline="0" dirty="0">
                <a:latin typeface="TimesNewRomanPSMT"/>
              </a:rPr>
              <a:t>: </a:t>
            </a:r>
            <a:r>
              <a:rPr lang="en-US" sz="1800" dirty="0">
                <a:latin typeface="TimesNewRomanPSMT"/>
              </a:rPr>
              <a:t> </a:t>
            </a:r>
            <a:r>
              <a:rPr lang="en-US" sz="1800" b="0" i="0" u="none" strike="noStrike" baseline="0" dirty="0">
                <a:latin typeface="TimesNewRomanPSMT"/>
              </a:rPr>
              <a:t>A blockchain can create cryptocurrency as an incentive to its miners who validate the transactions and spend resources to secure the blockchain. </a:t>
            </a:r>
          </a:p>
          <a:p>
            <a:pPr algn="just"/>
            <a:r>
              <a:rPr lang="en-US" sz="1800" b="1" i="0" u="sng" strike="noStrike" baseline="0" dirty="0">
                <a:latin typeface="TimesNewRomanPS-BoldMT"/>
              </a:rPr>
              <a:t>Uniqueness</a:t>
            </a:r>
            <a:r>
              <a:rPr lang="en-US" sz="1800" b="0" i="0" u="sng" strike="noStrike" baseline="0" dirty="0">
                <a:latin typeface="TimesNewRomanPSMT"/>
              </a:rPr>
              <a:t>: </a:t>
            </a:r>
            <a:r>
              <a:rPr lang="en-US" sz="1800" b="0" i="0" u="none" strike="noStrike" baseline="0" dirty="0">
                <a:latin typeface="TimesNewRomanPSMT"/>
              </a:rPr>
              <a:t>This blockchain feature ensures that every transaction is unique and has not already been spent (double-spend problem). </a:t>
            </a:r>
          </a:p>
          <a:p>
            <a:pPr algn="just">
              <a:lnSpc>
                <a:spcPct val="110000"/>
              </a:lnSpc>
            </a:pPr>
            <a:r>
              <a:rPr lang="en-US" sz="1800" b="0" i="0" u="none" strike="noStrike" baseline="0" dirty="0">
                <a:latin typeface="TimesNewRomanPSMT"/>
              </a:rPr>
              <a:t>This feature is especially relevant with cryptocurrencies, where detection and avoidance of double spending are a vital requirement.</a:t>
            </a:r>
            <a:endParaRPr lang="en-IN" dirty="0"/>
          </a:p>
        </p:txBody>
      </p:sp>
      <p:sp>
        <p:nvSpPr>
          <p:cNvPr id="4" name="TextBox 3">
            <a:extLst>
              <a:ext uri="{FF2B5EF4-FFF2-40B4-BE49-F238E27FC236}">
                <a16:creationId xmlns:a16="http://schemas.microsoft.com/office/drawing/2014/main" id="{4C6EF5D7-3835-5248-D441-E84B4EEB49E5}"/>
              </a:ext>
            </a:extLst>
          </p:cNvPr>
          <p:cNvSpPr txBox="1"/>
          <p:nvPr/>
        </p:nvSpPr>
        <p:spPr>
          <a:xfrm>
            <a:off x="-753035" y="69924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960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807D-EF37-51FE-5951-69A780BDCA6F}"/>
              </a:ext>
            </a:extLst>
          </p:cNvPr>
          <p:cNvSpPr>
            <a:spLocks noGrp="1"/>
          </p:cNvSpPr>
          <p:nvPr>
            <p:ph type="title"/>
          </p:nvPr>
        </p:nvSpPr>
        <p:spPr/>
        <p:txBody>
          <a:bodyPr>
            <a:normAutofit/>
          </a:bodyPr>
          <a:lstStyle/>
          <a:p>
            <a:r>
              <a:rPr lang="en-IN" sz="3200" b="1" i="0" u="sng" strike="noStrike" baseline="0" dirty="0">
                <a:latin typeface="TimesNewRomanPS-BoldMT"/>
              </a:rPr>
              <a:t>Distributed systems</a:t>
            </a:r>
            <a:endParaRPr lang="en-IN" sz="3200" u="sng" dirty="0"/>
          </a:p>
        </p:txBody>
      </p:sp>
      <p:sp>
        <p:nvSpPr>
          <p:cNvPr id="3" name="Content Placeholder 2">
            <a:extLst>
              <a:ext uri="{FF2B5EF4-FFF2-40B4-BE49-F238E27FC236}">
                <a16:creationId xmlns:a16="http://schemas.microsoft.com/office/drawing/2014/main" id="{B893C3F5-2CD8-5666-0B13-9AFA047001D3}"/>
              </a:ext>
            </a:extLst>
          </p:cNvPr>
          <p:cNvSpPr>
            <a:spLocks noGrp="1"/>
          </p:cNvSpPr>
          <p:nvPr>
            <p:ph idx="1"/>
          </p:nvPr>
        </p:nvSpPr>
        <p:spPr>
          <a:xfrm>
            <a:off x="838200" y="1467279"/>
            <a:ext cx="10515600" cy="4351338"/>
          </a:xfrm>
        </p:spPr>
        <p:txBody>
          <a:bodyPr/>
          <a:lstStyle/>
          <a:p>
            <a:pPr algn="just"/>
            <a:r>
              <a:rPr lang="en-US" sz="1800" b="1" i="0" u="none" strike="noStrike" baseline="0" dirty="0">
                <a:latin typeface="TimesNewRomanPS-BoldMT"/>
              </a:rPr>
              <a:t>Distributed systems </a:t>
            </a:r>
            <a:r>
              <a:rPr lang="en-US" sz="1800" b="0" i="0" u="none" strike="noStrike" baseline="0" dirty="0">
                <a:latin typeface="TimesNewRomanPSMT"/>
              </a:rPr>
              <a:t>are a computing paradigm whereby two or more nodes work with each other in a</a:t>
            </a:r>
          </a:p>
          <a:p>
            <a:pPr marL="0" indent="0" algn="just">
              <a:buNone/>
            </a:pPr>
            <a:r>
              <a:rPr lang="en-US" sz="1800" b="0" i="0" u="none" strike="noStrike" baseline="0" dirty="0">
                <a:latin typeface="TimesNewRomanPSMT"/>
              </a:rPr>
              <a:t>coordinated fashion to achieve a common outcome.</a:t>
            </a:r>
          </a:p>
          <a:p>
            <a:pPr algn="just"/>
            <a:r>
              <a:rPr lang="en-US" sz="1800" b="0" i="0" u="none" strike="noStrike" baseline="0" dirty="0">
                <a:latin typeface="TimesNewRomanPSMT"/>
              </a:rPr>
              <a:t>It is modeled in such a way that end users see it as a single </a:t>
            </a:r>
            <a:r>
              <a:rPr lang="en-IN" sz="1800" b="0" i="0" u="none" strike="noStrike" baseline="0" dirty="0">
                <a:latin typeface="TimesNewRomanPSMT"/>
              </a:rPr>
              <a:t>logical platform.</a:t>
            </a:r>
          </a:p>
          <a:p>
            <a:pPr algn="just"/>
            <a:r>
              <a:rPr lang="en-US" sz="1800" b="0" i="0" u="none" strike="noStrike" baseline="0" dirty="0">
                <a:latin typeface="TimesNewRomanPSMT"/>
              </a:rPr>
              <a:t>Ex</a:t>
            </a:r>
            <a:r>
              <a:rPr lang="en-US" sz="1800" dirty="0">
                <a:latin typeface="TimesNewRomanPSMT"/>
              </a:rPr>
              <a:t>:</a:t>
            </a:r>
            <a:r>
              <a:rPr lang="en-US" sz="1800" b="0" i="0" u="none" strike="noStrike" baseline="0" dirty="0">
                <a:latin typeface="TimesNewRomanPSMT"/>
              </a:rPr>
              <a:t> Google's search engine is based on a large distributed system, but to a user, it looks like a single, coherent platform.</a:t>
            </a:r>
          </a:p>
          <a:p>
            <a:pPr algn="just"/>
            <a:r>
              <a:rPr lang="en-US" sz="1800" b="0" i="0" u="none" strike="noStrike" baseline="0" dirty="0">
                <a:latin typeface="TimesNewRomanPSMT"/>
              </a:rPr>
              <a:t>A </a:t>
            </a:r>
            <a:r>
              <a:rPr lang="en-US" sz="1800" b="1" i="0" u="none" strike="noStrike" baseline="0" dirty="0">
                <a:latin typeface="TimesNewRomanPS-BoldMT"/>
              </a:rPr>
              <a:t>node </a:t>
            </a:r>
            <a:r>
              <a:rPr lang="en-US" sz="1800" b="0" i="0" u="none" strike="noStrike" baseline="0" dirty="0">
                <a:latin typeface="TimesNewRomanPSMT"/>
              </a:rPr>
              <a:t>can be defined as an individual player in a distributed system</a:t>
            </a:r>
          </a:p>
          <a:p>
            <a:pPr algn="just"/>
            <a:r>
              <a:rPr lang="en-US" sz="1800" b="0" i="0" u="none" strike="noStrike" baseline="0" dirty="0">
                <a:latin typeface="TimesNewRomanPSMT"/>
              </a:rPr>
              <a:t>All nodes are capable of sending and receiving messages to and from each other.</a:t>
            </a:r>
          </a:p>
          <a:p>
            <a:pPr algn="just"/>
            <a:r>
              <a:rPr lang="en-US" sz="1800" b="0" i="0" u="none" strike="noStrike" baseline="0" dirty="0">
                <a:latin typeface="TimesNewRomanPSMT"/>
              </a:rPr>
              <a:t>A node that exhibits irrational behavior is also known as a </a:t>
            </a:r>
            <a:r>
              <a:rPr lang="en-US" sz="1800" b="1" i="0" u="none" strike="noStrike" baseline="0" dirty="0">
                <a:latin typeface="TimesNewRomanPS-BoldMT"/>
              </a:rPr>
              <a:t>Byzantine node </a:t>
            </a:r>
            <a:r>
              <a:rPr lang="en-US" sz="1800" b="0" i="0" u="none" strike="noStrike" baseline="0" dirty="0">
                <a:latin typeface="TimesNewRomanPSMT"/>
              </a:rPr>
              <a:t>after the Byzantine </a:t>
            </a:r>
            <a:r>
              <a:rPr lang="en-IN" sz="1800" b="0" i="0" u="none" strike="noStrike" baseline="0" dirty="0">
                <a:latin typeface="TimesNewRomanPSMT"/>
              </a:rPr>
              <a:t>Generals Problem.</a:t>
            </a:r>
            <a:endParaRPr lang="en-US" sz="1800" b="0" i="0" u="none" strike="noStrike" baseline="0" dirty="0">
              <a:latin typeface="TimesNewRomanPSMT"/>
            </a:endParaRPr>
          </a:p>
          <a:p>
            <a:pPr algn="just"/>
            <a:r>
              <a:rPr lang="en-IN" sz="1800" b="0" i="1" u="none" strike="noStrike" baseline="0" dirty="0">
                <a:latin typeface="TimesNewRomanPS-ItalicMT"/>
              </a:rPr>
              <a:t>The Byzantine Generals problem: </a:t>
            </a:r>
            <a:r>
              <a:rPr lang="en-IN" sz="1800" b="0" i="1" u="none" strike="noStrike" baseline="0" dirty="0">
                <a:solidFill>
                  <a:schemeClr val="accent2"/>
                </a:solidFill>
                <a:latin typeface="TimesNewRomanPS-ItalicMT"/>
                <a:hlinkClick r:id="rId2">
                  <a:extLst>
                    <a:ext uri="{A12FA001-AC4F-418D-AE19-62706E023703}">
                      <ahyp:hlinkClr xmlns:ahyp="http://schemas.microsoft.com/office/drawing/2018/hyperlinkcolor" val="tx"/>
                    </a:ext>
                  </a:extLst>
                </a:hlinkClick>
              </a:rPr>
              <a:t>https://www.geeksforgeeks.org/byzantine-generals-problem-in-blockchain/</a:t>
            </a:r>
            <a:endParaRPr lang="en-IN" sz="1800" b="0" i="1" u="sng" strike="noStrike" baseline="0" dirty="0">
              <a:solidFill>
                <a:schemeClr val="accent2"/>
              </a:solidFill>
              <a:latin typeface="TimesNewRomanPS-ItalicMT"/>
            </a:endParaRPr>
          </a:p>
        </p:txBody>
      </p:sp>
    </p:spTree>
    <p:extLst>
      <p:ext uri="{BB962C8B-B14F-4D97-AF65-F5344CB8AC3E}">
        <p14:creationId xmlns:p14="http://schemas.microsoft.com/office/powerpoint/2010/main" val="95699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760F-8743-CB6E-5B3A-AB61F38A77FA}"/>
              </a:ext>
            </a:extLst>
          </p:cNvPr>
          <p:cNvSpPr>
            <a:spLocks noGrp="1"/>
          </p:cNvSpPr>
          <p:nvPr>
            <p:ph type="title"/>
          </p:nvPr>
        </p:nvSpPr>
        <p:spPr>
          <a:xfrm>
            <a:off x="838200" y="204487"/>
            <a:ext cx="10515600" cy="1325563"/>
          </a:xfrm>
        </p:spPr>
        <p:txBody>
          <a:bodyPr>
            <a:normAutofit/>
          </a:bodyPr>
          <a:lstStyle/>
          <a:p>
            <a:r>
              <a:rPr lang="en-IN" sz="3200" b="1" i="0" u="sng" strike="noStrike" baseline="0" dirty="0">
                <a:latin typeface="TimesNewRomanPS-BoldMT"/>
              </a:rPr>
              <a:t>Features of a blockchain</a:t>
            </a:r>
            <a:endParaRPr lang="en-IN" sz="3200" dirty="0"/>
          </a:p>
        </p:txBody>
      </p:sp>
      <p:sp>
        <p:nvSpPr>
          <p:cNvPr id="3" name="Content Placeholder 2">
            <a:extLst>
              <a:ext uri="{FF2B5EF4-FFF2-40B4-BE49-F238E27FC236}">
                <a16:creationId xmlns:a16="http://schemas.microsoft.com/office/drawing/2014/main" id="{297745E7-9058-756E-3C5E-82653C8C20C5}"/>
              </a:ext>
            </a:extLst>
          </p:cNvPr>
          <p:cNvSpPr>
            <a:spLocks noGrp="1"/>
          </p:cNvSpPr>
          <p:nvPr>
            <p:ph idx="1"/>
          </p:nvPr>
        </p:nvSpPr>
        <p:spPr>
          <a:xfrm>
            <a:off x="838200" y="1302758"/>
            <a:ext cx="10515600" cy="4479477"/>
          </a:xfrm>
        </p:spPr>
        <p:txBody>
          <a:bodyPr>
            <a:normAutofit/>
          </a:bodyPr>
          <a:lstStyle/>
          <a:p>
            <a:pPr algn="just"/>
            <a:r>
              <a:rPr lang="en-US" sz="2000" b="1" i="0" u="sng" strike="noStrike" baseline="0" dirty="0">
                <a:latin typeface="TimesNewRomanPS-BoldMT"/>
              </a:rPr>
              <a:t>Smart property</a:t>
            </a:r>
            <a:r>
              <a:rPr lang="en-US" sz="2000" b="1" i="0" u="sng" strike="noStrike" baseline="0" dirty="0">
                <a:latin typeface="TimesNewRomanPSMT"/>
              </a:rPr>
              <a:t>: </a:t>
            </a:r>
            <a:r>
              <a:rPr lang="en-US" sz="1800" b="0" i="0" u="none" strike="noStrike" baseline="0" dirty="0">
                <a:latin typeface="TimesNewRomanPSMT"/>
              </a:rPr>
              <a:t>It is now possible to link a digital or physical asset to the blockchain in such a secure and precise manner that it cannot be claimed by anyone else. </a:t>
            </a:r>
          </a:p>
          <a:p>
            <a:pPr algn="just"/>
            <a:r>
              <a:rPr lang="en-US" sz="1800" b="0" i="0" u="none" strike="noStrike" baseline="0" dirty="0">
                <a:latin typeface="TimesNewRomanPSMT"/>
              </a:rPr>
              <a:t>You are in full control of your asset, and it cannot be double-spent or double-owned. </a:t>
            </a:r>
          </a:p>
          <a:p>
            <a:pPr algn="just">
              <a:lnSpc>
                <a:spcPct val="110000"/>
              </a:lnSpc>
            </a:pPr>
            <a:r>
              <a:rPr lang="en-US" sz="1800" b="0" i="0" u="none" strike="noStrike" baseline="0" dirty="0">
                <a:latin typeface="TimesNewRomanPSMT"/>
              </a:rPr>
              <a:t>While it is true that many </a:t>
            </a:r>
            <a:r>
              <a:rPr lang="en-US" sz="1800" b="1" i="0" u="none" strike="noStrike" baseline="0" dirty="0">
                <a:latin typeface="TimesNewRomanPS-BoldMT"/>
              </a:rPr>
              <a:t>Digital Rights Management </a:t>
            </a:r>
            <a:r>
              <a:rPr lang="en-US" sz="1800" b="0" i="0" u="none" strike="noStrike" baseline="0" dirty="0">
                <a:latin typeface="TimesNewRomanPSMT"/>
              </a:rPr>
              <a:t>(</a:t>
            </a:r>
            <a:r>
              <a:rPr lang="en-US" sz="1800" b="1" i="0" u="none" strike="noStrike" baseline="0" dirty="0">
                <a:latin typeface="TimesNewRomanPS-BoldMT"/>
              </a:rPr>
              <a:t>DRM</a:t>
            </a:r>
            <a:r>
              <a:rPr lang="en-US" sz="1800" b="0" i="0" u="none" strike="noStrike" baseline="0" dirty="0">
                <a:latin typeface="TimesNewRomanPSMT"/>
              </a:rPr>
              <a:t>) schemes are being used currently along with copyright laws, but none of them is enforceable in such a way as blockchain based DRM can be. </a:t>
            </a:r>
          </a:p>
          <a:p>
            <a:pPr algn="just">
              <a:lnSpc>
                <a:spcPct val="150000"/>
              </a:lnSpc>
              <a:spcAft>
                <a:spcPts val="600"/>
              </a:spcAft>
            </a:pPr>
            <a:r>
              <a:rPr lang="en-US" sz="1800" b="0" i="0" u="none" strike="noStrike" baseline="0" dirty="0">
                <a:latin typeface="TimesNewRomanPSMT"/>
              </a:rPr>
              <a:t>Blockchain can provide DRM functionality in such a way that it can be enforced fully. </a:t>
            </a:r>
          </a:p>
          <a:p>
            <a:pPr algn="just"/>
            <a:r>
              <a:rPr lang="en-US" sz="1800" b="0" i="0" u="none" strike="noStrike" baseline="0" dirty="0">
                <a:latin typeface="TimesNewRomanPSMT"/>
              </a:rPr>
              <a:t>Another example is </a:t>
            </a:r>
            <a:r>
              <a:rPr lang="en-US" sz="1800" b="1" i="0" u="none" strike="noStrike" baseline="0" dirty="0">
                <a:latin typeface="TimesNewRomanPSMT"/>
              </a:rPr>
              <a:t>PS3 hack</a:t>
            </a:r>
            <a:r>
              <a:rPr lang="en-US" sz="1800" b="0" i="0" u="none" strike="noStrike" baseline="0" dirty="0">
                <a:latin typeface="TimesNewRomanPSMT"/>
              </a:rPr>
              <a:t>, also copyrighted digital music, films and e-books are routinely shared on the internet without any limitations. </a:t>
            </a:r>
          </a:p>
          <a:p>
            <a:pPr algn="just">
              <a:lnSpc>
                <a:spcPct val="100000"/>
              </a:lnSpc>
            </a:pPr>
            <a:r>
              <a:rPr lang="en-US" sz="1800" b="0" i="0" u="none" strike="noStrike" baseline="0" dirty="0">
                <a:latin typeface="TimesNewRomanPSMT"/>
              </a:rPr>
              <a:t>We have copyright protection in place for many years, but digital piracy refutes all attempts to fully enforce the law on a blockchain, however, if you own an asset, no one else can claim it unless you decide to transfer it.</a:t>
            </a:r>
            <a:endParaRPr lang="en-IN" dirty="0"/>
          </a:p>
        </p:txBody>
      </p:sp>
    </p:spTree>
    <p:extLst>
      <p:ext uri="{BB962C8B-B14F-4D97-AF65-F5344CB8AC3E}">
        <p14:creationId xmlns:p14="http://schemas.microsoft.com/office/powerpoint/2010/main" val="54279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BE82-321E-274B-ED75-6E7A3FA5A6A8}"/>
              </a:ext>
            </a:extLst>
          </p:cNvPr>
          <p:cNvSpPr>
            <a:spLocks noGrp="1"/>
          </p:cNvSpPr>
          <p:nvPr>
            <p:ph type="title"/>
          </p:nvPr>
        </p:nvSpPr>
        <p:spPr>
          <a:xfrm>
            <a:off x="838200" y="155060"/>
            <a:ext cx="10515600" cy="1325563"/>
          </a:xfrm>
        </p:spPr>
        <p:txBody>
          <a:bodyPr>
            <a:normAutofit/>
          </a:bodyPr>
          <a:lstStyle/>
          <a:p>
            <a:r>
              <a:rPr lang="en-IN" sz="3600" b="1" i="0" u="sng" strike="noStrike" baseline="0" dirty="0">
                <a:latin typeface="TimesNewRomanPS-BoldMT"/>
              </a:rPr>
              <a:t>Features of a blockchain</a:t>
            </a:r>
            <a:endParaRPr lang="en-IN" sz="3600" dirty="0"/>
          </a:p>
        </p:txBody>
      </p:sp>
      <p:sp>
        <p:nvSpPr>
          <p:cNvPr id="3" name="Content Placeholder 2">
            <a:extLst>
              <a:ext uri="{FF2B5EF4-FFF2-40B4-BE49-F238E27FC236}">
                <a16:creationId xmlns:a16="http://schemas.microsoft.com/office/drawing/2014/main" id="{8BA3DE3D-D235-9F8B-61A1-1E86789A6960}"/>
              </a:ext>
            </a:extLst>
          </p:cNvPr>
          <p:cNvSpPr>
            <a:spLocks noGrp="1"/>
          </p:cNvSpPr>
          <p:nvPr>
            <p:ph idx="1"/>
          </p:nvPr>
        </p:nvSpPr>
        <p:spPr>
          <a:xfrm>
            <a:off x="838200" y="817841"/>
            <a:ext cx="10515600" cy="5604669"/>
          </a:xfrm>
        </p:spPr>
        <p:txBody>
          <a:bodyPr>
            <a:normAutofit/>
          </a:bodyPr>
          <a:lstStyle/>
          <a:p>
            <a:pPr algn="just"/>
            <a:r>
              <a:rPr lang="en-US" sz="1800" b="1" i="0" u="sng" strike="noStrike" baseline="0" dirty="0">
                <a:latin typeface="TimesNewRomanPS-BoldMT"/>
              </a:rPr>
              <a:t>Provider of security</a:t>
            </a:r>
            <a:r>
              <a:rPr lang="en-US" sz="1800" b="0" i="0" u="sng" strike="noStrike" baseline="0" dirty="0">
                <a:latin typeface="TimesNewRomanPSMT"/>
              </a:rPr>
              <a:t>: </a:t>
            </a:r>
            <a:r>
              <a:rPr lang="en-US" sz="1800" b="0" i="0" u="none" strike="noStrike" baseline="0" dirty="0">
                <a:latin typeface="TimesNewRomanPSMT"/>
              </a:rPr>
              <a:t>The blockchain is based on proven cryptographic technology that ensures the</a:t>
            </a:r>
          </a:p>
          <a:p>
            <a:pPr marL="0" indent="0" algn="just">
              <a:buNone/>
            </a:pPr>
            <a:r>
              <a:rPr lang="en-US" sz="1800" dirty="0">
                <a:latin typeface="TimesNewRomanPSMT"/>
              </a:rPr>
              <a:t>    </a:t>
            </a:r>
            <a:r>
              <a:rPr lang="en-US" sz="1800" b="0" i="0" u="none" strike="noStrike" baseline="0" dirty="0">
                <a:latin typeface="TimesNewRomanPSMT"/>
              </a:rPr>
              <a:t>integrity and availability of data. </a:t>
            </a:r>
          </a:p>
          <a:p>
            <a:pPr algn="just">
              <a:lnSpc>
                <a:spcPct val="100000"/>
              </a:lnSpc>
            </a:pPr>
            <a:r>
              <a:rPr lang="en-US" sz="1800" b="0" i="0" u="none" strike="noStrike" baseline="0" dirty="0">
                <a:latin typeface="TimesNewRomanPSMT"/>
              </a:rPr>
              <a:t>Generally, confidentiality is not provided due to the requirements of transparency. </a:t>
            </a:r>
          </a:p>
          <a:p>
            <a:pPr algn="just">
              <a:lnSpc>
                <a:spcPct val="100000"/>
              </a:lnSpc>
            </a:pPr>
            <a:r>
              <a:rPr lang="en-US" sz="1800" b="0" i="0" u="none" strike="noStrike" baseline="0" dirty="0">
                <a:latin typeface="TimesNewRomanPSMT"/>
              </a:rPr>
              <a:t>This limitation is the leading barrier to its adoption by financial institutions and other industries that require privacy and confidentiality of transactions.</a:t>
            </a:r>
          </a:p>
          <a:p>
            <a:pPr algn="just">
              <a:lnSpc>
                <a:spcPct val="100000"/>
              </a:lnSpc>
            </a:pPr>
            <a:r>
              <a:rPr lang="en-US" sz="1800" b="0" i="0" u="none" strike="noStrike" baseline="0" dirty="0">
                <a:latin typeface="TimesNewRomanPSMT"/>
              </a:rPr>
              <a:t> A more recent example is </a:t>
            </a:r>
            <a:r>
              <a:rPr lang="en-US" sz="1800" b="0" i="0" u="none" strike="noStrike" baseline="0" dirty="0" err="1">
                <a:latin typeface="TimesNewRomanPSMT"/>
              </a:rPr>
              <a:t>Zcash</a:t>
            </a:r>
            <a:r>
              <a:rPr lang="en-US" sz="1800" b="0" i="0" u="none" strike="noStrike" baseline="0" dirty="0">
                <a:latin typeface="TimesNewRomanPSMT"/>
              </a:rPr>
              <a:t>, which provides a platform for conducting anonymous transactions.</a:t>
            </a:r>
          </a:p>
          <a:p>
            <a:pPr algn="just">
              <a:lnSpc>
                <a:spcPct val="100000"/>
              </a:lnSpc>
            </a:pPr>
            <a:r>
              <a:rPr lang="en-US" sz="1800" b="0" i="0" u="none" strike="noStrike" baseline="0" dirty="0">
                <a:latin typeface="TimesNewRomanPSMT"/>
              </a:rPr>
              <a:t> Other security services, such as non-repudiation and authentication, are also provided by blockchain, as all actions are secured using private keys and digital signatures.</a:t>
            </a:r>
          </a:p>
          <a:p>
            <a:pPr algn="just"/>
            <a:r>
              <a:rPr lang="en-US" sz="1800" b="1" i="0" u="sng" strike="noStrike" baseline="0" dirty="0">
                <a:latin typeface="TimesNewRomanPS-BoldMT"/>
              </a:rPr>
              <a:t>Immutability</a:t>
            </a:r>
            <a:r>
              <a:rPr lang="en-US" sz="1800" b="0" i="0" u="sng" strike="noStrike" baseline="0" dirty="0">
                <a:latin typeface="TimesNewRomanPSMT"/>
              </a:rPr>
              <a:t>: </a:t>
            </a:r>
            <a:r>
              <a:rPr lang="en-US" sz="1800" b="0" i="0" u="none" strike="noStrike" baseline="0" dirty="0">
                <a:latin typeface="TimesNewRomanPSMT"/>
              </a:rPr>
              <a:t>This is another critical feature of blockchain: once records are added to the blockchain, they</a:t>
            </a:r>
          </a:p>
          <a:p>
            <a:pPr marL="0" indent="0" algn="just">
              <a:buNone/>
            </a:pPr>
            <a:r>
              <a:rPr lang="en-US" sz="1800" b="0" i="0" u="none" strike="noStrike" baseline="0" dirty="0">
                <a:latin typeface="TimesNewRomanPSMT"/>
              </a:rPr>
              <a:t>  are immutable. </a:t>
            </a:r>
          </a:p>
          <a:p>
            <a:pPr algn="just">
              <a:lnSpc>
                <a:spcPct val="100000"/>
              </a:lnSpc>
            </a:pPr>
            <a:r>
              <a:rPr lang="en-US" sz="1800" dirty="0">
                <a:latin typeface="TimesNewRomanPSMT"/>
              </a:rPr>
              <a:t>  </a:t>
            </a:r>
            <a:r>
              <a:rPr lang="en-US" sz="1800" b="0" i="0" u="none" strike="noStrike" baseline="0" dirty="0">
                <a:latin typeface="TimesNewRomanPSMT"/>
              </a:rPr>
              <a:t>There is the remote possibility of rolling back changes, but this is to be avoided at all costs   as doing so would consume an exorbitant amount of computing resources.</a:t>
            </a:r>
          </a:p>
          <a:p>
            <a:pPr algn="just">
              <a:lnSpc>
                <a:spcPct val="100000"/>
              </a:lnSpc>
            </a:pPr>
            <a:r>
              <a:rPr lang="en-US" sz="1800" b="0" i="0" u="none" strike="noStrike" baseline="0" dirty="0">
                <a:latin typeface="TimesNewRomanPSMT"/>
              </a:rPr>
              <a:t>  For example, with Bitcoin if a malicious user wants to alter previous blocks, then it would require computing the </a:t>
            </a:r>
            <a:r>
              <a:rPr lang="en-US" sz="1800" b="0" i="0" u="none" strike="noStrike" baseline="0" dirty="0" err="1">
                <a:latin typeface="TimesNewRomanPSMT"/>
              </a:rPr>
              <a:t>PoW</a:t>
            </a:r>
            <a:r>
              <a:rPr lang="en-US" sz="1800" b="0" i="0" u="none" strike="noStrike" baseline="0" dirty="0">
                <a:latin typeface="TimesNewRomanPSMT"/>
              </a:rPr>
              <a:t> once again for all   those blocks that have already been added to the blockchain. </a:t>
            </a:r>
          </a:p>
          <a:p>
            <a:pPr algn="just"/>
            <a:r>
              <a:rPr lang="en-US" sz="1800" b="0" i="0" u="none" strike="noStrike" baseline="0" dirty="0">
                <a:latin typeface="TimesNewRomanPSMT"/>
              </a:rPr>
              <a:t>This difficulty makes the records on a </a:t>
            </a:r>
            <a:r>
              <a:rPr lang="en-IN" sz="1800" b="0" i="0" u="none" strike="noStrike" baseline="0" dirty="0">
                <a:latin typeface="TimesNewRomanPSMT"/>
              </a:rPr>
              <a:t>  blockchain essentially immutable.</a:t>
            </a:r>
            <a:endParaRPr lang="en-IN" dirty="0"/>
          </a:p>
        </p:txBody>
      </p:sp>
    </p:spTree>
    <p:extLst>
      <p:ext uri="{BB962C8B-B14F-4D97-AF65-F5344CB8AC3E}">
        <p14:creationId xmlns:p14="http://schemas.microsoft.com/office/powerpoint/2010/main" val="255645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DE73-B52F-952C-83CB-CC4475A29607}"/>
              </a:ext>
            </a:extLst>
          </p:cNvPr>
          <p:cNvSpPr>
            <a:spLocks noGrp="1"/>
          </p:cNvSpPr>
          <p:nvPr>
            <p:ph type="title"/>
          </p:nvPr>
        </p:nvSpPr>
        <p:spPr>
          <a:xfrm>
            <a:off x="838200" y="130347"/>
            <a:ext cx="10515600" cy="1325563"/>
          </a:xfrm>
        </p:spPr>
        <p:txBody>
          <a:bodyPr>
            <a:normAutofit/>
          </a:bodyPr>
          <a:lstStyle/>
          <a:p>
            <a:r>
              <a:rPr lang="en-IN" sz="3200" b="1" i="0" u="sng" strike="noStrike" baseline="0" dirty="0">
                <a:latin typeface="TimesNewRomanPSMT"/>
              </a:rPr>
              <a:t>Applications of blockchain technology</a:t>
            </a:r>
            <a:endParaRPr lang="en-IN" b="1" u="sng" dirty="0"/>
          </a:p>
        </p:txBody>
      </p:sp>
      <p:sp>
        <p:nvSpPr>
          <p:cNvPr id="3" name="Content Placeholder 2">
            <a:extLst>
              <a:ext uri="{FF2B5EF4-FFF2-40B4-BE49-F238E27FC236}">
                <a16:creationId xmlns:a16="http://schemas.microsoft.com/office/drawing/2014/main" id="{3E86A8B0-C059-C217-BE16-9C3A976A7372}"/>
              </a:ext>
            </a:extLst>
          </p:cNvPr>
          <p:cNvSpPr>
            <a:spLocks noGrp="1"/>
          </p:cNvSpPr>
          <p:nvPr>
            <p:ph idx="1"/>
          </p:nvPr>
        </p:nvSpPr>
        <p:spPr>
          <a:xfrm>
            <a:off x="838200" y="1235676"/>
            <a:ext cx="10515600" cy="5491977"/>
          </a:xfrm>
        </p:spPr>
        <p:txBody>
          <a:bodyPr>
            <a:normAutofit/>
          </a:bodyPr>
          <a:lstStyle/>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Financial services: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track and record financial transactions, such as payments, loans, and investments. This can help to reduce fraud and errors, and to improve transparency and efficiency.</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Supply chain management: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track the movement of goods and products throughout the supply chain. This can help to improve visibility and traceability, and to reduce counterfeiting and fraud.</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Identity management: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create secure and immutable digital identities. This can help to improve security and privacy, and to make it easier to verify identities.</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Healthcare: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store and share medical records, securely and confidentially. This can help to improve patient care, and to reduce costs.</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Voting: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create secure and transparent voting systems. This can help to increase voter turnout, and to reduce fraud.</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Intellectual property: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register and track intellectual property, such as patents, copyrights, and trademarks. This can help to protect intellectual property rights, and to reduce counterfeiting.</a:t>
            </a:r>
          </a:p>
          <a:p>
            <a:pPr algn="just">
              <a:buFont typeface="Arial" panose="020B0604020202020204" pitchFamily="34" charset="0"/>
              <a:buChar char="•"/>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Real estate: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Blockchain can be used to track the ownership of real estate, and to facilitate real estate transactions. This can help to reduce fraud and errors, and to improve transparency and efficiency.</a:t>
            </a:r>
          </a:p>
          <a:p>
            <a:endParaRPr lang="en-IN" dirty="0"/>
          </a:p>
        </p:txBody>
      </p:sp>
    </p:spTree>
    <p:extLst>
      <p:ext uri="{BB962C8B-B14F-4D97-AF65-F5344CB8AC3E}">
        <p14:creationId xmlns:p14="http://schemas.microsoft.com/office/powerpoint/2010/main" val="3370178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DE73-B52F-952C-83CB-CC4475A29607}"/>
              </a:ext>
            </a:extLst>
          </p:cNvPr>
          <p:cNvSpPr>
            <a:spLocks noGrp="1"/>
          </p:cNvSpPr>
          <p:nvPr>
            <p:ph type="title"/>
          </p:nvPr>
        </p:nvSpPr>
        <p:spPr>
          <a:xfrm>
            <a:off x="838200" y="130347"/>
            <a:ext cx="10515600" cy="1325563"/>
          </a:xfrm>
        </p:spPr>
        <p:txBody>
          <a:bodyPr>
            <a:normAutofit/>
          </a:bodyPr>
          <a:lstStyle/>
          <a:p>
            <a:r>
              <a:rPr lang="en-IN" sz="3200" b="1" i="0" u="sng" strike="noStrike" baseline="0" dirty="0">
                <a:latin typeface="TimesNewRomanPSMT"/>
              </a:rPr>
              <a:t>Applications of blockchain technology</a:t>
            </a:r>
            <a:endParaRPr lang="en-IN" b="1" u="sng" dirty="0"/>
          </a:p>
        </p:txBody>
      </p:sp>
      <p:sp>
        <p:nvSpPr>
          <p:cNvPr id="3" name="Content Placeholder 2">
            <a:extLst>
              <a:ext uri="{FF2B5EF4-FFF2-40B4-BE49-F238E27FC236}">
                <a16:creationId xmlns:a16="http://schemas.microsoft.com/office/drawing/2014/main" id="{3E86A8B0-C059-C217-BE16-9C3A976A7372}"/>
              </a:ext>
            </a:extLst>
          </p:cNvPr>
          <p:cNvSpPr>
            <a:spLocks noGrp="1"/>
          </p:cNvSpPr>
          <p:nvPr>
            <p:ph idx="1"/>
          </p:nvPr>
        </p:nvSpPr>
        <p:spPr>
          <a:xfrm>
            <a:off x="838200" y="1235676"/>
            <a:ext cx="10515600" cy="5491977"/>
          </a:xfrm>
        </p:spPr>
        <p:txBody>
          <a:bodyP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Here are some of the future applications of blockchain:</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Stock trading: </a:t>
            </a:r>
            <a:r>
              <a:rPr lang="en-US" b="0" i="0" dirty="0">
                <a:effectLst/>
                <a:latin typeface="Times New Roman" panose="02020603050405020304" pitchFamily="18" charset="0"/>
                <a:cs typeface="Times New Roman" panose="02020603050405020304" pitchFamily="18" charset="0"/>
              </a:rPr>
              <a:t>Blockchain can be used to create a more efficient and transparent stock trading system. This could reduce costs and increase liquidity.</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Healthcare data access: </a:t>
            </a:r>
            <a:r>
              <a:rPr lang="en-US" b="0" i="0" dirty="0">
                <a:effectLst/>
                <a:latin typeface="Times New Roman" panose="02020603050405020304" pitchFamily="18" charset="0"/>
                <a:cs typeface="Times New Roman" panose="02020603050405020304" pitchFamily="18" charset="0"/>
              </a:rPr>
              <a:t>Blockchain can be used to securely store and share healthcare data. This could improve patient care and research.</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Crowdfunding: </a:t>
            </a:r>
            <a:r>
              <a:rPr lang="en-US" b="0" i="0" dirty="0">
                <a:effectLst/>
                <a:latin typeface="Times New Roman" panose="02020603050405020304" pitchFamily="18" charset="0"/>
                <a:cs typeface="Times New Roman" panose="02020603050405020304" pitchFamily="18" charset="0"/>
              </a:rPr>
              <a:t>Blockchain can be used to create a more secure and transparent crowdfunding platform. This could make it easier for people to raise money for their projects.</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Wills and inheritances: </a:t>
            </a:r>
            <a:r>
              <a:rPr lang="en-US" b="0" i="0" dirty="0">
                <a:effectLst/>
                <a:latin typeface="Times New Roman" panose="02020603050405020304" pitchFamily="18" charset="0"/>
                <a:cs typeface="Times New Roman" panose="02020603050405020304" pitchFamily="18" charset="0"/>
              </a:rPr>
              <a:t>Blockchain can be used to create a more secure and transparent way to store wills and other legal documents. This could help to prevent fraud and disputes.</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Voting: </a:t>
            </a:r>
            <a:r>
              <a:rPr lang="en-US" b="0" i="0" dirty="0">
                <a:effectLst/>
                <a:latin typeface="Times New Roman" panose="02020603050405020304" pitchFamily="18" charset="0"/>
                <a:cs typeface="Times New Roman" panose="02020603050405020304" pitchFamily="18" charset="0"/>
              </a:rPr>
              <a:t>Blockchain can be used to create a more secure and transparent voting system. This could increase voter turnout and reduce the risk of fraud.</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Cloud storage</a:t>
            </a:r>
            <a:r>
              <a:rPr lang="en-US" b="0" i="0" dirty="0">
                <a:effectLst/>
                <a:latin typeface="Times New Roman" panose="02020603050405020304" pitchFamily="18" charset="0"/>
                <a:cs typeface="Times New Roman" panose="02020603050405020304" pitchFamily="18" charset="0"/>
              </a:rPr>
              <a:t>: Blockchain can be used to create a more secure and decentralized cloud storage system. This could reduce costs and improve privacy.</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Decentralized credit scoring</a:t>
            </a:r>
            <a:r>
              <a:rPr lang="en-US" b="0" i="0" dirty="0">
                <a:effectLst/>
                <a:latin typeface="Times New Roman" panose="02020603050405020304" pitchFamily="18" charset="0"/>
                <a:cs typeface="Times New Roman" panose="02020603050405020304" pitchFamily="18" charset="0"/>
              </a:rPr>
              <a:t>: Blockchain can be used to create a more decentralized and transparent credit scoring system. This could improve access to credit for people who are traditionally underserved by the financial system.</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Charity accountability: </a:t>
            </a:r>
            <a:r>
              <a:rPr lang="en-US" b="0" i="0" dirty="0">
                <a:effectLst/>
                <a:latin typeface="Times New Roman" panose="02020603050405020304" pitchFamily="18" charset="0"/>
                <a:cs typeface="Times New Roman" panose="02020603050405020304" pitchFamily="18" charset="0"/>
              </a:rPr>
              <a:t>Blockchain can be used to create a more transparent and accountable way to track donations to charities. This could help to ensure that donations are used effectively.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29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7C71-E4DE-CEAC-132F-DD400B997802}"/>
              </a:ext>
            </a:extLst>
          </p:cNvPr>
          <p:cNvSpPr>
            <a:spLocks noGrp="1"/>
          </p:cNvSpPr>
          <p:nvPr>
            <p:ph type="title"/>
          </p:nvPr>
        </p:nvSpPr>
        <p:spPr>
          <a:xfrm>
            <a:off x="838200" y="18255"/>
            <a:ext cx="10515600" cy="1325563"/>
          </a:xfrm>
        </p:spPr>
        <p:txBody>
          <a:bodyPr>
            <a:normAutofit/>
          </a:bodyPr>
          <a:lstStyle/>
          <a:p>
            <a:r>
              <a:rPr lang="en-IN" sz="3200" b="1" i="0" u="sng" strike="noStrike" baseline="0" dirty="0">
                <a:latin typeface="TimesNewRomanPS-BoldMT"/>
              </a:rPr>
              <a:t>Tiers of blockchain technology</a:t>
            </a:r>
            <a:endParaRPr lang="en-IN" sz="6600" u="sng" dirty="0"/>
          </a:p>
        </p:txBody>
      </p:sp>
      <p:sp>
        <p:nvSpPr>
          <p:cNvPr id="3" name="Content Placeholder 2">
            <a:extLst>
              <a:ext uri="{FF2B5EF4-FFF2-40B4-BE49-F238E27FC236}">
                <a16:creationId xmlns:a16="http://schemas.microsoft.com/office/drawing/2014/main" id="{10996FBD-6D20-A827-2D2A-D5882CED9C48}"/>
              </a:ext>
            </a:extLst>
          </p:cNvPr>
          <p:cNvSpPr>
            <a:spLocks noGrp="1"/>
          </p:cNvSpPr>
          <p:nvPr>
            <p:ph idx="1"/>
          </p:nvPr>
        </p:nvSpPr>
        <p:spPr>
          <a:xfrm>
            <a:off x="838199" y="1010078"/>
            <a:ext cx="10999573" cy="5724353"/>
          </a:xfrm>
        </p:spPr>
        <p:txBody>
          <a:bodyPr>
            <a:normAutofit/>
          </a:bodyPr>
          <a:lstStyle/>
          <a:p>
            <a:pPr algn="just"/>
            <a:r>
              <a:rPr lang="en-US" sz="2000" b="1" i="0" u="none" strike="noStrike" baseline="0" dirty="0">
                <a:latin typeface="TimesNewRomanPS-BoldMT"/>
              </a:rPr>
              <a:t>Blockchain 1.0</a:t>
            </a:r>
            <a:r>
              <a:rPr lang="en-US" sz="2000" b="0" i="0" u="none" strike="noStrike" baseline="0" dirty="0">
                <a:latin typeface="TimesNewRomanPSMT"/>
              </a:rPr>
              <a:t>: </a:t>
            </a:r>
            <a:r>
              <a:rPr lang="en-US" sz="1800" b="0" i="0" u="none" strike="noStrike" baseline="0" dirty="0">
                <a:latin typeface="TimesNewRomanPSMT"/>
              </a:rPr>
              <a:t>This tier was introduced with the invention of Bitcoin, and it is primarily used for cryptocurrencies. </a:t>
            </a:r>
          </a:p>
          <a:p>
            <a:pPr algn="just"/>
            <a:r>
              <a:rPr lang="en-US" sz="1800" b="0" i="0" u="none" strike="noStrike" baseline="0" dirty="0">
                <a:latin typeface="TimesNewRomanPSMT"/>
              </a:rPr>
              <a:t>Also, as Bitcoin was the first implementation of cryptocurrencies, it makes sense to categorize this first generation of blockchain technology to include only cryptographic currencies. </a:t>
            </a:r>
          </a:p>
          <a:p>
            <a:pPr algn="just"/>
            <a:r>
              <a:rPr lang="en-US" sz="1800" b="0" i="0" u="none" strike="noStrike" baseline="0" dirty="0">
                <a:latin typeface="TimesNewRomanPSMT"/>
              </a:rPr>
              <a:t>All alternative cryptocurrencies as well as Bitcoin fall into this category. It includes core applications such as payments and applications. </a:t>
            </a:r>
          </a:p>
          <a:p>
            <a:pPr algn="just"/>
            <a:r>
              <a:rPr lang="en-US" sz="1800" b="0" i="0" u="none" strike="noStrike" baseline="0" dirty="0">
                <a:latin typeface="TimesNewRomanPSMT"/>
              </a:rPr>
              <a:t>This generation started in 2009 when Bitcoin was released and ended in early </a:t>
            </a:r>
            <a:r>
              <a:rPr lang="en-IN" sz="1800" b="0" i="0" u="none" strike="noStrike" baseline="0" dirty="0">
                <a:latin typeface="TimesNewRomanPSMT"/>
              </a:rPr>
              <a:t>2010.</a:t>
            </a:r>
          </a:p>
          <a:p>
            <a:pPr marL="0" indent="0" algn="just">
              <a:buNone/>
            </a:pPr>
            <a:endParaRPr lang="en-IN" sz="1800" b="0" i="0" u="none" strike="noStrike" baseline="0" dirty="0">
              <a:latin typeface="TimesNewRomanPSMT"/>
            </a:endParaRPr>
          </a:p>
          <a:p>
            <a:pPr algn="just"/>
            <a:r>
              <a:rPr lang="en-US" sz="2000" b="1" i="0" u="none" strike="noStrike" baseline="0" dirty="0">
                <a:latin typeface="TimesNewRomanPS-BoldMT"/>
              </a:rPr>
              <a:t>Blockchain 2.0</a:t>
            </a:r>
            <a:r>
              <a:rPr lang="en-US" sz="2000" b="0" i="0" u="none" strike="noStrike" baseline="0" dirty="0">
                <a:latin typeface="TimesNewRomanPSMT"/>
              </a:rPr>
              <a:t>: </a:t>
            </a:r>
            <a:r>
              <a:rPr lang="en-US" sz="1800" b="0" i="0" u="none" strike="noStrike" baseline="0" dirty="0">
                <a:latin typeface="TimesNewRomanPSMT"/>
              </a:rPr>
              <a:t>This second blockchain generation is used by financial services and smart contracts.</a:t>
            </a:r>
          </a:p>
          <a:p>
            <a:pPr algn="just"/>
            <a:r>
              <a:rPr lang="en-US" sz="1800" b="0" i="0" u="none" strike="noStrike" baseline="0" dirty="0">
                <a:latin typeface="TimesNewRomanPSMT"/>
              </a:rPr>
              <a:t> This tier includes various financial assets, such as derivatives, options, swaps, and bonds. </a:t>
            </a:r>
          </a:p>
          <a:p>
            <a:pPr algn="just"/>
            <a:r>
              <a:rPr lang="en-US" sz="1800" b="0" i="0" u="none" strike="noStrike" baseline="0" dirty="0">
                <a:latin typeface="TimesNewRomanPSMT"/>
              </a:rPr>
              <a:t>Applications that go beyond currency, finance, and markets  are incorporated at this tier. </a:t>
            </a:r>
          </a:p>
          <a:p>
            <a:pPr algn="just"/>
            <a:r>
              <a:rPr lang="en-US" sz="1800" b="0" i="0" u="none" strike="noStrike" baseline="0" dirty="0">
                <a:latin typeface="TimesNewRomanPSMT"/>
              </a:rPr>
              <a:t>Ethereum, Hyperledger, and other newer blockchain platforms are considered part of Blockchain 2.0. </a:t>
            </a:r>
          </a:p>
          <a:p>
            <a:pPr algn="just"/>
            <a:r>
              <a:rPr lang="en-US" sz="1800" b="0" i="0" u="none" strike="noStrike" baseline="0" dirty="0">
                <a:latin typeface="TimesNewRomanPSMT"/>
              </a:rPr>
              <a:t>This generation started when ideas related to using blockchain for other purposes started to emerge in 2010.</a:t>
            </a:r>
          </a:p>
        </p:txBody>
      </p:sp>
    </p:spTree>
    <p:extLst>
      <p:ext uri="{BB962C8B-B14F-4D97-AF65-F5344CB8AC3E}">
        <p14:creationId xmlns:p14="http://schemas.microsoft.com/office/powerpoint/2010/main" val="2757221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2D89-8E36-8D05-F651-1A7F2F065A78}"/>
              </a:ext>
            </a:extLst>
          </p:cNvPr>
          <p:cNvSpPr>
            <a:spLocks noGrp="1"/>
          </p:cNvSpPr>
          <p:nvPr>
            <p:ph type="title"/>
          </p:nvPr>
        </p:nvSpPr>
        <p:spPr>
          <a:xfrm>
            <a:off x="838200" y="18255"/>
            <a:ext cx="10515600" cy="1325563"/>
          </a:xfrm>
        </p:spPr>
        <p:txBody>
          <a:bodyPr>
            <a:normAutofit/>
          </a:bodyPr>
          <a:lstStyle/>
          <a:p>
            <a:r>
              <a:rPr lang="en-IN" sz="3200" b="1" i="0" u="sng" strike="noStrike" baseline="0" dirty="0">
                <a:latin typeface="TimesNewRomanPS-BoldMT"/>
              </a:rPr>
              <a:t>Tiers of blockchain technology</a:t>
            </a:r>
            <a:endParaRPr lang="en-IN" sz="3200" dirty="0"/>
          </a:p>
        </p:txBody>
      </p:sp>
      <p:sp>
        <p:nvSpPr>
          <p:cNvPr id="3" name="Content Placeholder 2">
            <a:extLst>
              <a:ext uri="{FF2B5EF4-FFF2-40B4-BE49-F238E27FC236}">
                <a16:creationId xmlns:a16="http://schemas.microsoft.com/office/drawing/2014/main" id="{BDB9A3FC-A89D-ABAE-F633-578046B9A85D}"/>
              </a:ext>
            </a:extLst>
          </p:cNvPr>
          <p:cNvSpPr>
            <a:spLocks noGrp="1"/>
          </p:cNvSpPr>
          <p:nvPr>
            <p:ph idx="1"/>
          </p:nvPr>
        </p:nvSpPr>
        <p:spPr>
          <a:xfrm>
            <a:off x="838200" y="1013254"/>
            <a:ext cx="10515600" cy="5523470"/>
          </a:xfrm>
        </p:spPr>
        <p:txBody>
          <a:bodyPr>
            <a:normAutofit fontScale="77500" lnSpcReduction="20000"/>
          </a:bodyPr>
          <a:lstStyle/>
          <a:p>
            <a:pPr algn="just"/>
            <a:r>
              <a:rPr lang="en-US" sz="3400" b="1" i="0" u="none" strike="noStrike" baseline="0" dirty="0">
                <a:latin typeface="TimesNewRomanPS-BoldMT"/>
              </a:rPr>
              <a:t>Blockchain 3.0</a:t>
            </a:r>
            <a:r>
              <a:rPr lang="en-US" sz="3400" b="0" i="0" u="none" strike="noStrike" baseline="0" dirty="0">
                <a:latin typeface="TimesNewRomanPSMT"/>
              </a:rPr>
              <a:t>: </a:t>
            </a:r>
            <a:r>
              <a:rPr lang="en-US" sz="2600" b="0" i="0" u="none" strike="noStrike" baseline="0" dirty="0">
                <a:latin typeface="TimesNewRomanPSMT"/>
              </a:rPr>
              <a:t>This third blockchain generation is used to implement applications beyond the financial services industry and is used in government, health, media, the arts, and justice.</a:t>
            </a:r>
          </a:p>
          <a:p>
            <a:pPr algn="just">
              <a:lnSpc>
                <a:spcPct val="120000"/>
              </a:lnSpc>
            </a:pPr>
            <a:r>
              <a:rPr lang="en-US" sz="2600" b="0" i="0" u="none" strike="noStrike" baseline="0" dirty="0">
                <a:latin typeface="TimesNewRomanPSMT"/>
              </a:rPr>
              <a:t>Again, as in Blockchain 2.0, Ethereum, Hyperledger, and newer blockchains with the ability to code smart contracts are considered part of this blockchain technology tier. </a:t>
            </a:r>
          </a:p>
          <a:p>
            <a:pPr algn="just">
              <a:lnSpc>
                <a:spcPct val="120000"/>
              </a:lnSpc>
            </a:pPr>
            <a:r>
              <a:rPr lang="en-US" sz="2600" b="0" i="0" u="none" strike="noStrike" baseline="0" dirty="0">
                <a:latin typeface="TimesNewRomanPSMT"/>
              </a:rPr>
              <a:t>This generation of blockchain emerged around 2012 when multiple applications of blockchain technology in different industries were researched.</a:t>
            </a:r>
          </a:p>
          <a:p>
            <a:pPr marL="0" indent="0" algn="just">
              <a:buNone/>
            </a:pPr>
            <a:endParaRPr lang="en-US" sz="2800" b="0" i="0" u="none" strike="noStrike" baseline="0" dirty="0">
              <a:latin typeface="TimesNewRomanPSMT"/>
            </a:endParaRPr>
          </a:p>
          <a:p>
            <a:pPr algn="just">
              <a:lnSpc>
                <a:spcPct val="120000"/>
              </a:lnSpc>
            </a:pPr>
            <a:r>
              <a:rPr lang="en-US" sz="3400" b="1" i="0" u="none" strike="noStrike" baseline="0" dirty="0">
                <a:latin typeface="TimesNewRomanPS-BoldMT"/>
              </a:rPr>
              <a:t>Blockchain X.0</a:t>
            </a:r>
            <a:r>
              <a:rPr lang="en-US" sz="3400" b="0" i="0" u="none" strike="noStrike" baseline="0" dirty="0">
                <a:latin typeface="TimesNewRomanPSMT"/>
              </a:rPr>
              <a:t>: </a:t>
            </a:r>
            <a:r>
              <a:rPr lang="en-US" sz="2600" b="0" i="0" u="none" strike="noStrike" baseline="0" dirty="0">
                <a:latin typeface="TimesNewRomanPSMT"/>
              </a:rPr>
              <a:t>This generation represents a vision of blockchain singularity where one day there will be  a public blockchain service available that anyone can use just like the Google search engine. </a:t>
            </a:r>
          </a:p>
          <a:p>
            <a:pPr algn="just">
              <a:lnSpc>
                <a:spcPct val="120000"/>
              </a:lnSpc>
            </a:pPr>
            <a:r>
              <a:rPr lang="en-US" sz="2600" b="0" i="0" u="none" strike="noStrike" baseline="0" dirty="0">
                <a:latin typeface="TimesNewRomanPSMT"/>
              </a:rPr>
              <a:t>It will be a public and open distributed ledger with general-purpose rational agents (</a:t>
            </a:r>
            <a:r>
              <a:rPr lang="en-US" sz="2600" b="0" i="1" u="none" strike="noStrike" baseline="0" dirty="0">
                <a:latin typeface="TimesNewRomanPS-ItalicMT"/>
              </a:rPr>
              <a:t>Machina economicus</a:t>
            </a:r>
            <a:r>
              <a:rPr lang="en-US" sz="2600" b="0" i="0" u="none" strike="noStrike" baseline="0" dirty="0">
                <a:latin typeface="TimesNewRomanPSMT"/>
              </a:rPr>
              <a:t>) running on a blockchain, making decisions, and interacting with other intelligent autonomous agents on behalf of people, and regulated by code instead of law or paper contracts. </a:t>
            </a:r>
          </a:p>
          <a:p>
            <a:pPr algn="just">
              <a:lnSpc>
                <a:spcPct val="120000"/>
              </a:lnSpc>
            </a:pPr>
            <a:r>
              <a:rPr lang="en-US" sz="2600" b="0" i="0" u="none" strike="noStrike" baseline="0" dirty="0">
                <a:latin typeface="TimesNewRomanPSMT"/>
              </a:rPr>
              <a:t>This does not mean that law and contracts will disappear, instead law and contracts will be </a:t>
            </a:r>
            <a:r>
              <a:rPr lang="en-IN" sz="2600" b="0" i="0" u="none" strike="noStrike" baseline="0" dirty="0">
                <a:latin typeface="TimesNewRomanPSMT"/>
              </a:rPr>
              <a:t>implementable in code.</a:t>
            </a:r>
            <a:endParaRPr lang="en-IN" sz="2600" dirty="0"/>
          </a:p>
          <a:p>
            <a:pPr marL="0" indent="0">
              <a:buNone/>
            </a:pPr>
            <a:endParaRPr lang="en-IN" dirty="0"/>
          </a:p>
        </p:txBody>
      </p:sp>
    </p:spTree>
    <p:extLst>
      <p:ext uri="{BB962C8B-B14F-4D97-AF65-F5344CB8AC3E}">
        <p14:creationId xmlns:p14="http://schemas.microsoft.com/office/powerpoint/2010/main" val="3173511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BBB7-4335-439D-34BB-22DC02DC3D80}"/>
              </a:ext>
            </a:extLst>
          </p:cNvPr>
          <p:cNvSpPr>
            <a:spLocks noGrp="1"/>
          </p:cNvSpPr>
          <p:nvPr>
            <p:ph type="title"/>
          </p:nvPr>
        </p:nvSpPr>
        <p:spPr>
          <a:xfrm>
            <a:off x="838200" y="18255"/>
            <a:ext cx="10515600" cy="1325563"/>
          </a:xfrm>
        </p:spPr>
        <p:txBody>
          <a:bodyPr>
            <a:normAutofit/>
          </a:bodyPr>
          <a:lstStyle/>
          <a:p>
            <a:r>
              <a:rPr lang="en-IN" sz="3200" b="1" i="0" u="sng" strike="noStrike" baseline="0" dirty="0">
                <a:latin typeface="TimesNewRomanPSMT"/>
              </a:rPr>
              <a:t>Types of blockchain</a:t>
            </a:r>
            <a:endParaRPr lang="en-IN" sz="6600" b="1" u="sng" dirty="0"/>
          </a:p>
        </p:txBody>
      </p:sp>
      <p:sp>
        <p:nvSpPr>
          <p:cNvPr id="3" name="Content Placeholder 2">
            <a:extLst>
              <a:ext uri="{FF2B5EF4-FFF2-40B4-BE49-F238E27FC236}">
                <a16:creationId xmlns:a16="http://schemas.microsoft.com/office/drawing/2014/main" id="{31087AEA-BA51-8FC5-F07E-F8930274A071}"/>
              </a:ext>
            </a:extLst>
          </p:cNvPr>
          <p:cNvSpPr>
            <a:spLocks noGrp="1"/>
          </p:cNvSpPr>
          <p:nvPr>
            <p:ph idx="1"/>
          </p:nvPr>
        </p:nvSpPr>
        <p:spPr>
          <a:xfrm>
            <a:off x="838200" y="973009"/>
            <a:ext cx="10515600" cy="4351338"/>
          </a:xfrm>
        </p:spPr>
        <p:txBody>
          <a:bodyPr/>
          <a:lstStyle/>
          <a:p>
            <a:pPr algn="just">
              <a:lnSpc>
                <a:spcPct val="100000"/>
              </a:lnSpc>
            </a:pPr>
            <a:r>
              <a:rPr lang="en-US" sz="1800" b="0" i="0" u="none" strike="noStrike" baseline="0" dirty="0">
                <a:latin typeface="TimesNewRomanPSMT"/>
              </a:rPr>
              <a:t>Based on the way that blockchain has evolved over the last few years, it can be divided into multiple categories with distinct though sometimes partially-overlapping attributes.</a:t>
            </a:r>
          </a:p>
          <a:p>
            <a:pPr algn="just"/>
            <a:r>
              <a:rPr lang="en-US" sz="1800" b="0" i="0" u="none" strike="noStrike" baseline="0" dirty="0">
                <a:latin typeface="TimesNewRomanPSMT"/>
              </a:rPr>
              <a:t>These blockchain types can occur on any blockchain tier, as there is no direct relationship between</a:t>
            </a:r>
          </a:p>
          <a:p>
            <a:pPr marL="0" indent="0" algn="just">
              <a:buNone/>
            </a:pPr>
            <a:r>
              <a:rPr lang="en-US" sz="1800" b="0" i="0" u="none" strike="noStrike" baseline="0" dirty="0">
                <a:latin typeface="TimesNewRomanPSMT"/>
              </a:rPr>
              <a:t>    those tiers and the various types of blockchain.</a:t>
            </a:r>
          </a:p>
          <a:p>
            <a:pPr algn="just"/>
            <a:r>
              <a:rPr lang="en-IN" sz="1800" b="0" i="0" u="none" strike="noStrike" baseline="0" dirty="0">
                <a:latin typeface="TimesNewRomanPSMT"/>
              </a:rPr>
              <a:t>Distributed ledgers</a:t>
            </a:r>
          </a:p>
          <a:p>
            <a:pPr algn="just"/>
            <a:r>
              <a:rPr lang="en-IN" sz="1800" b="0" i="0" u="none" strike="noStrike" baseline="0" dirty="0">
                <a:latin typeface="TimesNewRomanPSMT"/>
              </a:rPr>
              <a:t>Distributed Ledger Technology (DLT)</a:t>
            </a:r>
          </a:p>
          <a:p>
            <a:pPr algn="just"/>
            <a:r>
              <a:rPr lang="en-IN" sz="1800" b="0" i="0" u="none" strike="noStrike" baseline="0" dirty="0">
                <a:latin typeface="TimesNewRomanPSMT"/>
              </a:rPr>
              <a:t>Blockchains</a:t>
            </a:r>
          </a:p>
          <a:p>
            <a:pPr algn="just"/>
            <a:r>
              <a:rPr lang="en-IN" sz="1800" b="0" i="0" u="none" strike="noStrike" baseline="0" dirty="0">
                <a:latin typeface="TimesNewRomanPSMT"/>
              </a:rPr>
              <a:t>Ledgers</a:t>
            </a:r>
            <a:endParaRPr lang="en-IN" dirty="0"/>
          </a:p>
        </p:txBody>
      </p:sp>
    </p:spTree>
    <p:extLst>
      <p:ext uri="{BB962C8B-B14F-4D97-AF65-F5344CB8AC3E}">
        <p14:creationId xmlns:p14="http://schemas.microsoft.com/office/powerpoint/2010/main" val="27037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5E58-B683-ACFF-002C-26D8128265D3}"/>
              </a:ext>
            </a:extLst>
          </p:cNvPr>
          <p:cNvSpPr>
            <a:spLocks noGrp="1"/>
          </p:cNvSpPr>
          <p:nvPr>
            <p:ph type="title"/>
          </p:nvPr>
        </p:nvSpPr>
        <p:spPr>
          <a:xfrm>
            <a:off x="838200" y="18255"/>
            <a:ext cx="10515600" cy="1325563"/>
          </a:xfrm>
        </p:spPr>
        <p:txBody>
          <a:bodyPr>
            <a:normAutofit/>
          </a:bodyPr>
          <a:lstStyle/>
          <a:p>
            <a:r>
              <a:rPr lang="en-IN" sz="3600" b="1" i="0" u="sng" strike="noStrike" baseline="0" dirty="0">
                <a:latin typeface="TimesNewRomanPS-BoldMT"/>
              </a:rPr>
              <a:t>Distributed ledgers (</a:t>
            </a:r>
            <a:r>
              <a:rPr lang="en-IN" sz="3600" b="1" i="0" u="sng" strike="noStrike" baseline="0" dirty="0">
                <a:latin typeface="TimesNewRomanPSMT"/>
              </a:rPr>
              <a:t>Types of blockchain)</a:t>
            </a:r>
            <a:endParaRPr lang="en-IN" sz="3600" u="sng" dirty="0"/>
          </a:p>
        </p:txBody>
      </p:sp>
      <p:sp>
        <p:nvSpPr>
          <p:cNvPr id="3" name="Content Placeholder 2">
            <a:extLst>
              <a:ext uri="{FF2B5EF4-FFF2-40B4-BE49-F238E27FC236}">
                <a16:creationId xmlns:a16="http://schemas.microsoft.com/office/drawing/2014/main" id="{C48DE719-4F2D-9A9C-13F9-C92F059A3851}"/>
              </a:ext>
            </a:extLst>
          </p:cNvPr>
          <p:cNvSpPr>
            <a:spLocks noGrp="1"/>
          </p:cNvSpPr>
          <p:nvPr>
            <p:ph idx="1"/>
          </p:nvPr>
        </p:nvSpPr>
        <p:spPr>
          <a:xfrm>
            <a:off x="838200" y="1117407"/>
            <a:ext cx="10515600" cy="4467848"/>
          </a:xfrm>
        </p:spPr>
        <p:txBody>
          <a:bodyPr>
            <a:normAutofit/>
          </a:bodyPr>
          <a:lstStyle/>
          <a:p>
            <a:pPr algn="just"/>
            <a:r>
              <a:rPr lang="en-US" sz="1800" b="0" i="1" u="none" strike="noStrike" baseline="0" dirty="0">
                <a:latin typeface="TimesNewRomanPS-ItalicMT"/>
              </a:rPr>
              <a:t>distributed ledger </a:t>
            </a:r>
            <a:r>
              <a:rPr lang="en-US" sz="1800" b="0" i="0" u="none" strike="noStrike" baseline="0" dirty="0">
                <a:latin typeface="TimesNewRomanPSMT"/>
              </a:rPr>
              <a:t>is a broad term describing shared databases</a:t>
            </a:r>
          </a:p>
          <a:p>
            <a:pPr algn="just"/>
            <a:r>
              <a:rPr lang="en-US" sz="1800" dirty="0">
                <a:latin typeface="TimesNewRomanPSMT"/>
              </a:rPr>
              <a:t>A</a:t>
            </a:r>
            <a:r>
              <a:rPr lang="en-US" sz="1800" b="0" i="0" u="none" strike="noStrike" baseline="0" dirty="0">
                <a:latin typeface="TimesNewRomanPSMT"/>
              </a:rPr>
              <a:t>ll blockchains technically fall under the umbrella of shared databases or distributed </a:t>
            </a:r>
            <a:r>
              <a:rPr lang="en-IN" sz="1800" b="0" i="0" u="none" strike="noStrike" baseline="0" dirty="0">
                <a:latin typeface="TimesNewRomanPSMT"/>
              </a:rPr>
              <a:t>ledgers.</a:t>
            </a:r>
          </a:p>
          <a:p>
            <a:pPr algn="just"/>
            <a:r>
              <a:rPr lang="en-US" sz="1800" b="0" i="0" u="none" strike="noStrike" baseline="0" dirty="0">
                <a:latin typeface="TimesNewRomanPSMT"/>
              </a:rPr>
              <a:t>Although all blockchains are fundamentally distributed ledgers, all distributed ledgers are not</a:t>
            </a:r>
          </a:p>
          <a:p>
            <a:pPr marL="0" indent="0" algn="just">
              <a:buNone/>
            </a:pPr>
            <a:r>
              <a:rPr lang="en-IN" sz="1800" b="0" i="0" u="none" strike="noStrike" baseline="0" dirty="0">
                <a:latin typeface="TimesNewRomanPSMT"/>
              </a:rPr>
              <a:t>    necessarily a blockchain.</a:t>
            </a:r>
          </a:p>
          <a:p>
            <a:pPr algn="just"/>
            <a:r>
              <a:rPr lang="en-US" sz="1800" b="0" i="0" u="none" strike="noStrike" baseline="0" dirty="0">
                <a:latin typeface="TimesNewRomanPSMT"/>
              </a:rPr>
              <a:t>A critical difference between a distributed ledger and blockchain is that a distributed ledger does not necessarily consist of blocks of transactions to keep the ledger growing.</a:t>
            </a:r>
          </a:p>
          <a:p>
            <a:pPr algn="just"/>
            <a:r>
              <a:rPr lang="en-US" sz="1800" dirty="0">
                <a:latin typeface="TimesNewRomanPSMT"/>
              </a:rPr>
              <a:t>B</a:t>
            </a:r>
            <a:r>
              <a:rPr lang="en-US" sz="1800" b="0" i="0" u="none" strike="noStrike" baseline="0" dirty="0">
                <a:latin typeface="TimesNewRomanPSMT"/>
              </a:rPr>
              <a:t>lockchain is a special type of shared database that is comprised of blocks of transactions. </a:t>
            </a:r>
          </a:p>
          <a:p>
            <a:pPr algn="just"/>
            <a:r>
              <a:rPr lang="en-US" sz="1800" b="0" i="0" u="none" strike="noStrike" baseline="0" dirty="0">
                <a:latin typeface="TimesNewRomanPSMT"/>
              </a:rPr>
              <a:t>An example of a distributed ledger that does not use blocks of transactions is R3's Corda. Corda is a distributed ledger which is developed to record and manage agreements and is especially focused on financial services industry.</a:t>
            </a:r>
          </a:p>
          <a:p>
            <a:pPr marL="0" indent="0" algn="l">
              <a:buNone/>
            </a:pPr>
            <a:endParaRPr lang="en-IN" sz="1800" b="0" i="0" u="none" strike="noStrike" baseline="0" dirty="0">
              <a:latin typeface="TimesNewRomanPSMT"/>
            </a:endParaRPr>
          </a:p>
        </p:txBody>
      </p:sp>
    </p:spTree>
    <p:extLst>
      <p:ext uri="{BB962C8B-B14F-4D97-AF65-F5344CB8AC3E}">
        <p14:creationId xmlns:p14="http://schemas.microsoft.com/office/powerpoint/2010/main" val="290448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5E58-B683-ACFF-002C-26D8128265D3}"/>
              </a:ext>
            </a:extLst>
          </p:cNvPr>
          <p:cNvSpPr>
            <a:spLocks noGrp="1"/>
          </p:cNvSpPr>
          <p:nvPr>
            <p:ph type="title"/>
          </p:nvPr>
        </p:nvSpPr>
        <p:spPr>
          <a:xfrm>
            <a:off x="838200" y="18255"/>
            <a:ext cx="10515600" cy="1325563"/>
          </a:xfrm>
        </p:spPr>
        <p:txBody>
          <a:bodyPr>
            <a:normAutofit/>
          </a:bodyPr>
          <a:lstStyle/>
          <a:p>
            <a:r>
              <a:rPr lang="en-IN" sz="3600" b="1" i="0" u="sng" strike="noStrike" baseline="0" dirty="0">
                <a:latin typeface="TimesNewRomanPS-BoldMT"/>
              </a:rPr>
              <a:t>Distributed ledgers (</a:t>
            </a:r>
            <a:r>
              <a:rPr lang="en-IN" sz="3600" b="1" i="0" u="sng" strike="noStrike" baseline="0" dirty="0">
                <a:latin typeface="TimesNewRomanPSMT"/>
              </a:rPr>
              <a:t>Types of blockchain)</a:t>
            </a:r>
            <a:endParaRPr lang="en-IN" sz="3600" u="sng" dirty="0"/>
          </a:p>
        </p:txBody>
      </p:sp>
      <p:sp>
        <p:nvSpPr>
          <p:cNvPr id="3" name="Content Placeholder 2">
            <a:extLst>
              <a:ext uri="{FF2B5EF4-FFF2-40B4-BE49-F238E27FC236}">
                <a16:creationId xmlns:a16="http://schemas.microsoft.com/office/drawing/2014/main" id="{C48DE719-4F2D-9A9C-13F9-C92F059A3851}"/>
              </a:ext>
            </a:extLst>
          </p:cNvPr>
          <p:cNvSpPr>
            <a:spLocks noGrp="1"/>
          </p:cNvSpPr>
          <p:nvPr>
            <p:ph idx="1"/>
          </p:nvPr>
        </p:nvSpPr>
        <p:spPr>
          <a:xfrm>
            <a:off x="838200" y="1117407"/>
            <a:ext cx="10515600" cy="5122756"/>
          </a:xfrm>
        </p:spPr>
        <p:txBody>
          <a:bodyPr>
            <a:normAutofit/>
          </a:bodyPr>
          <a:lstStyle/>
          <a:p>
            <a:pPr algn="just"/>
            <a:r>
              <a:rPr lang="en-US" sz="1800" b="0" i="0" u="none" strike="noStrike" baseline="0" dirty="0">
                <a:latin typeface="TimesNewRomanPSMT"/>
              </a:rPr>
              <a:t> On the other hand, more widely-known blockchains like Bitcoin and Ethereum make use of blocks to update the shared database.</a:t>
            </a:r>
          </a:p>
          <a:p>
            <a:pPr algn="just"/>
            <a:r>
              <a:rPr lang="en-US" sz="1800" b="0" i="0" u="none" strike="noStrike" baseline="0" dirty="0">
                <a:latin typeface="TimesNewRomanPSMT"/>
              </a:rPr>
              <a:t>a distributed ledger is distributed among its participants and spread across multiple sites or organizations. </a:t>
            </a:r>
          </a:p>
          <a:p>
            <a:pPr algn="just"/>
            <a:r>
              <a:rPr lang="en-US" sz="1800" b="0" i="0" u="none" strike="noStrike" baseline="0" dirty="0">
                <a:latin typeface="TimesNewRomanPSMT"/>
              </a:rPr>
              <a:t>This type of ledger can be either private or public</a:t>
            </a:r>
          </a:p>
          <a:p>
            <a:pPr algn="just"/>
            <a:r>
              <a:rPr lang="en-US" sz="1800" b="0" i="0" u="none" strike="noStrike" baseline="0" dirty="0">
                <a:latin typeface="TimesNewRomanPSMT"/>
              </a:rPr>
              <a:t>The fundamental idea here is that, unlike many other blockchains, the records are stored contiguously instead of being sorted into blocks. </a:t>
            </a:r>
          </a:p>
          <a:p>
            <a:pPr algn="just"/>
            <a:r>
              <a:rPr lang="en-US" sz="1800" b="0" i="0" u="none" strike="noStrike" baseline="0" dirty="0">
                <a:latin typeface="TimesNewRomanPSMT"/>
              </a:rPr>
              <a:t>This concept is used in Ripple which is a blockchain and cryptocurrency based global payment network.</a:t>
            </a:r>
          </a:p>
          <a:p>
            <a:pPr algn="just"/>
            <a:endParaRPr lang="en-US" sz="1800" b="0" i="0" u="none" strike="noStrike" baseline="0" dirty="0">
              <a:latin typeface="TimesNewRomanPSMT"/>
            </a:endParaRPr>
          </a:p>
          <a:p>
            <a:pPr marL="0" indent="0" algn="just">
              <a:buNone/>
            </a:pPr>
            <a:r>
              <a:rPr lang="en-IN" sz="2400" b="1" i="0" u="sng" strike="noStrike" baseline="0" dirty="0">
                <a:latin typeface="TimesNewRomanPS-BoldMT"/>
              </a:rPr>
              <a:t>Distributed Ledger Technology:</a:t>
            </a:r>
          </a:p>
          <a:p>
            <a:pPr algn="just"/>
            <a:r>
              <a:rPr lang="en-US" sz="1800" b="0" i="0" u="none" strike="noStrike" baseline="0" dirty="0">
                <a:latin typeface="TimesNewRomanPSMT"/>
              </a:rPr>
              <a:t>From a financial sector point of view, DLTs are permissioned blockchains that are shared and used</a:t>
            </a:r>
          </a:p>
          <a:p>
            <a:pPr marL="0" indent="0" algn="just">
              <a:buNone/>
            </a:pPr>
            <a:r>
              <a:rPr lang="en-US" sz="1800" b="0" i="0" u="none" strike="noStrike" baseline="0" dirty="0">
                <a:latin typeface="TimesNewRomanPSMT"/>
              </a:rPr>
              <a:t>    between known participants.</a:t>
            </a:r>
          </a:p>
          <a:p>
            <a:pPr algn="just"/>
            <a:r>
              <a:rPr lang="en-US" sz="1800" b="0" i="0" u="none" strike="noStrike" baseline="0" dirty="0">
                <a:latin typeface="TimesNewRomanPSMT"/>
              </a:rPr>
              <a:t> DLTs usually serve as a shared database, with all participants known and verified.</a:t>
            </a:r>
          </a:p>
          <a:p>
            <a:pPr algn="just"/>
            <a:r>
              <a:rPr lang="en-US" sz="1800" b="0" i="0" u="none" strike="noStrike" baseline="0" dirty="0">
                <a:latin typeface="TimesNewRomanPSMT"/>
              </a:rPr>
              <a:t>They do not have a cryptocurrency or do not require mining to secure the ledger.</a:t>
            </a:r>
            <a:endParaRPr lang="en-IN" sz="1800" b="0" i="0" u="none" strike="noStrike" baseline="0" dirty="0">
              <a:latin typeface="TimesNewRomanPSMT"/>
            </a:endParaRPr>
          </a:p>
        </p:txBody>
      </p:sp>
    </p:spTree>
    <p:extLst>
      <p:ext uri="{BB962C8B-B14F-4D97-AF65-F5344CB8AC3E}">
        <p14:creationId xmlns:p14="http://schemas.microsoft.com/office/powerpoint/2010/main" val="242479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4334-6984-8D2D-A86B-1BD1B65B93BD}"/>
              </a:ext>
            </a:extLst>
          </p:cNvPr>
          <p:cNvSpPr>
            <a:spLocks noGrp="1"/>
          </p:cNvSpPr>
          <p:nvPr>
            <p:ph type="title"/>
          </p:nvPr>
        </p:nvSpPr>
        <p:spPr>
          <a:xfrm>
            <a:off x="838200" y="18255"/>
            <a:ext cx="10515600" cy="1325563"/>
          </a:xfrm>
        </p:spPr>
        <p:txBody>
          <a:bodyPr>
            <a:normAutofit/>
          </a:bodyPr>
          <a:lstStyle/>
          <a:p>
            <a:r>
              <a:rPr lang="en-IN" sz="3200" b="1" i="0" u="sng" strike="noStrike" baseline="0" dirty="0">
                <a:latin typeface="TimesNewRomanPS-BoldMT"/>
              </a:rPr>
              <a:t>Public blockchains (</a:t>
            </a:r>
            <a:r>
              <a:rPr lang="en-IN" sz="3200" b="1" i="0" u="sng" strike="noStrike" baseline="0" dirty="0">
                <a:latin typeface="TimesNewRomanPSMT"/>
              </a:rPr>
              <a:t>Types of blockchain)</a:t>
            </a:r>
            <a:endParaRPr lang="en-IN" sz="3200" u="sng" dirty="0"/>
          </a:p>
        </p:txBody>
      </p:sp>
      <p:sp>
        <p:nvSpPr>
          <p:cNvPr id="3" name="Content Placeholder 2">
            <a:extLst>
              <a:ext uri="{FF2B5EF4-FFF2-40B4-BE49-F238E27FC236}">
                <a16:creationId xmlns:a16="http://schemas.microsoft.com/office/drawing/2014/main" id="{671E4225-1452-7AF7-B2BF-250AA4785B18}"/>
              </a:ext>
            </a:extLst>
          </p:cNvPr>
          <p:cNvSpPr>
            <a:spLocks noGrp="1"/>
          </p:cNvSpPr>
          <p:nvPr>
            <p:ph idx="1"/>
          </p:nvPr>
        </p:nvSpPr>
        <p:spPr>
          <a:xfrm>
            <a:off x="838200" y="1253330"/>
            <a:ext cx="10515600" cy="5444031"/>
          </a:xfrm>
        </p:spPr>
        <p:txBody>
          <a:bodyPr>
            <a:normAutofit/>
          </a:bodyPr>
          <a:lstStyle/>
          <a:p>
            <a:pPr algn="just"/>
            <a:r>
              <a:rPr lang="en-US" sz="1800" b="0" i="0" u="none" strike="noStrike" baseline="0" dirty="0">
                <a:latin typeface="TimesNewRomanPSMT"/>
              </a:rPr>
              <a:t>As the name suggests, public blockchains are not owned by anyone. </a:t>
            </a:r>
          </a:p>
          <a:p>
            <a:pPr algn="just"/>
            <a:r>
              <a:rPr lang="en-US" sz="1800" b="0" i="0" u="none" strike="noStrike" baseline="0" dirty="0">
                <a:latin typeface="TimesNewRomanPSMT"/>
              </a:rPr>
              <a:t>They are open to the public, and anyone can participate as a node in the decision-making process. Users may or may not be rewarded for their participation.</a:t>
            </a:r>
          </a:p>
          <a:p>
            <a:pPr algn="just"/>
            <a:r>
              <a:rPr lang="en-US" sz="1800" b="0" i="0" u="none" strike="noStrike" baseline="0" dirty="0">
                <a:latin typeface="TimesNewRomanPSMT"/>
              </a:rPr>
              <a:t>All users of these </a:t>
            </a:r>
            <a:r>
              <a:rPr lang="en-US" sz="1800" b="0" i="1" u="none" strike="noStrike" baseline="0" dirty="0">
                <a:latin typeface="TimesNewRomanPS-ItalicMT"/>
              </a:rPr>
              <a:t>permissionless </a:t>
            </a:r>
            <a:r>
              <a:rPr lang="en-US" sz="1800" b="0" i="0" u="none" strike="noStrike" baseline="0" dirty="0">
                <a:latin typeface="TimesNewRomanPSMT"/>
              </a:rPr>
              <a:t>or </a:t>
            </a:r>
            <a:r>
              <a:rPr lang="en-US" sz="1800" b="0" i="1" u="none" strike="noStrike" baseline="0" dirty="0" err="1">
                <a:latin typeface="TimesNewRomanPS-ItalicMT"/>
              </a:rPr>
              <a:t>unpermissioned</a:t>
            </a:r>
            <a:r>
              <a:rPr lang="en-US" sz="1800" b="0" i="1" u="none" strike="noStrike" baseline="0" dirty="0">
                <a:latin typeface="TimesNewRomanPS-ItalicMT"/>
              </a:rPr>
              <a:t> </a:t>
            </a:r>
            <a:r>
              <a:rPr lang="en-US" sz="1800" b="0" i="0" u="none" strike="noStrike" baseline="0" dirty="0">
                <a:latin typeface="TimesNewRomanPSMT"/>
              </a:rPr>
              <a:t>ledgers maintain a copy of the ledger on their local nodes and use a distributed consensus mechanism to decide the eventual state of the ledger. </a:t>
            </a:r>
          </a:p>
          <a:p>
            <a:pPr algn="just"/>
            <a:r>
              <a:rPr lang="en-US" sz="1800" b="0" i="0" u="none" strike="noStrike" baseline="0" dirty="0">
                <a:latin typeface="TimesNewRomanPSMT"/>
              </a:rPr>
              <a:t>Bitcoin and Ethereum are </a:t>
            </a:r>
            <a:r>
              <a:rPr lang="en-IN" sz="1800" b="0" i="0" u="none" strike="noStrike" baseline="0" dirty="0">
                <a:latin typeface="TimesNewRomanPSMT"/>
              </a:rPr>
              <a:t>both considered public blockchains.</a:t>
            </a:r>
          </a:p>
          <a:p>
            <a:pPr algn="just"/>
            <a:endParaRPr lang="en-IN" sz="1800" b="0" i="0" u="none" strike="noStrike" baseline="0" dirty="0">
              <a:latin typeface="TimesNewRomanPSMT"/>
            </a:endParaRPr>
          </a:p>
          <a:p>
            <a:pPr algn="just"/>
            <a:r>
              <a:rPr lang="en-IN" b="1" i="0" u="sng" strike="noStrike" baseline="0" dirty="0">
                <a:latin typeface="TimesNewRomanPS-BoldMT"/>
              </a:rPr>
              <a:t>Private blockchains</a:t>
            </a:r>
          </a:p>
          <a:p>
            <a:pPr algn="just"/>
            <a:r>
              <a:rPr lang="en-US" sz="1800" b="0" i="0" u="none" strike="noStrike" baseline="0" dirty="0">
                <a:latin typeface="TimesNewRomanPSMT"/>
              </a:rPr>
              <a:t>As the name implies, private blockchains are just that—private. That is, they are open only to a consortium or group of individuals or organizations who have decided to share the ledger among themselves. </a:t>
            </a:r>
          </a:p>
          <a:p>
            <a:pPr algn="just"/>
            <a:r>
              <a:rPr lang="en-US" sz="1800" b="0" i="0" u="none" strike="noStrike" baseline="0" dirty="0">
                <a:latin typeface="TimesNewRomanPSMT"/>
              </a:rPr>
              <a:t>There are various blockchains now available in this category, such as </a:t>
            </a:r>
            <a:r>
              <a:rPr lang="en-US" sz="1800" b="0" i="0" u="none" strike="noStrike" baseline="0" dirty="0" err="1">
                <a:latin typeface="TimesNewRomanPSMT"/>
              </a:rPr>
              <a:t>HydraChain</a:t>
            </a:r>
            <a:r>
              <a:rPr lang="en-US" sz="1800" b="0" i="0" u="none" strike="noStrike" baseline="0" dirty="0">
                <a:latin typeface="TimesNewRomanPSMT"/>
              </a:rPr>
              <a:t> and Quorum. </a:t>
            </a:r>
          </a:p>
          <a:p>
            <a:pPr algn="just"/>
            <a:r>
              <a:rPr lang="en-US" sz="1800" b="0" i="0" u="none" strike="noStrike" baseline="0" dirty="0">
                <a:latin typeface="TimesNewRomanPSMT"/>
              </a:rPr>
              <a:t>Optionally, both of these blockchains can also run in public mode if required, but their primary purpose is to provide a private blockchain.</a:t>
            </a:r>
            <a:endParaRPr lang="en-IN" sz="4000" u="sng" dirty="0"/>
          </a:p>
        </p:txBody>
      </p:sp>
    </p:spTree>
    <p:extLst>
      <p:ext uri="{BB962C8B-B14F-4D97-AF65-F5344CB8AC3E}">
        <p14:creationId xmlns:p14="http://schemas.microsoft.com/office/powerpoint/2010/main" val="47903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FA2F-488A-99EF-C291-C44DA5D84069}"/>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Design of a distributed system</a:t>
            </a:r>
          </a:p>
        </p:txBody>
      </p:sp>
      <p:pic>
        <p:nvPicPr>
          <p:cNvPr id="5" name="Content Placeholder 4">
            <a:extLst>
              <a:ext uri="{FF2B5EF4-FFF2-40B4-BE49-F238E27FC236}">
                <a16:creationId xmlns:a16="http://schemas.microsoft.com/office/drawing/2014/main" id="{B427D811-8108-6E0E-EB56-54312477E782}"/>
              </a:ext>
            </a:extLst>
          </p:cNvPr>
          <p:cNvPicPr>
            <a:picLocks noGrp="1" noChangeAspect="1"/>
          </p:cNvPicPr>
          <p:nvPr>
            <p:ph idx="1"/>
          </p:nvPr>
        </p:nvPicPr>
        <p:blipFill>
          <a:blip r:embed="rId2"/>
          <a:stretch>
            <a:fillRect/>
          </a:stretch>
        </p:blipFill>
        <p:spPr>
          <a:xfrm>
            <a:off x="4011053" y="1533509"/>
            <a:ext cx="4025731" cy="2523600"/>
          </a:xfrm>
        </p:spPr>
      </p:pic>
      <p:sp>
        <p:nvSpPr>
          <p:cNvPr id="9" name="TextBox 8">
            <a:extLst>
              <a:ext uri="{FF2B5EF4-FFF2-40B4-BE49-F238E27FC236}">
                <a16:creationId xmlns:a16="http://schemas.microsoft.com/office/drawing/2014/main" id="{C98376EF-A922-D98C-D540-CF8C6BFA50C5}"/>
              </a:ext>
            </a:extLst>
          </p:cNvPr>
          <p:cNvSpPr txBox="1"/>
          <p:nvPr/>
        </p:nvSpPr>
        <p:spPr>
          <a:xfrm>
            <a:off x="1832918" y="4281270"/>
            <a:ext cx="8756821" cy="64633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Fig: Design of a distributed system: N4 is a Byzantine node, L2 is broken or a slow network link</a:t>
            </a:r>
          </a:p>
        </p:txBody>
      </p:sp>
      <p:sp>
        <p:nvSpPr>
          <p:cNvPr id="11" name="TextBox 10">
            <a:extLst>
              <a:ext uri="{FF2B5EF4-FFF2-40B4-BE49-F238E27FC236}">
                <a16:creationId xmlns:a16="http://schemas.microsoft.com/office/drawing/2014/main" id="{3B7AEDBE-4895-AC41-087E-FCEB24F5E08D}"/>
              </a:ext>
            </a:extLst>
          </p:cNvPr>
          <p:cNvSpPr txBox="1"/>
          <p:nvPr/>
        </p:nvSpPr>
        <p:spPr>
          <a:xfrm>
            <a:off x="1458096" y="4981018"/>
            <a:ext cx="9131644" cy="923330"/>
          </a:xfrm>
          <a:prstGeom prst="rect">
            <a:avLst/>
          </a:prstGeom>
          <a:noFill/>
        </p:spPr>
        <p:txBody>
          <a:bodyPr wrap="square">
            <a:spAutoFit/>
          </a:bodyPr>
          <a:lstStyle/>
          <a:p>
            <a:pPr marL="285750" indent="-285750" algn="just">
              <a:buFont typeface="Arial" panose="020B0604020202020204" pitchFamily="34" charset="0"/>
              <a:buChar char="•"/>
            </a:pPr>
            <a:r>
              <a:rPr lang="en-IN" sz="1800" b="0" i="0" u="none" strike="noStrike" baseline="0" dirty="0">
                <a:latin typeface="TimesNewRomanPSMT"/>
              </a:rPr>
              <a:t>This distributed system has </a:t>
            </a:r>
            <a:r>
              <a:rPr lang="en-US" sz="1800" b="0" i="0" u="none" strike="noStrike" baseline="0" dirty="0">
                <a:latin typeface="TimesNewRomanPSMT"/>
              </a:rPr>
              <a:t>six nodes out of which one (</a:t>
            </a:r>
            <a:r>
              <a:rPr lang="en-US" sz="1800" b="1" i="0" u="none" strike="noStrike" baseline="0" dirty="0">
                <a:latin typeface="TimesNewRomanPS-BoldMT"/>
              </a:rPr>
              <a:t>N4</a:t>
            </a:r>
            <a:r>
              <a:rPr lang="en-US" sz="1800" b="0" i="0" u="none" strike="noStrike" baseline="0" dirty="0">
                <a:latin typeface="TimesNewRomanPSMT"/>
              </a:rPr>
              <a:t>) is a Byzantine node leading to possible data inconsistency</a:t>
            </a:r>
          </a:p>
          <a:p>
            <a:pPr marL="285750" indent="-285750" algn="just">
              <a:buFont typeface="Arial" panose="020B0604020202020204" pitchFamily="34" charset="0"/>
              <a:buChar char="•"/>
            </a:pPr>
            <a:r>
              <a:rPr lang="en-US" sz="1800" b="1" i="0" u="none" strike="noStrike" baseline="0" dirty="0">
                <a:latin typeface="TimesNewRomanPS-BoldMT"/>
              </a:rPr>
              <a:t>L2 </a:t>
            </a:r>
            <a:r>
              <a:rPr lang="en-US" sz="1800" b="0" i="0" u="none" strike="noStrike" baseline="0" dirty="0">
                <a:latin typeface="TimesNewRomanPSMT"/>
              </a:rPr>
              <a:t>is a link that is broken or slow, and this can lead to partition in the network.</a:t>
            </a:r>
          </a:p>
        </p:txBody>
      </p:sp>
    </p:spTree>
    <p:extLst>
      <p:ext uri="{BB962C8B-B14F-4D97-AF65-F5344CB8AC3E}">
        <p14:creationId xmlns:p14="http://schemas.microsoft.com/office/powerpoint/2010/main" val="352987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8FD9-0D17-40E8-2EAF-6912DFD15A22}"/>
              </a:ext>
            </a:extLst>
          </p:cNvPr>
          <p:cNvSpPr>
            <a:spLocks noGrp="1"/>
          </p:cNvSpPr>
          <p:nvPr>
            <p:ph type="title"/>
          </p:nvPr>
        </p:nvSpPr>
        <p:spPr>
          <a:xfrm>
            <a:off x="838200" y="0"/>
            <a:ext cx="10515600" cy="1325563"/>
          </a:xfrm>
        </p:spPr>
        <p:txBody>
          <a:bodyPr>
            <a:normAutofit/>
          </a:bodyPr>
          <a:lstStyle/>
          <a:p>
            <a:r>
              <a:rPr lang="en-IN" sz="3200" b="1" i="0" u="sng" strike="noStrike" baseline="0" dirty="0">
                <a:latin typeface="TimesNewRomanPS-BoldMT"/>
              </a:rPr>
              <a:t>Private blockchains(</a:t>
            </a:r>
            <a:r>
              <a:rPr lang="en-IN" sz="3200" b="1" i="0" u="sng" strike="noStrike" baseline="0" dirty="0">
                <a:latin typeface="TimesNewRomanPSMT"/>
              </a:rPr>
              <a:t>Types of </a:t>
            </a:r>
            <a:r>
              <a:rPr lang="en-IN" sz="3200" b="1" u="sng" dirty="0">
                <a:latin typeface="TimesNewRomanPSMT"/>
              </a:rPr>
              <a:t>private </a:t>
            </a:r>
            <a:r>
              <a:rPr lang="en-IN" sz="3200" b="1" i="0" u="sng" strike="noStrike" baseline="0" dirty="0">
                <a:latin typeface="TimesNewRomanPSMT"/>
              </a:rPr>
              <a:t>blockchain)</a:t>
            </a:r>
            <a:br>
              <a:rPr lang="en-IN" sz="3200" b="1" i="0" u="sng" strike="noStrike" baseline="0" dirty="0">
                <a:latin typeface="TimesNewRomanPS-BoldMT"/>
              </a:rPr>
            </a:br>
            <a:endParaRPr lang="en-IN" sz="3200" dirty="0"/>
          </a:p>
        </p:txBody>
      </p:sp>
      <p:sp>
        <p:nvSpPr>
          <p:cNvPr id="3" name="Content Placeholder 2">
            <a:extLst>
              <a:ext uri="{FF2B5EF4-FFF2-40B4-BE49-F238E27FC236}">
                <a16:creationId xmlns:a16="http://schemas.microsoft.com/office/drawing/2014/main" id="{EA9C0668-7B1A-A1EB-8928-E4EC7465272E}"/>
              </a:ext>
            </a:extLst>
          </p:cNvPr>
          <p:cNvSpPr>
            <a:spLocks noGrp="1"/>
          </p:cNvSpPr>
          <p:nvPr>
            <p:ph idx="1"/>
          </p:nvPr>
        </p:nvSpPr>
        <p:spPr>
          <a:xfrm>
            <a:off x="838200" y="944660"/>
            <a:ext cx="10515600" cy="5160305"/>
          </a:xfrm>
        </p:spPr>
        <p:txBody>
          <a:bodyPr>
            <a:normAutofit/>
          </a:bodyPr>
          <a:lstStyle/>
          <a:p>
            <a:pPr marL="0" indent="0">
              <a:buNone/>
            </a:pPr>
            <a:r>
              <a:rPr lang="en-IN" sz="2400" b="1" i="0" u="sng" strike="noStrike" baseline="0" dirty="0">
                <a:latin typeface="TimesNewRomanPS-BoldMT"/>
              </a:rPr>
              <a:t>Semiprivate blockchains</a:t>
            </a:r>
          </a:p>
          <a:p>
            <a:pPr algn="just"/>
            <a:r>
              <a:rPr lang="en-US" sz="2000" b="0" i="0" u="none" strike="noStrike" baseline="0" dirty="0">
                <a:latin typeface="TimesNewRomanPSMT"/>
              </a:rPr>
              <a:t>With </a:t>
            </a:r>
            <a:r>
              <a:rPr lang="en-US" sz="2000" b="0" i="1" u="none" strike="noStrike" baseline="0" dirty="0">
                <a:latin typeface="TimesNewRomanPS-ItalicMT"/>
              </a:rPr>
              <a:t>semiprivate blockchains</a:t>
            </a:r>
            <a:r>
              <a:rPr lang="en-US" sz="2000" b="0" i="0" u="none" strike="noStrike" baseline="0" dirty="0">
                <a:latin typeface="TimesNewRomanPSMT"/>
              </a:rPr>
              <a:t>, part of the blockchain is private and part of it is public. </a:t>
            </a:r>
          </a:p>
          <a:p>
            <a:pPr algn="just"/>
            <a:r>
              <a:rPr lang="en-US" sz="2000" b="0" i="0" u="none" strike="noStrike" baseline="0" dirty="0">
                <a:latin typeface="TimesNewRomanPSMT"/>
              </a:rPr>
              <a:t>Note that this is still just a concept today, and no real world POCs have yet been developed. </a:t>
            </a:r>
          </a:p>
          <a:p>
            <a:pPr algn="just"/>
            <a:r>
              <a:rPr lang="en-US" sz="2000" b="0" i="0" u="none" strike="noStrike" baseline="0" dirty="0">
                <a:latin typeface="TimesNewRomanPSMT"/>
              </a:rPr>
              <a:t>With a semi-private blockchain, the private part is controlled by a group of individuals, while the public part is open for participation by anyone.</a:t>
            </a:r>
          </a:p>
          <a:p>
            <a:pPr algn="just"/>
            <a:r>
              <a:rPr lang="en-US" sz="2000" b="0" i="0" u="none" strike="noStrike" baseline="0" dirty="0">
                <a:latin typeface="TimesNewRomanPSMT"/>
              </a:rPr>
              <a:t>This hybrid model can be used in scenarios where the private part of the blockchain remains internal and shared among known participants, while the public part of the blockchain can still be used by anyone, optionally allowing mining to secure the blockchain. </a:t>
            </a:r>
          </a:p>
          <a:p>
            <a:pPr algn="just"/>
            <a:r>
              <a:rPr lang="en-US" sz="2000" b="0" i="0" u="none" strike="noStrike" baseline="0" dirty="0">
                <a:latin typeface="TimesNewRomanPSMT"/>
              </a:rPr>
              <a:t>This way, the blockchain as a whole can be secured using </a:t>
            </a:r>
            <a:r>
              <a:rPr lang="en-US" sz="2000" b="0" i="0" u="none" strike="noStrike" baseline="0" dirty="0" err="1">
                <a:latin typeface="TimesNewRomanPSMT"/>
              </a:rPr>
              <a:t>PoW</a:t>
            </a:r>
            <a:r>
              <a:rPr lang="en-US" sz="2000" b="0" i="0" u="none" strike="noStrike" baseline="0" dirty="0">
                <a:latin typeface="TimesNewRomanPSMT"/>
              </a:rPr>
              <a:t>, thus providing consistency and validity for both the private and public parts.</a:t>
            </a:r>
          </a:p>
          <a:p>
            <a:pPr algn="just"/>
            <a:r>
              <a:rPr lang="en-US" sz="2000" b="0" i="0" u="none" strike="noStrike" baseline="0" dirty="0">
                <a:latin typeface="TimesNewRomanPSMT"/>
              </a:rPr>
              <a:t> This type of blockchain can also be called a </a:t>
            </a:r>
            <a:r>
              <a:rPr lang="en-US" sz="2000" b="0" i="1" u="none" strike="noStrike" baseline="0" dirty="0">
                <a:latin typeface="TimesNewRomanPS-ItalicMT"/>
              </a:rPr>
              <a:t>semi-decentralized </a:t>
            </a:r>
            <a:r>
              <a:rPr lang="en-US" sz="2000" b="0" i="0" u="none" strike="noStrike" baseline="0" dirty="0">
                <a:latin typeface="TimesNewRomanPSMT"/>
              </a:rPr>
              <a:t>model, where it is controlled by a single entity but still allows for multiple users to join the network by following appropriate procedures.</a:t>
            </a:r>
            <a:endParaRPr lang="en-IN" sz="3200" u="sng" dirty="0"/>
          </a:p>
        </p:txBody>
      </p:sp>
    </p:spTree>
    <p:extLst>
      <p:ext uri="{BB962C8B-B14F-4D97-AF65-F5344CB8AC3E}">
        <p14:creationId xmlns:p14="http://schemas.microsoft.com/office/powerpoint/2010/main" val="427110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8FD9-0D17-40E8-2EAF-6912DFD15A22}"/>
              </a:ext>
            </a:extLst>
          </p:cNvPr>
          <p:cNvSpPr>
            <a:spLocks noGrp="1"/>
          </p:cNvSpPr>
          <p:nvPr>
            <p:ph type="title"/>
          </p:nvPr>
        </p:nvSpPr>
        <p:spPr>
          <a:xfrm>
            <a:off x="838200" y="0"/>
            <a:ext cx="10515600" cy="1325563"/>
          </a:xfrm>
        </p:spPr>
        <p:txBody>
          <a:bodyPr>
            <a:normAutofit/>
          </a:bodyPr>
          <a:lstStyle/>
          <a:p>
            <a:r>
              <a:rPr lang="en-IN" sz="3200" b="1" i="0" u="sng" strike="noStrike" baseline="0" dirty="0">
                <a:latin typeface="TimesNewRomanPS-BoldMT"/>
              </a:rPr>
              <a:t>Private blockchains(</a:t>
            </a:r>
            <a:r>
              <a:rPr lang="en-IN" sz="3200" b="1" i="0" u="sng" strike="noStrike" baseline="0" dirty="0">
                <a:latin typeface="TimesNewRomanPSMT"/>
              </a:rPr>
              <a:t>Types of private blockchain)</a:t>
            </a:r>
            <a:br>
              <a:rPr lang="en-IN" sz="3200" b="1" i="0" u="sng" strike="noStrike" baseline="0" dirty="0">
                <a:latin typeface="TimesNewRomanPS-BoldMT"/>
              </a:rPr>
            </a:br>
            <a:endParaRPr lang="en-IN" sz="3200" dirty="0"/>
          </a:p>
        </p:txBody>
      </p:sp>
      <p:sp>
        <p:nvSpPr>
          <p:cNvPr id="3" name="Content Placeholder 2">
            <a:extLst>
              <a:ext uri="{FF2B5EF4-FFF2-40B4-BE49-F238E27FC236}">
                <a16:creationId xmlns:a16="http://schemas.microsoft.com/office/drawing/2014/main" id="{EA9C0668-7B1A-A1EB-8928-E4EC7465272E}"/>
              </a:ext>
            </a:extLst>
          </p:cNvPr>
          <p:cNvSpPr>
            <a:spLocks noGrp="1"/>
          </p:cNvSpPr>
          <p:nvPr>
            <p:ph idx="1"/>
          </p:nvPr>
        </p:nvSpPr>
        <p:spPr>
          <a:xfrm>
            <a:off x="838200" y="935938"/>
            <a:ext cx="10515600" cy="5563716"/>
          </a:xfrm>
        </p:spPr>
        <p:txBody>
          <a:bodyPr>
            <a:normAutofit lnSpcReduction="10000"/>
          </a:bodyPr>
          <a:lstStyle/>
          <a:p>
            <a:pPr marL="0" indent="0" algn="just">
              <a:buNone/>
            </a:pPr>
            <a:r>
              <a:rPr lang="en-IN" sz="2400" b="1" i="0" u="sng" strike="noStrike" baseline="0" dirty="0">
                <a:latin typeface="TimesNewRomanPS-BoldMT"/>
              </a:rPr>
              <a:t>Sidechains</a:t>
            </a:r>
          </a:p>
          <a:p>
            <a:pPr algn="just"/>
            <a:r>
              <a:rPr lang="en-US" sz="1800" b="0" i="0" u="none" strike="noStrike" baseline="0" dirty="0">
                <a:latin typeface="TimesNewRomanPSMT"/>
              </a:rPr>
              <a:t>More precisely known as </a:t>
            </a:r>
            <a:r>
              <a:rPr lang="en-US" sz="1800" b="0" i="1" u="none" strike="noStrike" baseline="0" dirty="0">
                <a:latin typeface="TimesNewRomanPS-ItalicMT"/>
              </a:rPr>
              <a:t>pegged sidechains</a:t>
            </a:r>
            <a:r>
              <a:rPr lang="en-US" sz="1800" b="0" i="0" u="none" strike="noStrike" baseline="0" dirty="0">
                <a:latin typeface="TimesNewRomanPSMT"/>
              </a:rPr>
              <a:t>, this is a concept whereby coins can be moved from one blockchain</a:t>
            </a:r>
            <a:r>
              <a:rPr lang="en-US" sz="1800" dirty="0">
                <a:latin typeface="TimesNewRomanPSMT"/>
              </a:rPr>
              <a:t> </a:t>
            </a:r>
            <a:r>
              <a:rPr lang="en-US" sz="1800" b="0" i="0" u="none" strike="noStrike" baseline="0" dirty="0">
                <a:latin typeface="TimesNewRomanPSMT"/>
              </a:rPr>
              <a:t>to another and moved back again. </a:t>
            </a:r>
          </a:p>
          <a:p>
            <a:pPr algn="just"/>
            <a:r>
              <a:rPr lang="en-US" sz="1800" b="0" i="0" u="none" strike="noStrike" baseline="0" dirty="0">
                <a:latin typeface="TimesNewRomanPSMT"/>
              </a:rPr>
              <a:t>Typical uses include the creation of new </a:t>
            </a:r>
            <a:r>
              <a:rPr lang="en-US" sz="1800" b="0" i="1" u="none" strike="noStrike" baseline="0" dirty="0">
                <a:latin typeface="TimesNewRomanPS-ItalicMT"/>
              </a:rPr>
              <a:t>altcoins </a:t>
            </a:r>
            <a:r>
              <a:rPr lang="en-US" sz="1800" b="0" i="0" u="none" strike="noStrike" baseline="0" dirty="0">
                <a:latin typeface="TimesNewRomanPSMT"/>
              </a:rPr>
              <a:t>(alternative cryptocurrencies) whereby coins are burnt as a proof of an adequate stake. </a:t>
            </a:r>
          </a:p>
          <a:p>
            <a:pPr algn="just"/>
            <a:r>
              <a:rPr lang="en-US" sz="1800" b="0" i="1" u="none" strike="noStrike" baseline="0" dirty="0">
                <a:latin typeface="TimesNewRomanPS-ItalicMT"/>
              </a:rPr>
              <a:t>Burnt </a:t>
            </a:r>
            <a:r>
              <a:rPr lang="en-US" sz="1800" b="0" i="0" u="none" strike="noStrike" baseline="0" dirty="0">
                <a:latin typeface="TimesNewRomanPSMT"/>
              </a:rPr>
              <a:t>or </a:t>
            </a:r>
            <a:r>
              <a:rPr lang="en-US" sz="1800" b="0" i="1" u="none" strike="noStrike" baseline="0" dirty="0">
                <a:latin typeface="TimesNewRomanPS-ItalicMT"/>
              </a:rPr>
              <a:t>burning the coins </a:t>
            </a:r>
            <a:r>
              <a:rPr lang="en-US" sz="1800" b="0" i="0" u="none" strike="noStrike" baseline="0" dirty="0">
                <a:latin typeface="TimesNewRomanPSMT"/>
              </a:rPr>
              <a:t>in this context means that the coins are sent to an address which is </a:t>
            </a:r>
            <a:r>
              <a:rPr lang="en-US" sz="1800" b="0" i="0" u="none" strike="noStrike" baseline="0" dirty="0" err="1">
                <a:latin typeface="TimesNewRomanPSMT"/>
              </a:rPr>
              <a:t>unspendable</a:t>
            </a:r>
            <a:r>
              <a:rPr lang="en-US" sz="1800" b="0" i="0" u="none" strike="noStrike" baseline="0" dirty="0">
                <a:latin typeface="TimesNewRomanPSMT"/>
              </a:rPr>
              <a:t> and this process makes the </a:t>
            </a:r>
            <a:r>
              <a:rPr lang="en-US" sz="1800" b="0" i="1" u="none" strike="noStrike" baseline="0" dirty="0">
                <a:latin typeface="TimesNewRomanPS-ItalicMT"/>
              </a:rPr>
              <a:t>burnt </a:t>
            </a:r>
            <a:r>
              <a:rPr lang="en-US" sz="1800" b="0" i="0" u="none" strike="noStrike" baseline="0" dirty="0">
                <a:latin typeface="TimesNewRomanPSMT"/>
              </a:rPr>
              <a:t>coins irrecoverable. This mechanism is used to bootstrap a new currency or introduce scarcity which results in increased value of the coin.</a:t>
            </a:r>
          </a:p>
          <a:p>
            <a:pPr algn="just"/>
            <a:r>
              <a:rPr lang="en-US" sz="1800" b="0" i="0" u="none" strike="noStrike" baseline="0" dirty="0">
                <a:latin typeface="TimesNewRomanPSMT"/>
              </a:rPr>
              <a:t>This mechanism is also called </a:t>
            </a:r>
            <a:r>
              <a:rPr lang="en-US" sz="1800" b="1" i="0" u="none" strike="noStrike" baseline="0" dirty="0">
                <a:latin typeface="TimesNewRomanPS-BoldMT"/>
              </a:rPr>
              <a:t>Proof of Burn </a:t>
            </a:r>
            <a:r>
              <a:rPr lang="en-US" sz="1800" b="0" i="0" u="none" strike="noStrike" baseline="0" dirty="0">
                <a:latin typeface="TimesNewRomanPSMT"/>
              </a:rPr>
              <a:t>(</a:t>
            </a:r>
            <a:r>
              <a:rPr lang="en-US" sz="1800" b="1" i="0" u="none" strike="noStrike" baseline="0" dirty="0" err="1">
                <a:latin typeface="TimesNewRomanPS-BoldMT"/>
              </a:rPr>
              <a:t>PoB</a:t>
            </a:r>
            <a:r>
              <a:rPr lang="en-US" sz="1800" b="0" i="0" u="none" strike="noStrike" baseline="0" dirty="0">
                <a:latin typeface="TimesNewRomanPSMT"/>
              </a:rPr>
              <a:t>) and is used as an alternative method for distributed consensus to </a:t>
            </a:r>
            <a:r>
              <a:rPr lang="en-US" sz="1800" b="1" i="0" u="none" strike="noStrike" baseline="0" dirty="0" err="1">
                <a:latin typeface="TimesNewRomanPSMT"/>
              </a:rPr>
              <a:t>PoW</a:t>
            </a:r>
            <a:r>
              <a:rPr lang="en-US" sz="1800" b="1" i="0" u="none" strike="noStrike" baseline="0" dirty="0">
                <a:latin typeface="TimesNewRomanPSMT"/>
              </a:rPr>
              <a:t> </a:t>
            </a:r>
            <a:r>
              <a:rPr lang="en-US" sz="1800" b="0" i="0" u="none" strike="noStrike" baseline="0" dirty="0">
                <a:latin typeface="TimesNewRomanPSMT"/>
              </a:rPr>
              <a:t>and </a:t>
            </a:r>
            <a:r>
              <a:rPr lang="en-US" sz="1800" b="1" i="0" u="none" strike="noStrike" baseline="0" dirty="0">
                <a:latin typeface="TimesNewRomanPS-BoldMT"/>
              </a:rPr>
              <a:t>Proof of Stake </a:t>
            </a:r>
            <a:r>
              <a:rPr lang="en-US" sz="1800" b="0" i="0" u="none" strike="noStrike" baseline="0" dirty="0">
                <a:latin typeface="TimesNewRomanPSMT"/>
              </a:rPr>
              <a:t>(</a:t>
            </a:r>
            <a:r>
              <a:rPr lang="en-US" sz="1800" b="1" i="0" u="none" strike="noStrike" baseline="0" dirty="0" err="1">
                <a:latin typeface="TimesNewRomanPS-BoldMT"/>
              </a:rPr>
              <a:t>PoS</a:t>
            </a:r>
            <a:r>
              <a:rPr lang="en-US" sz="1800" b="0" i="0" u="none" strike="noStrike" baseline="0" dirty="0">
                <a:latin typeface="TimesNewRomanPSMT"/>
              </a:rPr>
              <a:t>). The aforementioned example for burning coins applies to a </a:t>
            </a:r>
            <a:r>
              <a:rPr lang="en-US" sz="1800" b="1" i="0" u="none" strike="noStrike" baseline="0" dirty="0" err="1">
                <a:latin typeface="TimesNewRomanPS-BoldMT"/>
              </a:rPr>
              <a:t>oneway</a:t>
            </a:r>
            <a:endParaRPr lang="en-US" sz="1800" b="1" i="0" u="none" strike="noStrike" baseline="0" dirty="0">
              <a:latin typeface="TimesNewRomanPS-BoldMT"/>
            </a:endParaRPr>
          </a:p>
          <a:p>
            <a:pPr algn="just"/>
            <a:r>
              <a:rPr lang="en-US" sz="2000" b="1" i="0" u="sng" strike="noStrike" baseline="0" dirty="0">
                <a:latin typeface="TimesNewRomanPS-BoldMT"/>
              </a:rPr>
              <a:t>pegged sidechain</a:t>
            </a:r>
            <a:r>
              <a:rPr lang="en-US" sz="2000" u="sng" dirty="0">
                <a:latin typeface="TimesNewRomanPSMT"/>
              </a:rPr>
              <a:t>:</a:t>
            </a:r>
            <a:r>
              <a:rPr lang="en-US" sz="2000" b="0" i="0" u="sng" strike="noStrike" baseline="0" dirty="0">
                <a:latin typeface="TimesNewRomanPSMT"/>
              </a:rPr>
              <a:t> </a:t>
            </a:r>
            <a:r>
              <a:rPr lang="en-US" sz="1800" b="0" i="0" u="none" strike="noStrike" baseline="0" dirty="0">
                <a:latin typeface="TimesNewRomanPSMT"/>
              </a:rPr>
              <a:t>The second type is called a </a:t>
            </a:r>
            <a:r>
              <a:rPr lang="en-US" sz="1800" b="1" i="0" u="none" strike="noStrike" baseline="0" dirty="0">
                <a:latin typeface="TimesNewRomanPS-BoldMT"/>
              </a:rPr>
              <a:t>two-way pegged sidechain</a:t>
            </a:r>
            <a:r>
              <a:rPr lang="en-US" sz="1800" b="0" i="0" u="none" strike="noStrike" baseline="0" dirty="0">
                <a:latin typeface="TimesNewRomanPSMT"/>
              </a:rPr>
              <a:t>, which allows the movement of</a:t>
            </a:r>
          </a:p>
          <a:p>
            <a:pPr marL="0" indent="0" algn="just">
              <a:buNone/>
            </a:pPr>
            <a:r>
              <a:rPr lang="en-US" sz="1800" b="0" i="0" u="none" strike="noStrike" baseline="0" dirty="0">
                <a:latin typeface="TimesNewRomanPSMT"/>
              </a:rPr>
              <a:t>    coins from the main chain to the sidechain and back to the main chain when required.</a:t>
            </a:r>
          </a:p>
          <a:p>
            <a:pPr algn="just"/>
            <a:r>
              <a:rPr lang="en-US" sz="1800" b="0" i="0" u="none" strike="noStrike" baseline="0" dirty="0">
                <a:latin typeface="TimesNewRomanPSMT"/>
              </a:rPr>
              <a:t>This process enables the building of smart contracts for the Bitcoin network. Rootstock is one of the leading</a:t>
            </a:r>
          </a:p>
          <a:p>
            <a:pPr marL="0" indent="0" algn="just">
              <a:buNone/>
            </a:pPr>
            <a:r>
              <a:rPr lang="en-US" sz="1800" b="0" i="0" u="none" strike="noStrike" baseline="0" dirty="0">
                <a:latin typeface="TimesNewRomanPSMT"/>
              </a:rPr>
              <a:t>     examples of a sidechain, which enables smart contract development for Bitcoin using this paradigm. </a:t>
            </a:r>
          </a:p>
          <a:p>
            <a:pPr algn="just"/>
            <a:r>
              <a:rPr lang="en-US" sz="1800" dirty="0">
                <a:latin typeface="TimesNewRomanPSMT"/>
              </a:rPr>
              <a:t> </a:t>
            </a:r>
            <a:r>
              <a:rPr lang="en-US" sz="1800" b="0" i="0" u="none" strike="noStrike" baseline="0" dirty="0">
                <a:latin typeface="TimesNewRomanPSMT"/>
              </a:rPr>
              <a:t>It works by allowing a two-way peg for the Bitcoin blockchain, and this results in much faster throughput.</a:t>
            </a:r>
            <a:endParaRPr lang="en-IN" sz="2400" b="1" i="0" u="sng" strike="noStrike" baseline="0" dirty="0">
              <a:latin typeface="TimesNewRomanPS-BoldMT"/>
            </a:endParaRPr>
          </a:p>
        </p:txBody>
      </p:sp>
    </p:spTree>
    <p:extLst>
      <p:ext uri="{BB962C8B-B14F-4D97-AF65-F5344CB8AC3E}">
        <p14:creationId xmlns:p14="http://schemas.microsoft.com/office/powerpoint/2010/main" val="351835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8FD9-0D17-40E8-2EAF-6912DFD15A22}"/>
              </a:ext>
            </a:extLst>
          </p:cNvPr>
          <p:cNvSpPr>
            <a:spLocks noGrp="1"/>
          </p:cNvSpPr>
          <p:nvPr>
            <p:ph type="title"/>
          </p:nvPr>
        </p:nvSpPr>
        <p:spPr>
          <a:xfrm>
            <a:off x="838200" y="0"/>
            <a:ext cx="10515600" cy="1325563"/>
          </a:xfrm>
        </p:spPr>
        <p:txBody>
          <a:bodyPr>
            <a:normAutofit/>
          </a:bodyPr>
          <a:lstStyle/>
          <a:p>
            <a:r>
              <a:rPr lang="en-IN" sz="3200" b="1" i="0" u="sng" strike="noStrike" baseline="0" dirty="0">
                <a:latin typeface="TimesNewRomanPS-BoldMT"/>
              </a:rPr>
              <a:t>Private blockchains(Types of Private </a:t>
            </a:r>
            <a:r>
              <a:rPr lang="en-IN" sz="3200" b="1" i="0" u="sng" strike="noStrike" baseline="0" dirty="0" err="1">
                <a:latin typeface="TimesNewRomanPS-BoldMT"/>
              </a:rPr>
              <a:t>blockhains</a:t>
            </a:r>
            <a:r>
              <a:rPr lang="en-IN" sz="3200" b="1" i="0" u="sng" strike="noStrike" baseline="0" dirty="0">
                <a:latin typeface="TimesNewRomanPS-BoldMT"/>
              </a:rPr>
              <a:t>)</a:t>
            </a:r>
            <a:br>
              <a:rPr lang="en-IN" sz="3200" b="1" i="0" u="sng" strike="noStrike" baseline="0" dirty="0">
                <a:latin typeface="TimesNewRomanPS-BoldMT"/>
              </a:rPr>
            </a:br>
            <a:endParaRPr lang="en-IN" sz="3200" dirty="0"/>
          </a:p>
        </p:txBody>
      </p:sp>
      <p:sp>
        <p:nvSpPr>
          <p:cNvPr id="3" name="Content Placeholder 2">
            <a:extLst>
              <a:ext uri="{FF2B5EF4-FFF2-40B4-BE49-F238E27FC236}">
                <a16:creationId xmlns:a16="http://schemas.microsoft.com/office/drawing/2014/main" id="{EA9C0668-7B1A-A1EB-8928-E4EC7465272E}"/>
              </a:ext>
            </a:extLst>
          </p:cNvPr>
          <p:cNvSpPr>
            <a:spLocks noGrp="1"/>
          </p:cNvSpPr>
          <p:nvPr>
            <p:ph idx="1"/>
          </p:nvPr>
        </p:nvSpPr>
        <p:spPr>
          <a:xfrm>
            <a:off x="838200" y="935938"/>
            <a:ext cx="10515600" cy="5563716"/>
          </a:xfrm>
        </p:spPr>
        <p:txBody>
          <a:bodyPr>
            <a:normAutofit/>
          </a:bodyPr>
          <a:lstStyle/>
          <a:p>
            <a:pPr marL="0" indent="0" algn="l">
              <a:buNone/>
            </a:pPr>
            <a:r>
              <a:rPr lang="en-IN" sz="2600" b="1" i="0" u="sng" strike="noStrike" baseline="0" dirty="0">
                <a:latin typeface="TimesNewRomanPS-BoldMT"/>
              </a:rPr>
              <a:t>Permissioned ledger</a:t>
            </a:r>
          </a:p>
          <a:p>
            <a:pPr algn="just"/>
            <a:r>
              <a:rPr lang="en-US" sz="1800" b="0" i="0" u="none" strike="noStrike" baseline="0" dirty="0">
                <a:latin typeface="TimesNewRomanPSMT"/>
              </a:rPr>
              <a:t>A </a:t>
            </a:r>
            <a:r>
              <a:rPr lang="en-US" sz="1800" b="0" i="1" u="none" strike="noStrike" baseline="0" dirty="0">
                <a:latin typeface="TimesNewRomanPS-ItalicMT"/>
              </a:rPr>
              <a:t>permissioned ledger </a:t>
            </a:r>
            <a:r>
              <a:rPr lang="en-US" sz="1800" b="0" i="0" u="none" strike="noStrike" baseline="0" dirty="0">
                <a:latin typeface="TimesNewRomanPSMT"/>
              </a:rPr>
              <a:t>is a blockchain where participants of the network are already known and trusted.</a:t>
            </a:r>
          </a:p>
          <a:p>
            <a:pPr algn="just"/>
            <a:r>
              <a:rPr lang="en-US" sz="1800" b="0" i="0" u="none" strike="noStrike" baseline="0" dirty="0">
                <a:latin typeface="TimesNewRomanPSMT"/>
              </a:rPr>
              <a:t>Permissioned ledgers do not need to use a distributed consensus mechanism; instead, an agreement protocol issued to maintain a shared version of the truth about the state of the records on the blockchain. </a:t>
            </a:r>
          </a:p>
          <a:p>
            <a:pPr algn="just"/>
            <a:r>
              <a:rPr lang="en-US" sz="1800" b="0" i="0" u="none" strike="noStrike" baseline="0" dirty="0">
                <a:latin typeface="TimesNewRomanPSMT"/>
              </a:rPr>
              <a:t>In this case, for verification of transactions on the chain, all verifiers are already preselected by a central authority and typically there is no need for a mining mechanism.</a:t>
            </a:r>
          </a:p>
          <a:p>
            <a:pPr algn="just"/>
            <a:r>
              <a:rPr lang="en-US" sz="1800" b="0" i="0" u="none" strike="noStrike" baseline="0" dirty="0">
                <a:latin typeface="TimesNewRomanPSMT"/>
              </a:rPr>
              <a:t>By definition, there is also no requirement for a permissioned blockchain to be private, as it can be a public</a:t>
            </a:r>
          </a:p>
          <a:p>
            <a:pPr marL="0" indent="0" algn="just">
              <a:buNone/>
            </a:pPr>
            <a:r>
              <a:rPr lang="en-US" sz="1800" b="0" i="0" u="none" strike="noStrike" baseline="0" dirty="0">
                <a:latin typeface="TimesNewRomanPSMT"/>
              </a:rPr>
              <a:t>    blockchain but with regulated access control. </a:t>
            </a:r>
          </a:p>
          <a:p>
            <a:pPr algn="just"/>
            <a:r>
              <a:rPr lang="en-US" sz="1800" dirty="0">
                <a:latin typeface="TimesNewRomanPSMT"/>
              </a:rPr>
              <a:t> </a:t>
            </a:r>
            <a:r>
              <a:rPr lang="en-US" sz="1800" b="0" i="0" u="none" strike="noStrike" baseline="0" dirty="0">
                <a:latin typeface="TimesNewRomanPSMT"/>
              </a:rPr>
              <a:t>For example, Bitcoin can become a permissioned ledger if an access control layer is introduced on top of it that verifies the identity of a user and then allows access to the </a:t>
            </a:r>
            <a:r>
              <a:rPr lang="en-IN" sz="1800" b="0" i="0" u="none" strike="noStrike" baseline="0" dirty="0">
                <a:latin typeface="TimesNewRomanPSMT"/>
              </a:rPr>
              <a:t>blockchain.</a:t>
            </a:r>
            <a:endParaRPr lang="en-IN" sz="2600" b="1" i="0" u="sng" strike="noStrike" baseline="0" dirty="0">
              <a:latin typeface="TimesNewRomanPS-BoldMT"/>
            </a:endParaRPr>
          </a:p>
        </p:txBody>
      </p:sp>
    </p:spTree>
    <p:extLst>
      <p:ext uri="{BB962C8B-B14F-4D97-AF65-F5344CB8AC3E}">
        <p14:creationId xmlns:p14="http://schemas.microsoft.com/office/powerpoint/2010/main" val="1088485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EDEC-FC44-3D4D-8F8A-3A2F23B639DD}"/>
              </a:ext>
            </a:extLst>
          </p:cNvPr>
          <p:cNvSpPr>
            <a:spLocks noGrp="1"/>
          </p:cNvSpPr>
          <p:nvPr>
            <p:ph type="title"/>
          </p:nvPr>
        </p:nvSpPr>
        <p:spPr/>
        <p:txBody>
          <a:bodyPr>
            <a:normAutofit/>
          </a:bodyPr>
          <a:lstStyle/>
          <a:p>
            <a:r>
              <a:rPr lang="en-IN" sz="3200" b="1" i="0" u="sng" strike="noStrike" baseline="0" dirty="0">
                <a:latin typeface="TimesNewRomanPS-BoldMT"/>
              </a:rPr>
              <a:t>Shared ledger(</a:t>
            </a:r>
            <a:r>
              <a:rPr lang="en-IN" sz="3200" b="1" i="0" u="sng" strike="noStrike" baseline="0" dirty="0">
                <a:latin typeface="TimesNewRomanPSMT"/>
              </a:rPr>
              <a:t>Types of blockchain)</a:t>
            </a:r>
            <a:endParaRPr lang="en-IN" sz="3200" u="sng" dirty="0"/>
          </a:p>
        </p:txBody>
      </p:sp>
      <p:sp>
        <p:nvSpPr>
          <p:cNvPr id="3" name="Content Placeholder 2">
            <a:extLst>
              <a:ext uri="{FF2B5EF4-FFF2-40B4-BE49-F238E27FC236}">
                <a16:creationId xmlns:a16="http://schemas.microsoft.com/office/drawing/2014/main" id="{AD44223B-9BB8-BE38-E218-58821DCC2402}"/>
              </a:ext>
            </a:extLst>
          </p:cNvPr>
          <p:cNvSpPr>
            <a:spLocks noGrp="1"/>
          </p:cNvSpPr>
          <p:nvPr>
            <p:ph idx="1"/>
          </p:nvPr>
        </p:nvSpPr>
        <p:spPr>
          <a:xfrm>
            <a:off x="937054" y="1253331"/>
            <a:ext cx="10515600" cy="4351338"/>
          </a:xfrm>
        </p:spPr>
        <p:txBody>
          <a:bodyPr/>
          <a:lstStyle/>
          <a:p>
            <a:pPr algn="just"/>
            <a:r>
              <a:rPr lang="en-US" sz="1800" b="0" i="0" u="none" strike="noStrike" baseline="0" dirty="0">
                <a:latin typeface="TimesNewRomanPSMT"/>
              </a:rPr>
              <a:t>This is a generic term that is used to describe any application or database that is shared by the public or a</a:t>
            </a:r>
          </a:p>
          <a:p>
            <a:pPr marL="0" indent="0" algn="just">
              <a:buNone/>
            </a:pPr>
            <a:r>
              <a:rPr lang="en-US" sz="1800" b="0" i="0" u="none" strike="noStrike" baseline="0" dirty="0">
                <a:latin typeface="TimesNewRomanPSMT"/>
              </a:rPr>
              <a:t>    consortium. </a:t>
            </a:r>
          </a:p>
          <a:p>
            <a:pPr algn="just"/>
            <a:r>
              <a:rPr lang="en-US" sz="1800" b="0" i="0" u="none" strike="noStrike" baseline="0" dirty="0">
                <a:latin typeface="TimesNewRomanPSMT"/>
              </a:rPr>
              <a:t>Generally, all blockchains, fall into the category of a shared ledger.</a:t>
            </a:r>
          </a:p>
          <a:p>
            <a:pPr marL="0" indent="0" algn="l">
              <a:buNone/>
            </a:pPr>
            <a:endParaRPr lang="en-US" sz="1800" b="0" i="0" u="none" strike="noStrike" baseline="0" dirty="0">
              <a:latin typeface="TimesNewRomanPSMT"/>
            </a:endParaRPr>
          </a:p>
        </p:txBody>
      </p:sp>
    </p:spTree>
    <p:extLst>
      <p:ext uri="{BB962C8B-B14F-4D97-AF65-F5344CB8AC3E}">
        <p14:creationId xmlns:p14="http://schemas.microsoft.com/office/powerpoint/2010/main" val="912686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FC05-D8C5-EB97-2F22-A8E3436F26EA}"/>
              </a:ext>
            </a:extLst>
          </p:cNvPr>
          <p:cNvSpPr>
            <a:spLocks noGrp="1"/>
          </p:cNvSpPr>
          <p:nvPr>
            <p:ph type="title"/>
          </p:nvPr>
        </p:nvSpPr>
        <p:spPr/>
        <p:txBody>
          <a:bodyPr>
            <a:normAutofit/>
          </a:bodyPr>
          <a:lstStyle/>
          <a:p>
            <a:r>
              <a:rPr lang="en-US" sz="3200" b="1" i="0" u="sng" strike="noStrike" baseline="0" dirty="0">
                <a:latin typeface="TimesNewRomanPS-BoldMT"/>
              </a:rPr>
              <a:t>Fully private and proprietary blockchains(</a:t>
            </a:r>
            <a:r>
              <a:rPr lang="en-IN" sz="3200" b="1" i="0" u="sng" strike="noStrike" baseline="0" dirty="0">
                <a:latin typeface="TimesNewRomanPSMT"/>
              </a:rPr>
              <a:t>Types of blockchain)</a:t>
            </a:r>
            <a:endParaRPr lang="en-IN" sz="3200" u="sng" dirty="0"/>
          </a:p>
        </p:txBody>
      </p:sp>
      <p:sp>
        <p:nvSpPr>
          <p:cNvPr id="3" name="Content Placeholder 2">
            <a:extLst>
              <a:ext uri="{FF2B5EF4-FFF2-40B4-BE49-F238E27FC236}">
                <a16:creationId xmlns:a16="http://schemas.microsoft.com/office/drawing/2014/main" id="{6B6DAFF2-DB9E-E927-B59B-E1872ACF39B7}"/>
              </a:ext>
            </a:extLst>
          </p:cNvPr>
          <p:cNvSpPr>
            <a:spLocks noGrp="1"/>
          </p:cNvSpPr>
          <p:nvPr>
            <p:ph idx="1"/>
          </p:nvPr>
        </p:nvSpPr>
        <p:spPr>
          <a:xfrm>
            <a:off x="677333" y="2160589"/>
            <a:ext cx="10510619" cy="3880773"/>
          </a:xfrm>
        </p:spPr>
        <p:txBody>
          <a:bodyPr>
            <a:normAutofit/>
          </a:bodyPr>
          <a:lstStyle/>
          <a:p>
            <a:pPr algn="just"/>
            <a:r>
              <a:rPr lang="en-US" sz="1800" b="0" i="0" u="none" strike="noStrike" baseline="0" dirty="0">
                <a:latin typeface="TimesNewRomanPSMT"/>
              </a:rPr>
              <a:t>There is no mainstream application of these types of blockchains, as they deviate from the core concept of decentralization in blockchain technology. It has  specific private settings within an organization, there could be a need to share data and provide some level of guarantee of the authenticity of the data.</a:t>
            </a:r>
          </a:p>
          <a:p>
            <a:pPr algn="just"/>
            <a:r>
              <a:rPr lang="en-US" sz="1800" b="0" i="0" u="none" strike="noStrike" baseline="0" dirty="0">
                <a:latin typeface="TimesNewRomanPSMT"/>
              </a:rPr>
              <a:t>An example of this type of blockchain might be to allow for collaboration and the sharing data between various government departments. In that case, no complex consensus mechanism is required, apart from simple state machine replication and an agreement protocol with known central validators. Even in private blockchains,</a:t>
            </a:r>
          </a:p>
          <a:p>
            <a:pPr algn="just"/>
            <a:r>
              <a:rPr lang="en-US" sz="1800" b="0" i="0" u="none" strike="noStrike" baseline="0" dirty="0">
                <a:latin typeface="TimesNewRomanPSMT"/>
              </a:rPr>
              <a:t>tokens are not really required, but they can be used as means of transferring value or representing some real world </a:t>
            </a:r>
            <a:r>
              <a:rPr lang="en-IN" sz="1800" b="0" i="0" u="none" strike="noStrike" baseline="0" dirty="0">
                <a:latin typeface="TimesNewRomanPSMT"/>
              </a:rPr>
              <a:t>asset.</a:t>
            </a:r>
            <a:endParaRPr lang="en-IN" dirty="0"/>
          </a:p>
        </p:txBody>
      </p:sp>
    </p:spTree>
    <p:extLst>
      <p:ext uri="{BB962C8B-B14F-4D97-AF65-F5344CB8AC3E}">
        <p14:creationId xmlns:p14="http://schemas.microsoft.com/office/powerpoint/2010/main" val="4283907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E1C9-6F2B-BBF7-4821-B0030DF77E10}"/>
              </a:ext>
            </a:extLst>
          </p:cNvPr>
          <p:cNvSpPr>
            <a:spLocks noGrp="1"/>
          </p:cNvSpPr>
          <p:nvPr>
            <p:ph type="title"/>
          </p:nvPr>
        </p:nvSpPr>
        <p:spPr>
          <a:xfrm>
            <a:off x="677334" y="2034988"/>
            <a:ext cx="8596668" cy="694765"/>
          </a:xfrm>
        </p:spPr>
        <p:txBody>
          <a:bodyPr>
            <a:normAutofit fontScale="90000"/>
          </a:bodyPr>
          <a:lstStyle/>
          <a:p>
            <a:r>
              <a:rPr lang="en-IN" sz="3100" b="1" i="0" u="sng" strike="noStrike" baseline="0" dirty="0" err="1">
                <a:latin typeface="TimesNewRomanPS-BoldMT"/>
              </a:rPr>
              <a:t>Tokenless</a:t>
            </a:r>
            <a:r>
              <a:rPr lang="en-IN" sz="3100" b="1" i="0" u="sng" strike="noStrike" baseline="0" dirty="0">
                <a:latin typeface="TimesNewRomanPS-BoldMT"/>
              </a:rPr>
              <a:t> blockchains(</a:t>
            </a:r>
            <a:r>
              <a:rPr lang="en-IN" sz="3100" b="1" i="0" u="sng" strike="noStrike" baseline="0" dirty="0">
                <a:latin typeface="TimesNewRomanPSMT"/>
              </a:rPr>
              <a:t>Types of blockchain)</a:t>
            </a:r>
            <a:br>
              <a:rPr lang="en-IN" sz="3200" b="1" i="0" u="sng" strike="noStrike" baseline="0" dirty="0">
                <a:latin typeface="TimesNewRomanPS-BoldMT"/>
              </a:rPr>
            </a:br>
            <a:endParaRPr lang="en-IN" sz="3200" u="sng" dirty="0"/>
          </a:p>
        </p:txBody>
      </p:sp>
      <p:sp>
        <p:nvSpPr>
          <p:cNvPr id="3" name="Content Placeholder 2">
            <a:extLst>
              <a:ext uri="{FF2B5EF4-FFF2-40B4-BE49-F238E27FC236}">
                <a16:creationId xmlns:a16="http://schemas.microsoft.com/office/drawing/2014/main" id="{F70A0F3A-824F-6A6F-4FD5-7A4A1061F7A2}"/>
              </a:ext>
            </a:extLst>
          </p:cNvPr>
          <p:cNvSpPr>
            <a:spLocks noGrp="1"/>
          </p:cNvSpPr>
          <p:nvPr>
            <p:ph idx="1"/>
          </p:nvPr>
        </p:nvSpPr>
        <p:spPr>
          <a:xfrm>
            <a:off x="677334" y="2855355"/>
            <a:ext cx="10443747" cy="2692830"/>
          </a:xfrm>
        </p:spPr>
        <p:txBody>
          <a:bodyPr>
            <a:normAutofit/>
          </a:bodyPr>
          <a:lstStyle/>
          <a:p>
            <a:pPr algn="just"/>
            <a:r>
              <a:rPr lang="en-US" sz="1800" b="0" i="0" u="none" strike="noStrike" baseline="0" dirty="0">
                <a:latin typeface="TimesNewRomanPSMT"/>
              </a:rPr>
              <a:t>These blockchains are designed in such a way that they do not have the basic unit for the transfer of value.</a:t>
            </a:r>
          </a:p>
          <a:p>
            <a:pPr algn="just"/>
            <a:r>
              <a:rPr lang="en-US" sz="1800" b="0" i="0" u="none" strike="noStrike" baseline="0" dirty="0">
                <a:latin typeface="TimesNewRomanPSMT"/>
              </a:rPr>
              <a:t>However, they are still valuable in situations where there is no need to transfer value between nodes and only the sharing of data among various trusted parties is required. </a:t>
            </a:r>
          </a:p>
          <a:p>
            <a:pPr algn="just"/>
            <a:r>
              <a:rPr lang="en-US" sz="1800" b="0" i="0" u="none" strike="noStrike" baseline="0" dirty="0">
                <a:latin typeface="TimesNewRomanPSMT"/>
              </a:rPr>
              <a:t>This is similar to full private blockchains, the only difference being that use of tokens is not required. This can also be thought of as a shared distributed ledger used for storing data. </a:t>
            </a:r>
          </a:p>
          <a:p>
            <a:pPr algn="just"/>
            <a:r>
              <a:rPr lang="en-US" sz="1800" b="0" i="0" u="none" strike="noStrike" baseline="0" dirty="0">
                <a:latin typeface="TimesNewRomanPSMT"/>
              </a:rPr>
              <a:t>It does have its benefits when it comes to immutability, security, and consensus driven updates but are not used for common blockchain application of value transfer or cryptocurrency.</a:t>
            </a:r>
          </a:p>
        </p:txBody>
      </p:sp>
      <p:sp>
        <p:nvSpPr>
          <p:cNvPr id="4" name="Title 1">
            <a:extLst>
              <a:ext uri="{FF2B5EF4-FFF2-40B4-BE49-F238E27FC236}">
                <a16:creationId xmlns:a16="http://schemas.microsoft.com/office/drawing/2014/main" id="{2A4BF506-2366-A249-28D5-E58B9CEF01DE}"/>
              </a:ext>
            </a:extLst>
          </p:cNvPr>
          <p:cNvSpPr txBox="1">
            <a:spLocks/>
          </p:cNvSpPr>
          <p:nvPr/>
        </p:nvSpPr>
        <p:spPr>
          <a:xfrm>
            <a:off x="677334" y="286870"/>
            <a:ext cx="8596668" cy="6813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u="sng" dirty="0">
                <a:latin typeface="TimesNewRomanPS-BoldMT"/>
              </a:rPr>
              <a:t>Tokenized blockchains(</a:t>
            </a:r>
            <a:r>
              <a:rPr lang="en-IN" sz="2800" b="1" u="sng" dirty="0">
                <a:latin typeface="TimesNewRomanPSMT"/>
              </a:rPr>
              <a:t>Types of blockchain)</a:t>
            </a:r>
            <a:endParaRPr lang="en-IN" sz="2800" u="sng" dirty="0"/>
          </a:p>
        </p:txBody>
      </p:sp>
      <p:sp>
        <p:nvSpPr>
          <p:cNvPr id="5" name="Content Placeholder 2">
            <a:extLst>
              <a:ext uri="{FF2B5EF4-FFF2-40B4-BE49-F238E27FC236}">
                <a16:creationId xmlns:a16="http://schemas.microsoft.com/office/drawing/2014/main" id="{5B8EB656-22C8-1F02-4EB5-3D0CB555A969}"/>
              </a:ext>
            </a:extLst>
          </p:cNvPr>
          <p:cNvSpPr txBox="1">
            <a:spLocks/>
          </p:cNvSpPr>
          <p:nvPr/>
        </p:nvSpPr>
        <p:spPr>
          <a:xfrm>
            <a:off x="677334" y="981730"/>
            <a:ext cx="10322360" cy="1053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latin typeface="TimesNewRomanPSMT"/>
              </a:rPr>
              <a:t>These blockchains are standard blockchains that generate cryptocurrency as a result of a consensus process via mining or initial distribution. </a:t>
            </a:r>
          </a:p>
          <a:p>
            <a:pPr algn="just"/>
            <a:r>
              <a:rPr lang="en-US" dirty="0">
                <a:latin typeface="TimesNewRomanPSMT"/>
              </a:rPr>
              <a:t>Bitcoin and Ethereum are prime examples of this type of blockchain.</a:t>
            </a:r>
            <a:endParaRPr lang="en-IN" dirty="0"/>
          </a:p>
        </p:txBody>
      </p:sp>
    </p:spTree>
    <p:extLst>
      <p:ext uri="{BB962C8B-B14F-4D97-AF65-F5344CB8AC3E}">
        <p14:creationId xmlns:p14="http://schemas.microsoft.com/office/powerpoint/2010/main" val="505670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A1DF-2133-11BD-6E58-CF652DBAE06C}"/>
              </a:ext>
            </a:extLst>
          </p:cNvPr>
          <p:cNvSpPr>
            <a:spLocks noGrp="1"/>
          </p:cNvSpPr>
          <p:nvPr>
            <p:ph type="title"/>
          </p:nvPr>
        </p:nvSpPr>
        <p:spPr>
          <a:xfrm>
            <a:off x="838200" y="426183"/>
            <a:ext cx="10515600" cy="1325563"/>
          </a:xfrm>
        </p:spPr>
        <p:txBody>
          <a:bodyPr>
            <a:normAutofit/>
          </a:bodyPr>
          <a:lstStyle/>
          <a:p>
            <a:r>
              <a:rPr lang="en-IN" sz="3200" b="1" i="0" u="none" strike="noStrike" baseline="0" dirty="0">
                <a:latin typeface="TimesNewRomanPS-BoldMT"/>
              </a:rPr>
              <a:t>Consensus</a:t>
            </a:r>
            <a:endParaRPr lang="en-IN" sz="6600" dirty="0"/>
          </a:p>
        </p:txBody>
      </p:sp>
      <p:sp>
        <p:nvSpPr>
          <p:cNvPr id="3" name="Content Placeholder 2">
            <a:extLst>
              <a:ext uri="{FF2B5EF4-FFF2-40B4-BE49-F238E27FC236}">
                <a16:creationId xmlns:a16="http://schemas.microsoft.com/office/drawing/2014/main" id="{239830C2-3752-C729-9822-9F6060E4B2CD}"/>
              </a:ext>
            </a:extLst>
          </p:cNvPr>
          <p:cNvSpPr>
            <a:spLocks noGrp="1"/>
          </p:cNvSpPr>
          <p:nvPr>
            <p:ph idx="1"/>
          </p:nvPr>
        </p:nvSpPr>
        <p:spPr>
          <a:xfrm>
            <a:off x="838200" y="1253331"/>
            <a:ext cx="10515600" cy="4665555"/>
          </a:xfrm>
        </p:spPr>
        <p:txBody>
          <a:bodyPr>
            <a:normAutofit/>
          </a:bodyPr>
          <a:lstStyle/>
          <a:p>
            <a:pPr algn="just"/>
            <a:r>
              <a:rPr lang="en-US" sz="1800" b="0" i="0" u="none" strike="noStrike" baseline="0" dirty="0">
                <a:latin typeface="TimesNewRomanPSMT"/>
              </a:rPr>
              <a:t>Consensus is the backbone of a blockchain and, as a result, it provides decentralization of control through an</a:t>
            </a:r>
          </a:p>
          <a:p>
            <a:pPr marL="0" indent="0" algn="just">
              <a:buNone/>
            </a:pPr>
            <a:r>
              <a:rPr lang="en-US" sz="1800" b="0" i="0" u="none" strike="noStrike" baseline="0" dirty="0">
                <a:latin typeface="TimesNewRomanPSMT"/>
              </a:rPr>
              <a:t>    optional process known as </a:t>
            </a:r>
            <a:r>
              <a:rPr lang="en-US" sz="1800" b="1" i="0" u="none" strike="noStrike" baseline="0" dirty="0">
                <a:latin typeface="TimesNewRomanPS-BoldMT"/>
              </a:rPr>
              <a:t>mining</a:t>
            </a:r>
            <a:r>
              <a:rPr lang="en-US" sz="1800" b="0" i="0" u="none" strike="noStrike" baseline="0" dirty="0">
                <a:latin typeface="TimesNewRomanPSMT"/>
              </a:rPr>
              <a:t>.</a:t>
            </a:r>
          </a:p>
          <a:p>
            <a:pPr algn="just"/>
            <a:r>
              <a:rPr lang="en-US" sz="1800" b="0" i="0" u="none" strike="noStrike" baseline="0" dirty="0">
                <a:latin typeface="TimesNewRomanPSMT"/>
              </a:rPr>
              <a:t> The choice of the </a:t>
            </a:r>
            <a:r>
              <a:rPr lang="en-US" sz="1800" b="1" i="0" u="none" strike="noStrike" baseline="0" dirty="0">
                <a:latin typeface="TimesNewRomanPS-BoldMT"/>
              </a:rPr>
              <a:t>consensus algorithm </a:t>
            </a:r>
            <a:r>
              <a:rPr lang="en-US" sz="1800" b="0" i="0" u="none" strike="noStrike" baseline="0" dirty="0">
                <a:latin typeface="TimesNewRomanPSMT"/>
              </a:rPr>
              <a:t>is also governed by the type of  blockchain in use; that is, not all consensus mechanisms are suitable for all types of blockchains. </a:t>
            </a:r>
          </a:p>
          <a:p>
            <a:pPr algn="just"/>
            <a:r>
              <a:rPr lang="en-US" sz="1800" dirty="0">
                <a:latin typeface="TimesNewRomanPSMT"/>
              </a:rPr>
              <a:t> </a:t>
            </a:r>
            <a:r>
              <a:rPr lang="en-US" sz="1800" b="0" i="0" u="none" strike="noStrike" baseline="0" dirty="0">
                <a:latin typeface="TimesNewRomanPSMT"/>
              </a:rPr>
              <a:t>For example, in public permissionless blockchains, it would make sense to use </a:t>
            </a:r>
            <a:r>
              <a:rPr lang="en-US" sz="1800" b="0" i="0" u="none" strike="noStrike" baseline="0" dirty="0" err="1">
                <a:latin typeface="TimesNewRomanPSMT"/>
              </a:rPr>
              <a:t>PoW</a:t>
            </a:r>
            <a:r>
              <a:rPr lang="en-US" sz="1800" b="0" i="0" u="none" strike="noStrike" baseline="0" dirty="0">
                <a:latin typeface="TimesNewRomanPSMT"/>
              </a:rPr>
              <a:t> instead of a simple agreement mechanism that is perhaps based on proof of authority. </a:t>
            </a:r>
          </a:p>
          <a:p>
            <a:pPr algn="just"/>
            <a:r>
              <a:rPr lang="en-US" sz="1800" b="1" i="0" u="none" strike="noStrike" baseline="0" dirty="0">
                <a:latin typeface="TimesNewRomanPS-BoldMT"/>
              </a:rPr>
              <a:t>Consensus </a:t>
            </a:r>
            <a:r>
              <a:rPr lang="en-US" sz="1800" b="0" i="0" u="none" strike="noStrike" baseline="0" dirty="0">
                <a:latin typeface="TimesNewRomanPSMT"/>
              </a:rPr>
              <a:t>is a process of agreement between distrusting nodes on the final state of data. To achieve consensus,  different algorithms are used. </a:t>
            </a:r>
          </a:p>
          <a:p>
            <a:pPr algn="just">
              <a:lnSpc>
                <a:spcPct val="100000"/>
              </a:lnSpc>
            </a:pPr>
            <a:r>
              <a:rPr lang="en-US" sz="1800" b="0" i="0" u="none" strike="noStrike" baseline="0" dirty="0">
                <a:latin typeface="TimesNewRomanPSMT"/>
              </a:rPr>
              <a:t> It is easy to reach an agreement between two nodes (in client-server systems, for example), but when         multiple nodes are participating in a distributed system and they need to agree on a single value, it becomes quite a challenge to achieve consensus. </a:t>
            </a:r>
          </a:p>
          <a:p>
            <a:pPr algn="just">
              <a:lnSpc>
                <a:spcPct val="100000"/>
              </a:lnSpc>
            </a:pPr>
            <a:r>
              <a:rPr lang="en-US" sz="1800" b="0" i="0" u="none" strike="noStrike" baseline="0" dirty="0">
                <a:latin typeface="TimesNewRomanPSMT"/>
              </a:rPr>
              <a:t>This process of attaining agreement common state or value among multiple nodes despite the failure of some nodes is known as </a:t>
            </a:r>
            <a:r>
              <a:rPr lang="en-US" sz="1800" b="1" i="0" u="none" strike="noStrike" baseline="0" dirty="0">
                <a:latin typeface="TimesNewRomanPS-BoldMT"/>
              </a:rPr>
              <a:t>distributed consensus</a:t>
            </a:r>
            <a:r>
              <a:rPr lang="en-US" sz="1800" b="0" i="0" u="none" strike="noStrike" baseline="0" dirty="0">
                <a:latin typeface="TimesNewRomanPSMT"/>
              </a:rPr>
              <a:t>.</a:t>
            </a:r>
            <a:endParaRPr lang="en-IN" dirty="0"/>
          </a:p>
        </p:txBody>
      </p:sp>
    </p:spTree>
    <p:extLst>
      <p:ext uri="{BB962C8B-B14F-4D97-AF65-F5344CB8AC3E}">
        <p14:creationId xmlns:p14="http://schemas.microsoft.com/office/powerpoint/2010/main" val="929258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B0C7-DA10-DBD9-BE7D-F93A4B6BFE09}"/>
              </a:ext>
            </a:extLst>
          </p:cNvPr>
          <p:cNvSpPr>
            <a:spLocks noGrp="1"/>
          </p:cNvSpPr>
          <p:nvPr>
            <p:ph type="title"/>
          </p:nvPr>
        </p:nvSpPr>
        <p:spPr>
          <a:xfrm>
            <a:off x="677334" y="609600"/>
            <a:ext cx="8596668" cy="643731"/>
          </a:xfrm>
        </p:spPr>
        <p:txBody>
          <a:bodyPr>
            <a:normAutofit fontScale="90000"/>
          </a:bodyPr>
          <a:lstStyle/>
          <a:p>
            <a:r>
              <a:rPr lang="en-IN" sz="3200" b="1" i="0" u="none" strike="noStrike" baseline="0" dirty="0">
                <a:latin typeface="TimesNewRomanPS-BoldMT"/>
              </a:rPr>
              <a:t>Consensus mechanism</a:t>
            </a:r>
            <a:br>
              <a:rPr lang="en-IN" sz="1800" b="1" i="0" u="none" strike="noStrike" baseline="0" dirty="0">
                <a:latin typeface="TimesNewRomanPS-BoldMT"/>
              </a:rPr>
            </a:br>
            <a:endParaRPr lang="en-IN" dirty="0"/>
          </a:p>
        </p:txBody>
      </p:sp>
      <p:sp>
        <p:nvSpPr>
          <p:cNvPr id="3" name="Content Placeholder 2">
            <a:extLst>
              <a:ext uri="{FF2B5EF4-FFF2-40B4-BE49-F238E27FC236}">
                <a16:creationId xmlns:a16="http://schemas.microsoft.com/office/drawing/2014/main" id="{65E7A95F-F066-E43E-1AB9-27EBADF8D6FD}"/>
              </a:ext>
            </a:extLst>
          </p:cNvPr>
          <p:cNvSpPr>
            <a:spLocks noGrp="1"/>
          </p:cNvSpPr>
          <p:nvPr>
            <p:ph idx="1"/>
          </p:nvPr>
        </p:nvSpPr>
        <p:spPr>
          <a:xfrm>
            <a:off x="838200" y="1253331"/>
            <a:ext cx="10676466" cy="5401469"/>
          </a:xfrm>
        </p:spPr>
        <p:txBody>
          <a:bodyPr>
            <a:normAutofit/>
          </a:bodyPr>
          <a:lstStyle/>
          <a:p>
            <a:pPr algn="just"/>
            <a:r>
              <a:rPr lang="en-US" sz="1800" b="0" i="0" u="none" strike="noStrike" baseline="0" dirty="0">
                <a:latin typeface="TimesNewRomanPSMT"/>
              </a:rPr>
              <a:t>A </a:t>
            </a:r>
            <a:r>
              <a:rPr lang="en-US" sz="1800" b="1" i="0" u="none" strike="noStrike" baseline="0" dirty="0">
                <a:latin typeface="TimesNewRomanPS-BoldMT"/>
              </a:rPr>
              <a:t>consensus mechanism </a:t>
            </a:r>
            <a:r>
              <a:rPr lang="en-US" sz="1800" b="0" i="0" u="none" strike="noStrike" baseline="0" dirty="0">
                <a:latin typeface="TimesNewRomanPSMT"/>
              </a:rPr>
              <a:t>is a set of steps that are taken by most or all nodes in a blockchain to agree on a</a:t>
            </a:r>
          </a:p>
          <a:p>
            <a:pPr marL="0" indent="0" algn="just">
              <a:buNone/>
            </a:pPr>
            <a:r>
              <a:rPr lang="en-US" sz="1800" b="0" i="0" u="none" strike="noStrike" baseline="0" dirty="0">
                <a:latin typeface="TimesNewRomanPSMT"/>
              </a:rPr>
              <a:t>      proposed state or value.</a:t>
            </a:r>
          </a:p>
          <a:p>
            <a:pPr algn="just"/>
            <a:r>
              <a:rPr lang="en-US" sz="1800" b="0" i="0" u="none" strike="noStrike" baseline="0" dirty="0">
                <a:latin typeface="TimesNewRomanPSMT"/>
              </a:rPr>
              <a:t>There are various requirements that must be met to provide the desired results in a consensus mechanism. The</a:t>
            </a:r>
          </a:p>
          <a:p>
            <a:pPr marL="0" indent="0" algn="just">
              <a:buNone/>
            </a:pPr>
            <a:r>
              <a:rPr lang="en-IN" sz="1800" b="0" i="0" u="none" strike="noStrike" baseline="0" dirty="0">
                <a:latin typeface="TimesNewRomanPSMT"/>
              </a:rPr>
              <a:t>      following describes these requirements:</a:t>
            </a:r>
          </a:p>
          <a:p>
            <a:pPr algn="just"/>
            <a:r>
              <a:rPr lang="en-US" sz="1800" b="1" i="0" u="none" strike="noStrike" baseline="0" dirty="0">
                <a:latin typeface="TimesNewRomanPS-BoldMT"/>
              </a:rPr>
              <a:t>Agreement</a:t>
            </a:r>
            <a:r>
              <a:rPr lang="en-US" sz="1800" b="0" i="0" u="none" strike="noStrike" baseline="0" dirty="0">
                <a:latin typeface="TimesNewRomanPSMT"/>
              </a:rPr>
              <a:t>: All honest nodes decide on the same value</a:t>
            </a:r>
          </a:p>
          <a:p>
            <a:pPr algn="just"/>
            <a:r>
              <a:rPr lang="en-US" sz="1800" b="1" i="0" u="none" strike="noStrike" baseline="0" dirty="0">
                <a:latin typeface="TimesNewRomanPS-BoldMT"/>
              </a:rPr>
              <a:t>Termination</a:t>
            </a:r>
            <a:r>
              <a:rPr lang="en-US" sz="1800" b="0" i="0" u="none" strike="noStrike" baseline="0" dirty="0">
                <a:latin typeface="TimesNewRomanPSMT"/>
              </a:rPr>
              <a:t>: All honest nodes terminate execution of the consensus process and eventually reach a </a:t>
            </a:r>
            <a:r>
              <a:rPr lang="en-IN" sz="1800" b="0" i="0" u="none" strike="noStrike" baseline="0" dirty="0">
                <a:latin typeface="TimesNewRomanPSMT"/>
              </a:rPr>
              <a:t>decision</a:t>
            </a:r>
          </a:p>
          <a:p>
            <a:pPr algn="just"/>
            <a:r>
              <a:rPr lang="en-US" sz="1800" b="1" i="0" u="none" strike="noStrike" baseline="0" dirty="0">
                <a:latin typeface="TimesNewRomanPS-BoldMT"/>
              </a:rPr>
              <a:t>Validity</a:t>
            </a:r>
            <a:r>
              <a:rPr lang="en-US" sz="1800" b="0" i="0" u="none" strike="noStrike" baseline="0" dirty="0">
                <a:latin typeface="TimesNewRomanPSMT"/>
              </a:rPr>
              <a:t>: The value agreed upon by all honest nodes must be the same as the initial value proposed by at</a:t>
            </a:r>
          </a:p>
          <a:p>
            <a:pPr marL="0" indent="0" algn="just">
              <a:buNone/>
            </a:pPr>
            <a:r>
              <a:rPr lang="en-IN" sz="1800" b="0" i="0" u="none" strike="noStrike" baseline="0" dirty="0">
                <a:latin typeface="TimesNewRomanPSMT"/>
              </a:rPr>
              <a:t>      least one honest node</a:t>
            </a:r>
          </a:p>
          <a:p>
            <a:pPr algn="just"/>
            <a:r>
              <a:rPr lang="en-US" sz="1800" b="1" i="0" u="none" strike="noStrike" baseline="0" dirty="0">
                <a:latin typeface="TimesNewRomanPS-BoldMT"/>
              </a:rPr>
              <a:t>Fault tolerant</a:t>
            </a:r>
            <a:r>
              <a:rPr lang="en-US" sz="1800" b="0" i="0" u="none" strike="noStrike" baseline="0" dirty="0">
                <a:latin typeface="TimesNewRomanPSMT"/>
              </a:rPr>
              <a:t>: The consensus algorithm should be able to run in the presence of faulty or malicious nodes</a:t>
            </a:r>
          </a:p>
          <a:p>
            <a:pPr marL="0" indent="0" algn="just">
              <a:buNone/>
            </a:pPr>
            <a:r>
              <a:rPr lang="en-IN" sz="1800" b="0" i="0" u="none" strike="noStrike" baseline="0" dirty="0">
                <a:latin typeface="TimesNewRomanPSMT"/>
              </a:rPr>
              <a:t>      (Byzantine nodes)</a:t>
            </a:r>
          </a:p>
          <a:p>
            <a:pPr algn="just"/>
            <a:r>
              <a:rPr lang="en-US" sz="1800" b="1" i="0" u="none" strike="noStrike" baseline="0" dirty="0">
                <a:latin typeface="TimesNewRomanPS-BoldMT"/>
              </a:rPr>
              <a:t>Integrity</a:t>
            </a:r>
            <a:r>
              <a:rPr lang="en-US" sz="1800" b="0" i="0" u="none" strike="noStrike" baseline="0" dirty="0">
                <a:latin typeface="TimesNewRomanPSMT"/>
              </a:rPr>
              <a:t>: This is a requirement that no node can make the decision more than once in a single consensus </a:t>
            </a:r>
            <a:r>
              <a:rPr lang="en-IN" sz="1800" b="0" i="0" u="none" strike="noStrike" baseline="0" dirty="0">
                <a:latin typeface="TimesNewRomanPSMT"/>
              </a:rPr>
              <a:t>cycle</a:t>
            </a:r>
          </a:p>
          <a:p>
            <a:pPr marL="0" indent="0" algn="l">
              <a:buNone/>
            </a:pPr>
            <a:endParaRPr lang="en-IN" dirty="0"/>
          </a:p>
        </p:txBody>
      </p:sp>
    </p:spTree>
    <p:extLst>
      <p:ext uri="{BB962C8B-B14F-4D97-AF65-F5344CB8AC3E}">
        <p14:creationId xmlns:p14="http://schemas.microsoft.com/office/powerpoint/2010/main" val="281133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73FF-B83B-24BC-D90B-306C5DF9B45E}"/>
              </a:ext>
            </a:extLst>
          </p:cNvPr>
          <p:cNvSpPr>
            <a:spLocks noGrp="1"/>
          </p:cNvSpPr>
          <p:nvPr>
            <p:ph type="title"/>
          </p:nvPr>
        </p:nvSpPr>
        <p:spPr>
          <a:xfrm>
            <a:off x="838200" y="18255"/>
            <a:ext cx="10515600" cy="1325563"/>
          </a:xfrm>
        </p:spPr>
        <p:txBody>
          <a:bodyPr>
            <a:normAutofit/>
          </a:bodyPr>
          <a:lstStyle/>
          <a:p>
            <a:r>
              <a:rPr lang="en-IN" sz="3200" b="1" i="0" u="none" strike="noStrike" baseline="0" dirty="0">
                <a:latin typeface="TimesNewRomanPS-BoldMT"/>
              </a:rPr>
              <a:t>Consensus in blockchain</a:t>
            </a:r>
            <a:endParaRPr lang="en-IN" sz="6600" dirty="0"/>
          </a:p>
        </p:txBody>
      </p:sp>
      <p:sp>
        <p:nvSpPr>
          <p:cNvPr id="3" name="Content Placeholder 2">
            <a:extLst>
              <a:ext uri="{FF2B5EF4-FFF2-40B4-BE49-F238E27FC236}">
                <a16:creationId xmlns:a16="http://schemas.microsoft.com/office/drawing/2014/main" id="{E32FC7FD-D68A-C0CE-7646-4CD4840B3F7C}"/>
              </a:ext>
            </a:extLst>
          </p:cNvPr>
          <p:cNvSpPr>
            <a:spLocks noGrp="1"/>
          </p:cNvSpPr>
          <p:nvPr>
            <p:ph idx="1"/>
          </p:nvPr>
        </p:nvSpPr>
        <p:spPr>
          <a:xfrm>
            <a:off x="751703" y="1096576"/>
            <a:ext cx="9586097" cy="4351338"/>
          </a:xfrm>
        </p:spPr>
        <p:txBody>
          <a:bodyPr>
            <a:normAutofit/>
          </a:bodyPr>
          <a:lstStyle/>
          <a:p>
            <a:pPr algn="just"/>
            <a:r>
              <a:rPr lang="en-US" sz="1800" b="0" u="none" strike="noStrike" baseline="0" dirty="0">
                <a:latin typeface="Times New Roman" panose="02020603050405020304" pitchFamily="18" charset="0"/>
                <a:cs typeface="Times New Roman" panose="02020603050405020304" pitchFamily="18" charset="0"/>
              </a:rPr>
              <a:t>Consensus is a distributed computing concept that has been used in blockchain in order to provide a means of agreeing to a single version of the truth by all peers on the blockchain network.</a:t>
            </a:r>
          </a:p>
          <a:p>
            <a:pPr marL="0" indent="0" algn="just">
              <a:buNone/>
            </a:pPr>
            <a:endParaRPr lang="en-US" sz="1800" b="0" u="none" strike="noStrike" baseline="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a:t>
            </a:r>
            <a:r>
              <a:rPr lang="en-US" sz="1800" b="0" u="none" strike="noStrike" baseline="0" dirty="0">
                <a:latin typeface="Times New Roman" panose="02020603050405020304" pitchFamily="18" charset="0"/>
                <a:cs typeface="Times New Roman" panose="02020603050405020304" pitchFamily="18" charset="0"/>
              </a:rPr>
              <a:t>he following describes the two main categories of consensus mechanisms:</a:t>
            </a:r>
          </a:p>
          <a:p>
            <a:pPr marL="0" indent="0" algn="just">
              <a:buNone/>
            </a:pPr>
            <a:endParaRPr lang="en-US" sz="1800" b="0" u="none" strike="noStrike" baseline="0" dirty="0">
              <a:latin typeface="Times New Roman" panose="02020603050405020304" pitchFamily="18" charset="0"/>
              <a:cs typeface="Times New Roman" panose="02020603050405020304" pitchFamily="18" charset="0"/>
            </a:endParaRPr>
          </a:p>
          <a:p>
            <a:pPr algn="just"/>
            <a:r>
              <a:rPr lang="en-US" sz="1800" b="1" u="none" strike="noStrike" baseline="0" dirty="0">
                <a:latin typeface="Times New Roman" panose="02020603050405020304" pitchFamily="18" charset="0"/>
                <a:cs typeface="Times New Roman" panose="02020603050405020304" pitchFamily="18" charset="0"/>
              </a:rPr>
              <a:t>Proof-based, leader-election lottery based, or the Nakamoto consensus </a:t>
            </a:r>
            <a:r>
              <a:rPr lang="en-US" sz="1800" b="0" u="none" strike="noStrike" baseline="0" dirty="0">
                <a:latin typeface="Times New Roman" panose="02020603050405020304" pitchFamily="18" charset="0"/>
                <a:cs typeface="Times New Roman" panose="02020603050405020304" pitchFamily="18" charset="0"/>
              </a:rPr>
              <a:t>whereby a leader is elected at random (using an algorithm) and proposes a final value. This category is also referred to as the fully decentralized or permissionless type of consensus mechanism. This type is well used in the Bitcoin and Ethereum blockchain in the form of a </a:t>
            </a:r>
            <a:r>
              <a:rPr lang="en-US" sz="1800" b="0" u="none" strike="noStrike" baseline="0" dirty="0" err="1">
                <a:latin typeface="Times New Roman" panose="02020603050405020304" pitchFamily="18" charset="0"/>
                <a:cs typeface="Times New Roman" panose="02020603050405020304" pitchFamily="18" charset="0"/>
              </a:rPr>
              <a:t>PoW</a:t>
            </a:r>
            <a:r>
              <a:rPr lang="en-US" sz="1800" b="0" u="none" strike="noStrike" baseline="0" dirty="0">
                <a:latin typeface="Times New Roman" panose="02020603050405020304" pitchFamily="18" charset="0"/>
                <a:cs typeface="Times New Roman" panose="02020603050405020304" pitchFamily="18" charset="0"/>
              </a:rPr>
              <a:t> mechanism.</a:t>
            </a:r>
          </a:p>
          <a:p>
            <a:pPr marL="0" indent="0" algn="just">
              <a:buNone/>
            </a:pPr>
            <a:endParaRPr lang="en-US" sz="1800" b="0" u="none" strike="noStrike" baseline="0" dirty="0">
              <a:latin typeface="Times New Roman" panose="02020603050405020304" pitchFamily="18" charset="0"/>
              <a:cs typeface="Times New Roman" panose="02020603050405020304" pitchFamily="18" charset="0"/>
            </a:endParaRPr>
          </a:p>
          <a:p>
            <a:pPr algn="just"/>
            <a:r>
              <a:rPr lang="en-US" sz="1800" b="1" u="none" strike="noStrike" baseline="0" dirty="0">
                <a:latin typeface="Times New Roman" panose="02020603050405020304" pitchFamily="18" charset="0"/>
                <a:cs typeface="Times New Roman" panose="02020603050405020304" pitchFamily="18" charset="0"/>
              </a:rPr>
              <a:t>BFT-based</a:t>
            </a:r>
            <a:r>
              <a:rPr lang="en-US" sz="1800" b="0" u="none" strike="noStrike" baseline="0" dirty="0">
                <a:latin typeface="Times New Roman" panose="02020603050405020304" pitchFamily="18" charset="0"/>
                <a:cs typeface="Times New Roman" panose="02020603050405020304" pitchFamily="18" charset="0"/>
              </a:rPr>
              <a:t> is a more traditional approach based on rounds of votes. This class of consensus is also known as the consortium or permissioned type of consensus mechanism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03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5C81-89BA-D54D-AA25-F16E7DA6F95C}"/>
              </a:ext>
            </a:extLst>
          </p:cNvPr>
          <p:cNvSpPr>
            <a:spLocks noGrp="1"/>
          </p:cNvSpPr>
          <p:nvPr>
            <p:ph type="title"/>
          </p:nvPr>
        </p:nvSpPr>
        <p:spPr>
          <a:xfrm>
            <a:off x="677334" y="609600"/>
            <a:ext cx="8596668" cy="673100"/>
          </a:xfrm>
        </p:spPr>
        <p:txBody>
          <a:bodyPr>
            <a:normAutofit/>
          </a:bodyPr>
          <a:lstStyle/>
          <a:p>
            <a:r>
              <a:rPr lang="en-IN" sz="3200" b="1" i="0" u="none" strike="noStrike" baseline="0" dirty="0">
                <a:latin typeface="TimesNewRomanPS-BoldMT"/>
              </a:rPr>
              <a:t>Consensus in blockchain</a:t>
            </a:r>
            <a:endParaRPr lang="en-IN" sz="3200" dirty="0"/>
          </a:p>
        </p:txBody>
      </p:sp>
      <p:sp>
        <p:nvSpPr>
          <p:cNvPr id="3" name="Content Placeholder 2">
            <a:extLst>
              <a:ext uri="{FF2B5EF4-FFF2-40B4-BE49-F238E27FC236}">
                <a16:creationId xmlns:a16="http://schemas.microsoft.com/office/drawing/2014/main" id="{181BABCC-3A1B-5CA2-2DA9-11A1B666534A}"/>
              </a:ext>
            </a:extLst>
          </p:cNvPr>
          <p:cNvSpPr>
            <a:spLocks noGrp="1"/>
          </p:cNvSpPr>
          <p:nvPr>
            <p:ph idx="1"/>
          </p:nvPr>
        </p:nvSpPr>
        <p:spPr>
          <a:xfrm>
            <a:off x="677334" y="1376663"/>
            <a:ext cx="10676466" cy="4871737"/>
          </a:xfrm>
        </p:spPr>
        <p:txBody>
          <a:bodyPr>
            <a:normAutofit/>
          </a:bodyPr>
          <a:lstStyle/>
          <a:p>
            <a:pPr algn="just"/>
            <a:r>
              <a:rPr lang="en-US" b="0" i="0" u="none" strike="noStrike" baseline="0" dirty="0">
                <a:solidFill>
                  <a:srgbClr val="000000"/>
                </a:solidFill>
                <a:latin typeface="TimesNewRomanPSMT"/>
              </a:rPr>
              <a:t>BFT-based consensus mechanisms perform well when there are a limited number of nodes, but they do not scale well. </a:t>
            </a:r>
          </a:p>
          <a:p>
            <a:pPr algn="just"/>
            <a:r>
              <a:rPr lang="en-US" b="0" i="0" u="none" strike="noStrike" baseline="0" dirty="0">
                <a:solidFill>
                  <a:srgbClr val="000000"/>
                </a:solidFill>
                <a:latin typeface="TimesNewRomanPSMT"/>
              </a:rPr>
              <a:t>On the other hand, leader-election lottery based (</a:t>
            </a:r>
            <a:r>
              <a:rPr lang="en-US" b="0" i="0" u="none" strike="noStrike" baseline="0" dirty="0" err="1">
                <a:solidFill>
                  <a:srgbClr val="000000"/>
                </a:solidFill>
                <a:latin typeface="TimesNewRomanPSMT"/>
              </a:rPr>
              <a:t>PoW</a:t>
            </a:r>
            <a:r>
              <a:rPr lang="en-US" b="0" i="0" u="none" strike="noStrike" baseline="0" dirty="0">
                <a:solidFill>
                  <a:srgbClr val="000000"/>
                </a:solidFill>
                <a:latin typeface="TimesNewRomanPSMT"/>
              </a:rPr>
              <a:t>) type consensus mechanisms scale very well but perform very slowly. </a:t>
            </a:r>
          </a:p>
          <a:p>
            <a:pPr algn="just"/>
            <a:r>
              <a:rPr lang="en-US" b="0" i="0" u="none" strike="noStrike" baseline="0" dirty="0">
                <a:latin typeface="TimesNewRomanPSMT"/>
              </a:rPr>
              <a:t>The consensus algorithms available today, or that are being researched in the context of blockchain, are presented here. The following is not an exhaustive list, but it includes all notable algorithms.</a:t>
            </a:r>
          </a:p>
          <a:p>
            <a:pPr algn="just"/>
            <a:r>
              <a:rPr lang="en-US" b="1" i="0" u="none" strike="noStrike" baseline="0" dirty="0">
                <a:solidFill>
                  <a:srgbClr val="000000"/>
                </a:solidFill>
                <a:latin typeface="TimesNewRomanPS-BoldMT"/>
              </a:rPr>
              <a:t>Proof of Work (</a:t>
            </a:r>
            <a:r>
              <a:rPr lang="en-US" b="1" i="0" u="none" strike="noStrike" baseline="0" dirty="0" err="1">
                <a:solidFill>
                  <a:srgbClr val="000000"/>
                </a:solidFill>
                <a:latin typeface="TimesNewRomanPS-BoldMT"/>
              </a:rPr>
              <a:t>PoW</a:t>
            </a:r>
            <a:r>
              <a:rPr lang="en-US" b="1" i="0" u="none" strike="noStrike" baseline="0" dirty="0">
                <a:solidFill>
                  <a:srgbClr val="000000"/>
                </a:solidFill>
                <a:latin typeface="TimesNewRomanPS-BoldMT"/>
              </a:rPr>
              <a:t>)</a:t>
            </a:r>
            <a:r>
              <a:rPr lang="en-US" b="0" i="0" u="none" strike="noStrike" baseline="0" dirty="0">
                <a:solidFill>
                  <a:srgbClr val="000000"/>
                </a:solidFill>
                <a:latin typeface="TimesNewRomanPSMT"/>
              </a:rPr>
              <a:t>: This type of consensus mechanism relies on proof that adequate computational </a:t>
            </a:r>
            <a:r>
              <a:rPr lang="en-US" sz="1800" b="0" i="0" u="none" strike="noStrike" baseline="0" dirty="0">
                <a:solidFill>
                  <a:srgbClr val="000000"/>
                </a:solidFill>
                <a:latin typeface="TimesNewRomanPSMT"/>
              </a:rPr>
              <a:t>resources have been spent before proposing a value for acceptance by the network.</a:t>
            </a:r>
          </a:p>
          <a:p>
            <a:pPr algn="just"/>
            <a:r>
              <a:rPr lang="en-US" b="0" i="0" u="none" strike="noStrike" baseline="0" dirty="0">
                <a:solidFill>
                  <a:srgbClr val="000000"/>
                </a:solidFill>
                <a:latin typeface="TimesNewRomanPSMT"/>
              </a:rPr>
              <a:t>This scheme is used in Bitcoin, Litecoin, and other cryptocurrency blockchains. </a:t>
            </a:r>
          </a:p>
          <a:p>
            <a:pPr algn="just"/>
            <a:r>
              <a:rPr lang="en-US" b="0" i="0" u="none" strike="noStrike" baseline="0" dirty="0">
                <a:solidFill>
                  <a:srgbClr val="000000"/>
                </a:solidFill>
                <a:latin typeface="TimesNewRomanPSMT"/>
              </a:rPr>
              <a:t>Currently, it is the only algorithm that has proven to be astonishingly(</a:t>
            </a:r>
            <a:r>
              <a:rPr lang="en-IN" b="0" i="0" dirty="0">
                <a:solidFill>
                  <a:srgbClr val="202124"/>
                </a:solidFill>
                <a:effectLst/>
                <a:latin typeface="Times New Roman" panose="02020603050405020304" pitchFamily="18" charset="0"/>
                <a:cs typeface="Times New Roman" panose="02020603050405020304" pitchFamily="18" charset="0"/>
              </a:rPr>
              <a:t>extremely surprising or impressive</a:t>
            </a:r>
            <a:r>
              <a:rPr lang="en-US" b="0" i="0" u="none" strike="noStrike" baseline="0" dirty="0">
                <a:solidFill>
                  <a:srgbClr val="000000"/>
                </a:solidFill>
                <a:latin typeface="TimesNewRomanPSMT"/>
              </a:rPr>
              <a:t>) successful against any collusion attacks on a blockchain network, such as the Sybil attack.</a:t>
            </a:r>
            <a:endParaRPr lang="en-US" b="0" i="0" u="none" strike="noStrike" baseline="0" dirty="0">
              <a:latin typeface="TimesNewRomanPSMT"/>
            </a:endParaRPr>
          </a:p>
          <a:p>
            <a:pPr marL="0" indent="0" algn="l">
              <a:buNone/>
            </a:pPr>
            <a:endParaRPr lang="en-US" sz="2000" b="0" i="0" u="none" strike="noStrike" baseline="0" dirty="0">
              <a:solidFill>
                <a:srgbClr val="000000"/>
              </a:solidFill>
              <a:latin typeface="TimesNewRomanPSMT"/>
            </a:endParaRPr>
          </a:p>
        </p:txBody>
      </p:sp>
    </p:spTree>
    <p:extLst>
      <p:ext uri="{BB962C8B-B14F-4D97-AF65-F5344CB8AC3E}">
        <p14:creationId xmlns:p14="http://schemas.microsoft.com/office/powerpoint/2010/main" val="320909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3CBD-AB8A-EE12-10A9-2CAC4C5CD91C}"/>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Challenges in Distributed Systems</a:t>
            </a:r>
          </a:p>
        </p:txBody>
      </p:sp>
      <p:sp>
        <p:nvSpPr>
          <p:cNvPr id="3" name="Content Placeholder 2">
            <a:extLst>
              <a:ext uri="{FF2B5EF4-FFF2-40B4-BE49-F238E27FC236}">
                <a16:creationId xmlns:a16="http://schemas.microsoft.com/office/drawing/2014/main" id="{52BCD924-05E2-AEBF-ED3E-EF4C5CDA2B98}"/>
              </a:ext>
            </a:extLst>
          </p:cNvPr>
          <p:cNvSpPr>
            <a:spLocks noGrp="1"/>
          </p:cNvSpPr>
          <p:nvPr>
            <p:ph idx="1"/>
          </p:nvPr>
        </p:nvSpPr>
        <p:spPr>
          <a:xfrm>
            <a:off x="677334" y="2160589"/>
            <a:ext cx="9811372" cy="3880773"/>
          </a:xfrm>
        </p:spPr>
        <p:txBody>
          <a:bodyPr/>
          <a:lstStyle/>
          <a:p>
            <a:pPr algn="just"/>
            <a:r>
              <a:rPr lang="en-US" sz="1800" dirty="0">
                <a:latin typeface="TimesNewRomanPSMT"/>
              </a:rPr>
              <a:t>C</a:t>
            </a:r>
            <a:r>
              <a:rPr lang="en-US" sz="1800" b="0" i="0" u="none" strike="noStrike" baseline="0" dirty="0">
                <a:latin typeface="TimesNewRomanPSMT"/>
              </a:rPr>
              <a:t>oordination between nodes and fault tolerance</a:t>
            </a:r>
          </a:p>
          <a:p>
            <a:pPr algn="just"/>
            <a:r>
              <a:rPr lang="en-IN" sz="1800" b="0" i="0" u="none" strike="noStrike" baseline="0" dirty="0">
                <a:latin typeface="TimesNewRomanPSMT"/>
              </a:rPr>
              <a:t>Even if </a:t>
            </a:r>
            <a:r>
              <a:rPr lang="en-US" sz="1800" b="0" i="0" u="none" strike="noStrike" baseline="0" dirty="0">
                <a:latin typeface="TimesNewRomanPSMT"/>
              </a:rPr>
              <a:t>some of the nodes become faulty or network links break, the distributed system should be able to tolerate this and continue to work to achieve the desired result.</a:t>
            </a:r>
          </a:p>
          <a:p>
            <a:pPr algn="just"/>
            <a:r>
              <a:rPr lang="en-US" sz="1800" b="0" i="0" u="none" strike="noStrike" baseline="0" dirty="0">
                <a:latin typeface="TimesNewRomanPSMT"/>
              </a:rPr>
              <a:t>Distributed systems are so challenging to design that a hypothesis known as the </a:t>
            </a:r>
            <a:r>
              <a:rPr lang="en-US" sz="1800" b="1" i="0" u="none" strike="noStrike" baseline="0" dirty="0">
                <a:latin typeface="TimesNewRomanPS-BoldMT"/>
              </a:rPr>
              <a:t>CAP theorem </a:t>
            </a:r>
            <a:r>
              <a:rPr lang="en-US" sz="1800" b="0" i="0" u="none" strike="noStrike" baseline="0" dirty="0">
                <a:latin typeface="TimesNewRomanPSMT"/>
              </a:rPr>
              <a:t>has been proven, which states that a distributed system cannot have all three of the much-desired properties simultaneously; that is, consistency, availability, and partition tolerance.</a:t>
            </a:r>
            <a:endParaRPr lang="en-IN" dirty="0"/>
          </a:p>
        </p:txBody>
      </p:sp>
    </p:spTree>
    <p:extLst>
      <p:ext uri="{BB962C8B-B14F-4D97-AF65-F5344CB8AC3E}">
        <p14:creationId xmlns:p14="http://schemas.microsoft.com/office/powerpoint/2010/main" val="4274992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B587-0A9F-0022-09CC-9B280FED03C8}"/>
              </a:ext>
            </a:extLst>
          </p:cNvPr>
          <p:cNvSpPr>
            <a:spLocks noGrp="1"/>
          </p:cNvSpPr>
          <p:nvPr>
            <p:ph type="title"/>
          </p:nvPr>
        </p:nvSpPr>
        <p:spPr>
          <a:xfrm>
            <a:off x="677334" y="609600"/>
            <a:ext cx="8596668" cy="736600"/>
          </a:xfrm>
        </p:spPr>
        <p:txBody>
          <a:bodyPr>
            <a:normAutofit/>
          </a:bodyPr>
          <a:lstStyle/>
          <a:p>
            <a:r>
              <a:rPr lang="en-IN" sz="3200" b="1" i="0" u="none" strike="noStrike" baseline="0" dirty="0">
                <a:latin typeface="TimesNewRomanPS-BoldMT"/>
              </a:rPr>
              <a:t>Consensus in blockchain</a:t>
            </a:r>
            <a:endParaRPr lang="en-IN" sz="3200" dirty="0"/>
          </a:p>
        </p:txBody>
      </p:sp>
      <p:sp>
        <p:nvSpPr>
          <p:cNvPr id="3" name="Content Placeholder 2">
            <a:extLst>
              <a:ext uri="{FF2B5EF4-FFF2-40B4-BE49-F238E27FC236}">
                <a16:creationId xmlns:a16="http://schemas.microsoft.com/office/drawing/2014/main" id="{4172ED40-646E-CC82-7ECD-281C228B7A7F}"/>
              </a:ext>
            </a:extLst>
          </p:cNvPr>
          <p:cNvSpPr>
            <a:spLocks noGrp="1"/>
          </p:cNvSpPr>
          <p:nvPr>
            <p:ph idx="1"/>
          </p:nvPr>
        </p:nvSpPr>
        <p:spPr>
          <a:xfrm>
            <a:off x="677334" y="1625601"/>
            <a:ext cx="10739966" cy="3971262"/>
          </a:xfrm>
        </p:spPr>
        <p:txBody>
          <a:bodyPr>
            <a:normAutofit/>
          </a:bodyPr>
          <a:lstStyle/>
          <a:p>
            <a:pPr algn="just"/>
            <a:r>
              <a:rPr lang="en-US" sz="2000" b="1" i="0" u="none" strike="noStrike" baseline="0" dirty="0">
                <a:latin typeface="TimesNewRomanPS-BoldMT"/>
              </a:rPr>
              <a:t>Proof of Stake (</a:t>
            </a:r>
            <a:r>
              <a:rPr lang="en-US" sz="2000" b="1" i="0" u="none" strike="noStrike" baseline="0" dirty="0" err="1">
                <a:latin typeface="TimesNewRomanPS-BoldMT"/>
              </a:rPr>
              <a:t>PoS</a:t>
            </a:r>
            <a:r>
              <a:rPr lang="en-US" sz="2000" b="1" i="0" u="none" strike="noStrike" baseline="0" dirty="0">
                <a:latin typeface="TimesNewRomanPS-BoldMT"/>
              </a:rPr>
              <a:t>)</a:t>
            </a:r>
            <a:r>
              <a:rPr lang="en-US" sz="2000" b="0" i="0" u="none" strike="noStrike" baseline="0" dirty="0">
                <a:latin typeface="TimesNewRomanPSMT"/>
              </a:rPr>
              <a:t>: </a:t>
            </a:r>
            <a:r>
              <a:rPr lang="en-US" sz="1800" b="0" i="0" u="none" strike="noStrike" baseline="0" dirty="0">
                <a:latin typeface="TimesNewRomanPSMT"/>
              </a:rPr>
              <a:t>This algorithm works on the idea that a node or user has an adequate stake in the system; that is, the user has invested enough in the system so that any malicious attempt by that user would outweigh the benefits of performing such an attack on the network. </a:t>
            </a:r>
          </a:p>
          <a:p>
            <a:pPr algn="just"/>
            <a:r>
              <a:rPr lang="en-US" sz="1800" b="0" i="0" u="none" strike="noStrike" baseline="0" dirty="0">
                <a:latin typeface="TimesNewRomanPSMT"/>
              </a:rPr>
              <a:t>This idea was first introduced by Peercoin, and it is going to be used in the Ethereum blockchain version called </a:t>
            </a:r>
            <a:r>
              <a:rPr lang="en-US" sz="1800" b="0" i="1" u="none" strike="noStrike" baseline="0" dirty="0">
                <a:latin typeface="TimesNewRomanPS-ItalicMT"/>
              </a:rPr>
              <a:t>Serenity</a:t>
            </a:r>
            <a:r>
              <a:rPr lang="en-US" sz="1800" b="0" i="0" u="none" strike="noStrike" baseline="0" dirty="0">
                <a:latin typeface="TimesNewRomanPSMT"/>
              </a:rPr>
              <a:t>. </a:t>
            </a:r>
          </a:p>
          <a:p>
            <a:pPr algn="just"/>
            <a:r>
              <a:rPr lang="en-US" sz="1800" b="0" i="0" u="none" strike="noStrike" baseline="0" dirty="0">
                <a:latin typeface="TimesNewRomanPSMT"/>
              </a:rPr>
              <a:t>Another important concept in </a:t>
            </a:r>
            <a:r>
              <a:rPr lang="en-US" sz="1800" b="0" i="0" u="none" strike="noStrike" baseline="0" dirty="0" err="1">
                <a:latin typeface="TimesNewRomanPSMT"/>
              </a:rPr>
              <a:t>PoS</a:t>
            </a:r>
            <a:r>
              <a:rPr lang="en-US" sz="1800" b="0" i="0" u="none" strike="noStrike" baseline="0" dirty="0">
                <a:latin typeface="TimesNewRomanPSMT"/>
              </a:rPr>
              <a:t> is </a:t>
            </a:r>
            <a:r>
              <a:rPr lang="en-US" sz="1800" b="1" i="0" u="none" strike="noStrike" baseline="0" dirty="0">
                <a:latin typeface="TimesNewRomanPS-BoldMT"/>
              </a:rPr>
              <a:t>coin age</a:t>
            </a:r>
            <a:r>
              <a:rPr lang="en-US" sz="1800" b="0" i="0" u="none" strike="noStrike" baseline="0" dirty="0">
                <a:latin typeface="TimesNewRomanPSMT"/>
              </a:rPr>
              <a:t>, which is a criterion derived from the amount of time and number of coins that have not been spent.  In this model, the chances of proposing and signing the next block increase with the </a:t>
            </a:r>
            <a:r>
              <a:rPr lang="en-IN" sz="1800" b="0" i="0" u="none" strike="noStrike" baseline="0" dirty="0">
                <a:latin typeface="TimesNewRomanPSMT"/>
              </a:rPr>
              <a:t>coin age.</a:t>
            </a:r>
          </a:p>
          <a:p>
            <a:pPr algn="just"/>
            <a:r>
              <a:rPr lang="en-US" sz="2000" b="1" i="0" u="none" strike="noStrike" baseline="0" dirty="0">
                <a:latin typeface="TimesNewRomanPS-BoldMT"/>
              </a:rPr>
              <a:t>Delegated Proof of Stake (</a:t>
            </a:r>
            <a:r>
              <a:rPr lang="en-US" sz="2000" b="1" i="0" u="none" strike="noStrike" baseline="0" dirty="0" err="1">
                <a:latin typeface="TimesNewRomanPS-BoldMT"/>
              </a:rPr>
              <a:t>DPoS</a:t>
            </a:r>
            <a:r>
              <a:rPr lang="en-US" sz="2000" b="1" i="0" u="none" strike="noStrike" baseline="0" dirty="0">
                <a:latin typeface="TimesNewRomanPS-BoldMT"/>
              </a:rPr>
              <a:t>)</a:t>
            </a:r>
            <a:r>
              <a:rPr lang="en-US" sz="2000" b="0" i="0" u="none" strike="noStrike" baseline="0" dirty="0">
                <a:latin typeface="TimesNewRomanPSMT"/>
              </a:rPr>
              <a:t>: </a:t>
            </a:r>
            <a:r>
              <a:rPr lang="en-US" sz="1800" b="0" i="0" u="none" strike="noStrike" baseline="0" dirty="0">
                <a:latin typeface="TimesNewRomanPSMT"/>
              </a:rPr>
              <a:t>This is an innovation over standard </a:t>
            </a:r>
            <a:r>
              <a:rPr lang="en-US" sz="1800" b="0" i="0" u="none" strike="noStrike" baseline="0" dirty="0" err="1">
                <a:latin typeface="TimesNewRomanPSMT"/>
              </a:rPr>
              <a:t>PoS</a:t>
            </a:r>
            <a:r>
              <a:rPr lang="en-US" sz="1800" b="0" i="0" u="none" strike="noStrike" baseline="0" dirty="0">
                <a:latin typeface="TimesNewRomanPSMT"/>
              </a:rPr>
              <a:t>, whereby each node that has a stake in the system can delegate the validation of a transaction to other nodes by voting. </a:t>
            </a:r>
          </a:p>
          <a:p>
            <a:pPr algn="just"/>
            <a:r>
              <a:rPr lang="en-US" sz="1800" dirty="0">
                <a:latin typeface="TimesNewRomanPSMT"/>
              </a:rPr>
              <a:t> </a:t>
            </a:r>
            <a:r>
              <a:rPr lang="en-US" sz="1800" b="0" i="0" u="none" strike="noStrike" baseline="0" dirty="0">
                <a:latin typeface="TimesNewRomanPSMT"/>
              </a:rPr>
              <a:t>It is used in the </a:t>
            </a:r>
            <a:r>
              <a:rPr lang="en-IN" sz="1800" b="0" i="0" u="none" strike="noStrike" baseline="0" dirty="0" err="1">
                <a:latin typeface="TimesNewRomanPSMT"/>
              </a:rPr>
              <a:t>BitShares</a:t>
            </a:r>
            <a:r>
              <a:rPr lang="en-IN" sz="1800" b="0" i="0" u="none" strike="noStrike" baseline="0" dirty="0">
                <a:latin typeface="TimesNewRomanPSMT"/>
              </a:rPr>
              <a:t> blockchain.</a:t>
            </a:r>
            <a:endParaRPr lang="en-IN" dirty="0"/>
          </a:p>
        </p:txBody>
      </p:sp>
    </p:spTree>
    <p:extLst>
      <p:ext uri="{BB962C8B-B14F-4D97-AF65-F5344CB8AC3E}">
        <p14:creationId xmlns:p14="http://schemas.microsoft.com/office/powerpoint/2010/main" val="3542660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4600-AF42-F0D7-685D-F8D9B15AAEF7}"/>
              </a:ext>
            </a:extLst>
          </p:cNvPr>
          <p:cNvSpPr>
            <a:spLocks noGrp="1"/>
          </p:cNvSpPr>
          <p:nvPr>
            <p:ph type="title"/>
          </p:nvPr>
        </p:nvSpPr>
        <p:spPr/>
        <p:txBody>
          <a:bodyPr>
            <a:normAutofit/>
          </a:bodyPr>
          <a:lstStyle/>
          <a:p>
            <a:r>
              <a:rPr lang="en-IN" sz="3200" b="1" i="0" u="none" strike="noStrike" baseline="0" dirty="0">
                <a:latin typeface="TimesNewRomanPS-BoldMT"/>
              </a:rPr>
              <a:t>Consensus in blockchain</a:t>
            </a:r>
            <a:endParaRPr lang="en-IN" sz="3200" dirty="0"/>
          </a:p>
        </p:txBody>
      </p:sp>
      <p:sp>
        <p:nvSpPr>
          <p:cNvPr id="3" name="Content Placeholder 2">
            <a:extLst>
              <a:ext uri="{FF2B5EF4-FFF2-40B4-BE49-F238E27FC236}">
                <a16:creationId xmlns:a16="http://schemas.microsoft.com/office/drawing/2014/main" id="{5DCD8EB4-4536-F3BB-FB83-FBBB407500D1}"/>
              </a:ext>
            </a:extLst>
          </p:cNvPr>
          <p:cNvSpPr>
            <a:spLocks noGrp="1"/>
          </p:cNvSpPr>
          <p:nvPr>
            <p:ph idx="1"/>
          </p:nvPr>
        </p:nvSpPr>
        <p:spPr>
          <a:xfrm>
            <a:off x="677334" y="1270000"/>
            <a:ext cx="10739966" cy="4913869"/>
          </a:xfrm>
        </p:spPr>
        <p:txBody>
          <a:bodyPr>
            <a:normAutofit/>
          </a:bodyPr>
          <a:lstStyle/>
          <a:p>
            <a:pPr algn="just"/>
            <a:r>
              <a:rPr lang="en-US" b="1" i="0" u="none" strike="noStrike" baseline="0" dirty="0">
                <a:latin typeface="TimesNewRomanPS-BoldMT"/>
              </a:rPr>
              <a:t>Proof of Elapsed Time (</a:t>
            </a:r>
            <a:r>
              <a:rPr lang="en-US" b="1" i="0" u="none" strike="noStrike" baseline="0" dirty="0" err="1">
                <a:latin typeface="TimesNewRomanPS-BoldMT"/>
              </a:rPr>
              <a:t>PoET</a:t>
            </a:r>
            <a:r>
              <a:rPr lang="en-US" b="1" i="0" u="none" strike="noStrike" baseline="0" dirty="0">
                <a:latin typeface="TimesNewRomanPS-BoldMT"/>
              </a:rPr>
              <a:t>)</a:t>
            </a:r>
            <a:r>
              <a:rPr lang="en-US" b="0" i="0" u="none" strike="noStrike" baseline="0" dirty="0">
                <a:latin typeface="TimesNewRomanPSMT"/>
              </a:rPr>
              <a:t>: </a:t>
            </a:r>
            <a:r>
              <a:rPr lang="en-US" sz="1800" b="0" i="0" u="none" strike="noStrike" baseline="0" dirty="0">
                <a:latin typeface="TimesNewRomanPSMT"/>
              </a:rPr>
              <a:t>Introduced by Intel in 2016, </a:t>
            </a:r>
            <a:r>
              <a:rPr lang="en-US" sz="1800" b="0" i="0" u="none" strike="noStrike" baseline="0" dirty="0" err="1">
                <a:latin typeface="TimesNewRomanPSMT"/>
              </a:rPr>
              <a:t>PoET</a:t>
            </a:r>
            <a:r>
              <a:rPr lang="en-US" sz="1800" b="0" i="0" u="none" strike="noStrike" baseline="0" dirty="0">
                <a:latin typeface="TimesNewRomanPSMT"/>
              </a:rPr>
              <a:t> uses a </a:t>
            </a:r>
            <a:r>
              <a:rPr lang="en-US" sz="1800" b="1" i="0" u="none" strike="noStrike" baseline="0" dirty="0">
                <a:latin typeface="TimesNewRomanPS-BoldMT"/>
              </a:rPr>
              <a:t>Trusted Execution Environment </a:t>
            </a:r>
            <a:r>
              <a:rPr lang="en-US" sz="1800" b="0" i="0" u="none" strike="noStrike" baseline="0" dirty="0">
                <a:latin typeface="TimesNewRomanPSMT"/>
              </a:rPr>
              <a:t>(</a:t>
            </a:r>
            <a:r>
              <a:rPr lang="en-US" sz="1800" b="1" i="0" u="none" strike="noStrike" baseline="0" dirty="0">
                <a:latin typeface="TimesNewRomanPS-BoldMT"/>
              </a:rPr>
              <a:t>TEE</a:t>
            </a:r>
            <a:r>
              <a:rPr lang="en-US" sz="1800" b="0" i="0" u="none" strike="noStrike" baseline="0" dirty="0">
                <a:latin typeface="TimesNewRomanPSMT"/>
              </a:rPr>
              <a:t>) to provide randomness and safety in the leader election process via a guaranteed wait time. </a:t>
            </a:r>
          </a:p>
          <a:p>
            <a:pPr algn="just">
              <a:lnSpc>
                <a:spcPct val="100000"/>
              </a:lnSpc>
            </a:pPr>
            <a:r>
              <a:rPr lang="en-US" sz="1800" b="0" i="0" u="none" strike="noStrike" baseline="0" dirty="0">
                <a:latin typeface="TimesNewRomanPSMT"/>
              </a:rPr>
              <a:t>It requires the Intel </a:t>
            </a:r>
            <a:r>
              <a:rPr lang="en-US" sz="1800" b="1" i="0" u="none" strike="noStrike" baseline="0" dirty="0">
                <a:latin typeface="TimesNewRomanPS-BoldMT"/>
              </a:rPr>
              <a:t>Software Guard Extensions </a:t>
            </a:r>
            <a:r>
              <a:rPr lang="en-US" sz="1800" b="0" i="0" u="none" strike="noStrike" baseline="0" dirty="0">
                <a:latin typeface="TimesNewRomanPSMT"/>
              </a:rPr>
              <a:t>(</a:t>
            </a:r>
            <a:r>
              <a:rPr lang="en-US" sz="1800" b="1" i="0" u="none" strike="noStrike" baseline="0" dirty="0">
                <a:latin typeface="TimesNewRomanPS-BoldMT"/>
              </a:rPr>
              <a:t>SGX</a:t>
            </a:r>
            <a:r>
              <a:rPr lang="en-US" sz="1800" b="0" i="0" u="none" strike="noStrike" baseline="0" dirty="0">
                <a:latin typeface="TimesNewRomanPSMT"/>
              </a:rPr>
              <a:t>) processor to provide the security guarantee  for it to be secure.</a:t>
            </a:r>
          </a:p>
          <a:p>
            <a:pPr algn="just"/>
            <a:r>
              <a:rPr lang="en-US" b="1" i="0" u="none" strike="noStrike" baseline="0" dirty="0">
                <a:latin typeface="TimesNewRomanPS-BoldMT"/>
              </a:rPr>
              <a:t>Proof of Deposit (</a:t>
            </a:r>
            <a:r>
              <a:rPr lang="en-US" b="1" i="0" u="none" strike="noStrike" baseline="0" dirty="0" err="1">
                <a:latin typeface="TimesNewRomanPS-BoldMT"/>
              </a:rPr>
              <a:t>PoD</a:t>
            </a:r>
            <a:r>
              <a:rPr lang="en-US" b="1" i="0" u="none" strike="noStrike" baseline="0" dirty="0">
                <a:latin typeface="TimesNewRomanPS-BoldMT"/>
              </a:rPr>
              <a:t>)</a:t>
            </a:r>
            <a:r>
              <a:rPr lang="en-US" b="0" i="0" u="none" strike="noStrike" baseline="0" dirty="0">
                <a:latin typeface="TimesNewRomanPSMT"/>
              </a:rPr>
              <a:t>: </a:t>
            </a:r>
            <a:r>
              <a:rPr lang="en-US" sz="1800" b="0" i="0" u="none" strike="noStrike" baseline="0" dirty="0">
                <a:latin typeface="TimesNewRomanPSMT"/>
              </a:rPr>
              <a:t>In this case, nodes that wish to participate in the network have to make a security deposit before they can mine and propose blocks. </a:t>
            </a:r>
          </a:p>
          <a:p>
            <a:pPr algn="just"/>
            <a:r>
              <a:rPr lang="en-US" sz="1800" b="0" i="0" u="none" strike="noStrike" baseline="0" dirty="0">
                <a:latin typeface="TimesNewRomanPSMT"/>
              </a:rPr>
              <a:t>This mechanism is used in the </a:t>
            </a:r>
            <a:r>
              <a:rPr lang="en-US" sz="1800" b="0" i="0" u="none" strike="noStrike" baseline="0" dirty="0" err="1">
                <a:latin typeface="TimesNewRomanPSMT"/>
              </a:rPr>
              <a:t>Tendermint</a:t>
            </a:r>
            <a:r>
              <a:rPr lang="en-US" sz="1800" b="0" i="0" u="none" strike="noStrike" baseline="0" dirty="0">
                <a:latin typeface="TimesNewRomanPSMT"/>
              </a:rPr>
              <a:t> blockchain.</a:t>
            </a:r>
          </a:p>
          <a:p>
            <a:pPr algn="just"/>
            <a:r>
              <a:rPr lang="en-US" sz="1800" b="1" i="0" u="none" strike="noStrike" baseline="0" dirty="0">
                <a:latin typeface="TimesNewRomanPS-BoldMT"/>
              </a:rPr>
              <a:t>Proof of Importance (</a:t>
            </a:r>
            <a:r>
              <a:rPr lang="en-US" sz="1800" b="1" i="0" u="none" strike="noStrike" baseline="0" dirty="0" err="1">
                <a:latin typeface="TimesNewRomanPS-BoldMT"/>
              </a:rPr>
              <a:t>PoI</a:t>
            </a:r>
            <a:r>
              <a:rPr lang="en-US" sz="1800" b="1" i="0" u="none" strike="noStrike" baseline="0" dirty="0">
                <a:latin typeface="TimesNewRomanPS-BoldMT"/>
              </a:rPr>
              <a:t>)</a:t>
            </a:r>
            <a:r>
              <a:rPr lang="en-US" sz="1800" b="0" i="0" u="none" strike="noStrike" baseline="0" dirty="0">
                <a:latin typeface="TimesNewRomanPSMT"/>
              </a:rPr>
              <a:t>: This idea is significant and different from </a:t>
            </a:r>
            <a:r>
              <a:rPr lang="en-US" sz="1800" b="0" i="0" u="none" strike="noStrike" baseline="0" dirty="0" err="1">
                <a:latin typeface="TimesNewRomanPSMT"/>
              </a:rPr>
              <a:t>PoS.</a:t>
            </a:r>
            <a:r>
              <a:rPr lang="en-US" sz="1800" b="0" i="0" u="none" strike="noStrike" baseline="0" dirty="0">
                <a:latin typeface="TimesNewRomanPSMT"/>
              </a:rPr>
              <a:t> </a:t>
            </a:r>
            <a:r>
              <a:rPr lang="en-US" sz="1800" b="0" i="0" u="none" strike="noStrike" baseline="0" dirty="0" err="1">
                <a:latin typeface="TimesNewRomanPSMT"/>
              </a:rPr>
              <a:t>PoI</a:t>
            </a:r>
            <a:r>
              <a:rPr lang="en-US" sz="1800" b="0" i="0" u="none" strike="noStrike" baseline="0" dirty="0">
                <a:latin typeface="TimesNewRomanPSMT"/>
              </a:rPr>
              <a:t> not only relies on how large a stake a user has in the system, but it also monitors the usage and movement of tokens by the user in order to establish a level of trust and importance. </a:t>
            </a:r>
          </a:p>
          <a:p>
            <a:pPr algn="just"/>
            <a:r>
              <a:rPr lang="en-US" sz="1800" b="0" i="0" u="none" strike="noStrike" baseline="0" dirty="0">
                <a:latin typeface="TimesNewRomanPSMT"/>
              </a:rPr>
              <a:t>It is used in the NEM coin blockchain.</a:t>
            </a:r>
            <a:endParaRPr lang="en-IN" dirty="0"/>
          </a:p>
        </p:txBody>
      </p:sp>
    </p:spTree>
    <p:extLst>
      <p:ext uri="{BB962C8B-B14F-4D97-AF65-F5344CB8AC3E}">
        <p14:creationId xmlns:p14="http://schemas.microsoft.com/office/powerpoint/2010/main" val="1115587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1524-14A8-EA2A-FC98-9D77CBFD2A8B}"/>
              </a:ext>
            </a:extLst>
          </p:cNvPr>
          <p:cNvSpPr>
            <a:spLocks noGrp="1"/>
          </p:cNvSpPr>
          <p:nvPr>
            <p:ph type="title"/>
          </p:nvPr>
        </p:nvSpPr>
        <p:spPr>
          <a:xfrm>
            <a:off x="677334" y="609600"/>
            <a:ext cx="8596668" cy="774700"/>
          </a:xfrm>
        </p:spPr>
        <p:txBody>
          <a:bodyPr>
            <a:normAutofit/>
          </a:bodyPr>
          <a:lstStyle/>
          <a:p>
            <a:r>
              <a:rPr lang="en-IN" sz="3200" b="1" i="0" u="none" strike="noStrike" baseline="0" dirty="0">
                <a:latin typeface="TimesNewRomanPS-BoldMT"/>
              </a:rPr>
              <a:t>Consensus in blockchain</a:t>
            </a:r>
            <a:endParaRPr lang="en-IN" sz="3200" dirty="0"/>
          </a:p>
        </p:txBody>
      </p:sp>
      <p:sp>
        <p:nvSpPr>
          <p:cNvPr id="3" name="Content Placeholder 2">
            <a:extLst>
              <a:ext uri="{FF2B5EF4-FFF2-40B4-BE49-F238E27FC236}">
                <a16:creationId xmlns:a16="http://schemas.microsoft.com/office/drawing/2014/main" id="{5C56F6E2-54B1-8B99-9D36-69F733A774C8}"/>
              </a:ext>
            </a:extLst>
          </p:cNvPr>
          <p:cNvSpPr>
            <a:spLocks noGrp="1"/>
          </p:cNvSpPr>
          <p:nvPr>
            <p:ph idx="1"/>
          </p:nvPr>
        </p:nvSpPr>
        <p:spPr>
          <a:xfrm>
            <a:off x="838200" y="1581664"/>
            <a:ext cx="10515600" cy="4794421"/>
          </a:xfrm>
        </p:spPr>
        <p:txBody>
          <a:bodyPr>
            <a:normAutofit/>
          </a:bodyPr>
          <a:lstStyle/>
          <a:p>
            <a:pPr algn="just"/>
            <a:r>
              <a:rPr lang="en-US" sz="1800" b="1" i="0" u="none" strike="noStrike" baseline="0" dirty="0">
                <a:latin typeface="TimesNewRomanPS-BoldMT"/>
              </a:rPr>
              <a:t>Federated consensus or federated Byzantine consensus</a:t>
            </a:r>
            <a:r>
              <a:rPr lang="en-US" sz="1800" b="0" i="0" u="none" strike="noStrike" baseline="0" dirty="0">
                <a:latin typeface="TimesNewRomanPSMT"/>
              </a:rPr>
              <a:t>: This mechanism is used in the stellar consensus protocol. Nodes in this protocol retain a group of publicly-trusted peers and propagate only those transactions that have been validated by the majority of trusted nodes.</a:t>
            </a:r>
          </a:p>
          <a:p>
            <a:pPr algn="just"/>
            <a:r>
              <a:rPr lang="en-US" sz="1800" b="1" i="0" u="none" strike="noStrike" baseline="0" dirty="0">
                <a:latin typeface="TimesNewRomanPS-BoldMT"/>
              </a:rPr>
              <a:t>Reputation-based mechanisms</a:t>
            </a:r>
            <a:r>
              <a:rPr lang="en-US" sz="1800" b="0" i="0" u="none" strike="noStrike" baseline="0" dirty="0">
                <a:latin typeface="TimesNewRomanPSMT"/>
              </a:rPr>
              <a:t>: As the name suggests, a leader is elected by the reputation it has built over time on the network. It is based on the votes of other members.</a:t>
            </a:r>
            <a:endParaRPr lang="en-US" sz="1800" dirty="0">
              <a:latin typeface="TimesNewRomanPSMT"/>
            </a:endParaRPr>
          </a:p>
          <a:p>
            <a:pPr algn="just"/>
            <a:r>
              <a:rPr lang="en-US" sz="1800" b="1" i="0" u="none" strike="noStrike" baseline="0" dirty="0">
                <a:latin typeface="TimesNewRomanPS-BoldMT"/>
              </a:rPr>
              <a:t>PBFT</a:t>
            </a:r>
            <a:r>
              <a:rPr lang="en-US" sz="1800" b="0" i="0" u="none" strike="noStrike" baseline="0" dirty="0">
                <a:latin typeface="TimesNewRomanPSMT"/>
              </a:rPr>
              <a:t>: This mechanism achieves state machine replication, which provides tolerance against Byzantine </a:t>
            </a:r>
            <a:r>
              <a:rPr lang="en-US" sz="1800" dirty="0">
                <a:latin typeface="TimesNewRomanPSMT"/>
              </a:rPr>
              <a:t>n</a:t>
            </a:r>
            <a:r>
              <a:rPr lang="en-US" sz="1800" b="0" i="0" u="none" strike="noStrike" baseline="0" dirty="0">
                <a:latin typeface="TimesNewRomanPSMT"/>
              </a:rPr>
              <a:t>odes. Various other protocols including PBFT, PAXOS, RAFT, and </a:t>
            </a:r>
            <a:r>
              <a:rPr lang="en-US" sz="1800" b="1" i="0" u="none" strike="noStrike" baseline="0" dirty="0">
                <a:latin typeface="TimesNewRomanPS-BoldMT"/>
              </a:rPr>
              <a:t>Federated Byzantine Agreement </a:t>
            </a:r>
            <a:r>
              <a:rPr lang="en-US" sz="1800" b="0" i="0" u="none" strike="noStrike" baseline="0" dirty="0">
                <a:latin typeface="TimesNewRomanPSMT"/>
              </a:rPr>
              <a:t>(</a:t>
            </a:r>
            <a:r>
              <a:rPr lang="en-US" sz="1800" b="1" i="0" u="none" strike="noStrike" baseline="0" dirty="0">
                <a:latin typeface="TimesNewRomanPS-BoldMT"/>
              </a:rPr>
              <a:t>FBA</a:t>
            </a:r>
            <a:r>
              <a:rPr lang="en-US" sz="1800" b="0" i="0" u="none" strike="noStrike" baseline="0" dirty="0">
                <a:latin typeface="TimesNewRomanPSMT"/>
              </a:rPr>
              <a:t>) are also being used or have been proposed for use in many different implementations of distributed </a:t>
            </a:r>
            <a:r>
              <a:rPr lang="en-IN" sz="1800" b="0" i="0" u="none" strike="noStrike" baseline="0" dirty="0">
                <a:latin typeface="TimesNewRomanPSMT"/>
              </a:rPr>
              <a:t>systems and blockchains.</a:t>
            </a:r>
            <a:endParaRPr lang="en-US" sz="1800" b="0" i="0" u="none" strike="noStrike" baseline="0" dirty="0">
              <a:latin typeface="TimesNewRomanPSMT"/>
            </a:endParaRPr>
          </a:p>
          <a:p>
            <a:pPr algn="just"/>
            <a:r>
              <a:rPr lang="en-US" sz="1800" b="1" i="0" u="none" strike="noStrike" baseline="0" dirty="0">
                <a:latin typeface="TimesNewRomanPS-BoldMT"/>
              </a:rPr>
              <a:t>Proof of Capacity (PoC)</a:t>
            </a:r>
            <a:r>
              <a:rPr lang="en-US" sz="1800" b="0" i="0" u="none" strike="noStrike" baseline="0" dirty="0">
                <a:latin typeface="TimesNewRomanPSMT"/>
              </a:rPr>
              <a:t>: This scheme uses hard disk space as a resource to mine the blocks. This is different from </a:t>
            </a:r>
            <a:r>
              <a:rPr lang="en-US" sz="1800" b="0" i="0" u="none" strike="noStrike" baseline="0" dirty="0" err="1">
                <a:latin typeface="TimesNewRomanPSMT"/>
              </a:rPr>
              <a:t>PoW</a:t>
            </a:r>
            <a:r>
              <a:rPr lang="en-US" sz="1800" b="0" i="0" u="none" strike="noStrike" baseline="0" dirty="0">
                <a:latin typeface="TimesNewRomanPSMT"/>
              </a:rPr>
              <a:t>, where CPU resources are used. In in PoC, hard disk space is utilized for mining and as such is also known as </a:t>
            </a:r>
            <a:r>
              <a:rPr lang="en-US" sz="1800" b="0" i="1" u="none" strike="noStrike" baseline="0" dirty="0">
                <a:latin typeface="TimesNewRomanPS-ItalicMT"/>
              </a:rPr>
              <a:t>hard drive mining</a:t>
            </a:r>
            <a:r>
              <a:rPr lang="en-US" sz="1800" b="0" i="0" u="none" strike="noStrike" baseline="0" dirty="0">
                <a:latin typeface="TimesNewRomanPSMT"/>
              </a:rPr>
              <a:t>. This concept was first introduced in the </a:t>
            </a:r>
            <a:r>
              <a:rPr lang="en-US" sz="1800" b="0" i="0" u="none" strike="noStrike" baseline="0" dirty="0" err="1">
                <a:latin typeface="TimesNewRomanPSMT"/>
              </a:rPr>
              <a:t>Burstcoin</a:t>
            </a:r>
            <a:r>
              <a:rPr lang="en-US" sz="1800" b="0" i="0" u="none" strike="noStrike" baseline="0" dirty="0">
                <a:latin typeface="TimesNewRomanPSMT"/>
              </a:rPr>
              <a:t> cryptocurrency.</a:t>
            </a:r>
            <a:endParaRPr lang="en-IN" dirty="0"/>
          </a:p>
        </p:txBody>
      </p:sp>
    </p:spTree>
    <p:extLst>
      <p:ext uri="{BB962C8B-B14F-4D97-AF65-F5344CB8AC3E}">
        <p14:creationId xmlns:p14="http://schemas.microsoft.com/office/powerpoint/2010/main" val="4208213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8A6C-14CA-9063-63C5-26A5F56F29C2}"/>
              </a:ext>
            </a:extLst>
          </p:cNvPr>
          <p:cNvSpPr>
            <a:spLocks noGrp="1"/>
          </p:cNvSpPr>
          <p:nvPr>
            <p:ph type="title"/>
          </p:nvPr>
        </p:nvSpPr>
        <p:spPr/>
        <p:txBody>
          <a:bodyPr>
            <a:normAutofit/>
          </a:bodyPr>
          <a:lstStyle/>
          <a:p>
            <a:r>
              <a:rPr lang="en-IN" sz="3200" b="1" i="0" u="none" strike="noStrike" baseline="0" dirty="0">
                <a:latin typeface="TimesNewRomanPS-BoldMT"/>
              </a:rPr>
              <a:t>Consensus in blockchain</a:t>
            </a:r>
            <a:endParaRPr lang="en-IN" sz="3200" dirty="0"/>
          </a:p>
        </p:txBody>
      </p:sp>
      <p:sp>
        <p:nvSpPr>
          <p:cNvPr id="3" name="Content Placeholder 2">
            <a:extLst>
              <a:ext uri="{FF2B5EF4-FFF2-40B4-BE49-F238E27FC236}">
                <a16:creationId xmlns:a16="http://schemas.microsoft.com/office/drawing/2014/main" id="{355D6C9D-50C8-4860-48CC-964DCA705DD1}"/>
              </a:ext>
            </a:extLst>
          </p:cNvPr>
          <p:cNvSpPr>
            <a:spLocks noGrp="1"/>
          </p:cNvSpPr>
          <p:nvPr>
            <p:ph idx="1"/>
          </p:nvPr>
        </p:nvSpPr>
        <p:spPr/>
        <p:txBody>
          <a:bodyPr>
            <a:normAutofit fontScale="92500" lnSpcReduction="20000"/>
          </a:bodyPr>
          <a:lstStyle/>
          <a:p>
            <a:pPr algn="l"/>
            <a:r>
              <a:rPr lang="en-US" sz="1800" b="1" i="0" u="none" strike="noStrike" baseline="0" dirty="0">
                <a:latin typeface="TimesNewRomanPS-BoldMT"/>
              </a:rPr>
              <a:t>Proof of Activity </a:t>
            </a:r>
            <a:r>
              <a:rPr lang="en-US" sz="1800" b="0" i="0" u="none" strike="noStrike" baseline="0" dirty="0">
                <a:latin typeface="TimesNewRomanPSMT"/>
              </a:rPr>
              <a:t>(</a:t>
            </a:r>
            <a:r>
              <a:rPr lang="en-US" sz="1800" b="1" i="0" u="none" strike="noStrike" baseline="0" dirty="0" err="1">
                <a:latin typeface="TimesNewRomanPS-BoldMT"/>
              </a:rPr>
              <a:t>PoA</a:t>
            </a:r>
            <a:r>
              <a:rPr lang="en-US" sz="1800" b="0" i="0" u="none" strike="noStrike" baseline="0" dirty="0">
                <a:latin typeface="TimesNewRomanPSMT"/>
              </a:rPr>
              <a:t>): This scheme is a combination of </a:t>
            </a:r>
            <a:r>
              <a:rPr lang="en-US" sz="1800" b="0" i="0" u="none" strike="noStrike" baseline="0" dirty="0" err="1">
                <a:latin typeface="TimesNewRomanPSMT"/>
              </a:rPr>
              <a:t>PoS</a:t>
            </a:r>
            <a:r>
              <a:rPr lang="en-US" sz="1800" b="0" i="0" u="none" strike="noStrike" baseline="0" dirty="0">
                <a:latin typeface="TimesNewRomanPSMT"/>
              </a:rPr>
              <a:t> and </a:t>
            </a:r>
            <a:r>
              <a:rPr lang="en-US" sz="1800" b="0" i="0" u="none" strike="noStrike" baseline="0" dirty="0" err="1">
                <a:latin typeface="TimesNewRomanPSMT"/>
              </a:rPr>
              <a:t>PoW</a:t>
            </a:r>
            <a:r>
              <a:rPr lang="en-US" sz="1800" b="0" i="0" u="none" strike="noStrike" baseline="0" dirty="0">
                <a:latin typeface="TimesNewRomanPSMT"/>
              </a:rPr>
              <a:t>, which ensures that a stakeholder</a:t>
            </a:r>
          </a:p>
          <a:p>
            <a:pPr marL="0" indent="0" algn="l">
              <a:buNone/>
            </a:pPr>
            <a:r>
              <a:rPr lang="en-US" sz="1800" b="0" i="0" u="none" strike="noStrike" baseline="0" dirty="0">
                <a:latin typeface="TimesNewRomanPSMT"/>
              </a:rPr>
              <a:t>    is selected in a pseudorandom but uniform fashion.</a:t>
            </a:r>
          </a:p>
          <a:p>
            <a:pPr>
              <a:lnSpc>
                <a:spcPct val="100000"/>
              </a:lnSpc>
            </a:pPr>
            <a:r>
              <a:rPr lang="en-US" sz="1800" dirty="0">
                <a:latin typeface="TimesNewRomanPSMT"/>
              </a:rPr>
              <a:t> </a:t>
            </a:r>
            <a:r>
              <a:rPr lang="en-US" sz="1800" b="0" i="0" u="none" strike="noStrike" baseline="0" dirty="0">
                <a:latin typeface="TimesNewRomanPSMT"/>
              </a:rPr>
              <a:t> This is a comparatively more energy-efficient mechanism as compared to </a:t>
            </a:r>
            <a:r>
              <a:rPr lang="en-US" sz="1800" b="0" i="0" u="none" strike="noStrike" baseline="0" dirty="0" err="1">
                <a:latin typeface="TimesNewRomanPSMT"/>
              </a:rPr>
              <a:t>PoW</a:t>
            </a:r>
            <a:r>
              <a:rPr lang="en-US" sz="1800" b="0" i="0" u="none" strike="noStrike" baseline="0" dirty="0">
                <a:latin typeface="TimesNewRomanPSMT"/>
              </a:rPr>
              <a:t>. It utilizes a new concept called    </a:t>
            </a:r>
            <a:r>
              <a:rPr lang="en-US" sz="1800" b="0" i="1" u="none" strike="noStrike" baseline="0" dirty="0">
                <a:latin typeface="TimesNewRomanPS-ItalicMT"/>
              </a:rPr>
              <a:t>Follow the Satoshi</a:t>
            </a:r>
            <a:r>
              <a:rPr lang="en-US" sz="1800" b="0" i="0" u="none" strike="noStrike" baseline="0" dirty="0">
                <a:latin typeface="TimesNewRomanPSMT"/>
              </a:rPr>
              <a:t>. </a:t>
            </a:r>
          </a:p>
          <a:p>
            <a:pPr>
              <a:lnSpc>
                <a:spcPct val="100000"/>
              </a:lnSpc>
            </a:pPr>
            <a:r>
              <a:rPr lang="en-US" sz="1800" b="0" i="0" u="none" strike="noStrike" baseline="0" dirty="0">
                <a:latin typeface="TimesNewRomanPSMT"/>
              </a:rPr>
              <a:t>In this scheme, </a:t>
            </a:r>
            <a:r>
              <a:rPr lang="en-US" sz="1800" b="0" i="0" u="none" strike="noStrike" baseline="0" dirty="0" err="1">
                <a:latin typeface="TimesNewRomanPSMT"/>
              </a:rPr>
              <a:t>PoW</a:t>
            </a:r>
            <a:r>
              <a:rPr lang="en-US" sz="1800" b="0" i="0" u="none" strike="noStrike" baseline="0" dirty="0">
                <a:latin typeface="TimesNewRomanPSMT"/>
              </a:rPr>
              <a:t> and </a:t>
            </a:r>
            <a:r>
              <a:rPr lang="en-US" sz="1800" b="0" i="0" u="none" strike="noStrike" baseline="0" dirty="0" err="1">
                <a:latin typeface="TimesNewRomanPSMT"/>
              </a:rPr>
              <a:t>PoS</a:t>
            </a:r>
            <a:r>
              <a:rPr lang="en-US" sz="1800" b="0" i="0" u="none" strike="noStrike" baseline="0" dirty="0">
                <a:latin typeface="TimesNewRomanPSMT"/>
              </a:rPr>
              <a:t> are combined together to achieve consensus and good level of security. This scheme is more energy efficient as </a:t>
            </a:r>
            <a:r>
              <a:rPr lang="en-US" sz="1800" b="0" i="0" u="none" strike="noStrike" baseline="0" dirty="0" err="1">
                <a:latin typeface="TimesNewRomanPSMT"/>
              </a:rPr>
              <a:t>PoW</a:t>
            </a:r>
            <a:r>
              <a:rPr lang="en-US" sz="1800" b="0" i="0" u="none" strike="noStrike" baseline="0" dirty="0">
                <a:latin typeface="TimesNewRomanPSMT"/>
              </a:rPr>
              <a:t> is used only in the first stage of the mechanism, after the first stage it switches to </a:t>
            </a:r>
            <a:r>
              <a:rPr lang="en-US" sz="1800" b="0" i="0" u="none" strike="noStrike" baseline="0" dirty="0" err="1">
                <a:latin typeface="TimesNewRomanPSMT"/>
              </a:rPr>
              <a:t>PoS</a:t>
            </a:r>
            <a:r>
              <a:rPr lang="en-US" sz="1800" b="0" i="0" u="none" strike="noStrike" baseline="0" dirty="0">
                <a:latin typeface="TimesNewRomanPSMT"/>
              </a:rPr>
              <a:t> which consumes negligible energy.</a:t>
            </a:r>
          </a:p>
          <a:p>
            <a:pPr algn="l"/>
            <a:r>
              <a:rPr lang="en-US" sz="1800" b="1" i="0" u="none" strike="noStrike" baseline="0" dirty="0">
                <a:latin typeface="TimesNewRomanPS-BoldMT"/>
              </a:rPr>
              <a:t>Proof of Storage (</a:t>
            </a:r>
            <a:r>
              <a:rPr lang="en-US" sz="1800" b="1" i="0" u="none" strike="noStrike" baseline="0" dirty="0" err="1">
                <a:latin typeface="TimesNewRomanPS-BoldMT"/>
              </a:rPr>
              <a:t>PoS</a:t>
            </a:r>
            <a:r>
              <a:rPr lang="en-US" sz="1800" b="1" i="0" u="none" strike="noStrike" baseline="0" dirty="0">
                <a:latin typeface="TimesNewRomanPS-BoldMT"/>
              </a:rPr>
              <a:t>)</a:t>
            </a:r>
            <a:r>
              <a:rPr lang="en-US" sz="1800" b="0" i="0" u="none" strike="noStrike" baseline="0" dirty="0">
                <a:latin typeface="TimesNewRomanPSMT"/>
              </a:rPr>
              <a:t>: This scheme allows for the outsourcing of storage capacity. </a:t>
            </a:r>
          </a:p>
          <a:p>
            <a:pPr algn="l"/>
            <a:r>
              <a:rPr lang="en-US" sz="1800" b="0" i="0" u="none" strike="noStrike" baseline="0" dirty="0">
                <a:latin typeface="TimesNewRomanPSMT"/>
              </a:rPr>
              <a:t>This scheme is based on the concept that a particular piece of data is probably stored by a node </a:t>
            </a:r>
            <a:r>
              <a:rPr lang="en-US" sz="1800" b="0" i="1" u="none" strike="noStrike" baseline="0" dirty="0">
                <a:latin typeface="TimesNewRomanPS-ItalicMT"/>
              </a:rPr>
              <a:t>which </a:t>
            </a:r>
            <a:r>
              <a:rPr lang="en-US" sz="1800" b="0" i="0" u="none" strike="noStrike" baseline="0" dirty="0">
                <a:latin typeface="TimesNewRomanPSMT"/>
              </a:rPr>
              <a:t>serves as a means to participate in the consensus mechanism. </a:t>
            </a:r>
          </a:p>
          <a:p>
            <a:pPr algn="l"/>
            <a:r>
              <a:rPr lang="en-US" sz="1800" b="0" i="0" u="none" strike="noStrike" baseline="0" dirty="0">
                <a:latin typeface="TimesNewRomanPSMT"/>
              </a:rPr>
              <a:t>Several variations of this scheme have been proposed, such as Proof of Replication, Proof of Data Possession, Proof of Space, and Proof of Space-Time.</a:t>
            </a:r>
            <a:endParaRPr lang="en-IN" dirty="0"/>
          </a:p>
        </p:txBody>
      </p:sp>
    </p:spTree>
    <p:extLst>
      <p:ext uri="{BB962C8B-B14F-4D97-AF65-F5344CB8AC3E}">
        <p14:creationId xmlns:p14="http://schemas.microsoft.com/office/powerpoint/2010/main" val="113937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928F-AA36-EB82-A8D2-D40FB442B216}"/>
              </a:ext>
            </a:extLst>
          </p:cNvPr>
          <p:cNvSpPr>
            <a:spLocks noGrp="1"/>
          </p:cNvSpPr>
          <p:nvPr>
            <p:ph type="title"/>
          </p:nvPr>
        </p:nvSpPr>
        <p:spPr/>
        <p:txBody>
          <a:bodyPr>
            <a:normAutofit/>
          </a:bodyPr>
          <a:lstStyle/>
          <a:p>
            <a:r>
              <a:rPr lang="en-IN" sz="3200" b="1" i="0" u="none" strike="noStrike" baseline="0" dirty="0">
                <a:latin typeface="TimesNewRomanPS-BoldMT"/>
              </a:rPr>
              <a:t>CAP theorem and blockchain</a:t>
            </a:r>
            <a:endParaRPr lang="en-IN" sz="6600" dirty="0"/>
          </a:p>
        </p:txBody>
      </p:sp>
      <p:sp>
        <p:nvSpPr>
          <p:cNvPr id="3" name="Content Placeholder 2">
            <a:extLst>
              <a:ext uri="{FF2B5EF4-FFF2-40B4-BE49-F238E27FC236}">
                <a16:creationId xmlns:a16="http://schemas.microsoft.com/office/drawing/2014/main" id="{39A45C6B-ED64-9027-A9BC-40395A38E8F0}"/>
              </a:ext>
            </a:extLst>
          </p:cNvPr>
          <p:cNvSpPr>
            <a:spLocks noGrp="1"/>
          </p:cNvSpPr>
          <p:nvPr>
            <p:ph idx="1"/>
          </p:nvPr>
        </p:nvSpPr>
        <p:spPr/>
        <p:txBody>
          <a:bodyPr>
            <a:normAutofit fontScale="85000" lnSpcReduction="10000"/>
          </a:bodyPr>
          <a:lstStyle/>
          <a:p>
            <a:pPr algn="l"/>
            <a:r>
              <a:rPr lang="en-US" sz="1800" b="1" i="0" u="none" strike="noStrike" baseline="0" dirty="0">
                <a:latin typeface="TimesNewRomanPS-BoldMT"/>
              </a:rPr>
              <a:t>CAP theorem</a:t>
            </a:r>
            <a:r>
              <a:rPr lang="en-US" sz="1800" b="0" i="0" u="none" strike="noStrike" baseline="0" dirty="0">
                <a:latin typeface="TimesNewRomanPSMT"/>
              </a:rPr>
              <a:t>, also known as Brewer's theorem, was introduced by Eric Brewer in 1998 as conjecture. In 2002, it was proven as a theorem by Seth Gilbert and Nancy Lynch. </a:t>
            </a:r>
          </a:p>
          <a:p>
            <a:pPr algn="l"/>
            <a:r>
              <a:rPr lang="en-US" sz="1800" b="0" i="0" u="none" strike="noStrike" baseline="0" dirty="0">
                <a:latin typeface="TimesNewRomanPSMT"/>
              </a:rPr>
              <a:t>The theory states that any distributed system cannot have consistency, availability, and partition tolerance simultaneously:</a:t>
            </a:r>
          </a:p>
          <a:p>
            <a:pPr algn="l"/>
            <a:r>
              <a:rPr lang="en-US" sz="1800" b="1" i="0" u="none" strike="noStrike" baseline="0" dirty="0">
                <a:latin typeface="TimesNewRomanPS-BoldMT"/>
              </a:rPr>
              <a:t>Consistency </a:t>
            </a:r>
            <a:r>
              <a:rPr lang="en-US" sz="1800" b="0" i="0" u="none" strike="noStrike" baseline="0" dirty="0">
                <a:latin typeface="TimesNewRomanPSMT"/>
              </a:rPr>
              <a:t>is a property which ensures that all nodes in a distributed system have a single, current, and</a:t>
            </a:r>
          </a:p>
          <a:p>
            <a:pPr marL="0" indent="0" algn="l">
              <a:buNone/>
            </a:pPr>
            <a:r>
              <a:rPr lang="en-US" sz="1800" b="0" i="0" u="none" strike="noStrike" baseline="0" dirty="0">
                <a:latin typeface="TimesNewRomanPSMT"/>
              </a:rPr>
              <a:t>   identical copy of the data.</a:t>
            </a:r>
          </a:p>
          <a:p>
            <a:pPr algn="l"/>
            <a:r>
              <a:rPr lang="en-US" sz="1800" b="1" i="0" u="none" strike="noStrike" baseline="0" dirty="0">
                <a:latin typeface="TimesNewRomanPS-BoldMT"/>
              </a:rPr>
              <a:t>Availability </a:t>
            </a:r>
            <a:r>
              <a:rPr lang="en-US" sz="1800" b="0" i="0" u="none" strike="noStrike" baseline="0" dirty="0">
                <a:latin typeface="TimesNewRomanPSMT"/>
              </a:rPr>
              <a:t>means that the nodes in the system are up, accessible for use, and are accepting incoming</a:t>
            </a:r>
          </a:p>
          <a:p>
            <a:pPr marL="0" indent="0" algn="l">
              <a:buNone/>
            </a:pPr>
            <a:r>
              <a:rPr lang="en-US" sz="1800" b="0" i="0" u="none" strike="noStrike" baseline="0" dirty="0">
                <a:latin typeface="TimesNewRomanPSMT"/>
              </a:rPr>
              <a:t>   requests and responding with data without any failures as and when required. In other words, data is</a:t>
            </a:r>
          </a:p>
          <a:p>
            <a:pPr marL="0" indent="0" algn="l">
              <a:buNone/>
            </a:pPr>
            <a:r>
              <a:rPr lang="en-US" sz="1800" b="0" i="0" u="none" strike="noStrike" baseline="0" dirty="0">
                <a:latin typeface="TimesNewRomanPSMT"/>
              </a:rPr>
              <a:t>   available at each node and the nodes are responding to requests.</a:t>
            </a:r>
          </a:p>
          <a:p>
            <a:pPr algn="l"/>
            <a:r>
              <a:rPr lang="en-US" sz="1800" b="1" i="0" u="none" strike="noStrike" baseline="0" dirty="0">
                <a:latin typeface="TimesNewRomanPS-BoldMT"/>
              </a:rPr>
              <a:t>Partition tolerance </a:t>
            </a:r>
            <a:r>
              <a:rPr lang="en-US" sz="1800" b="0" i="0" u="none" strike="noStrike" baseline="0" dirty="0">
                <a:latin typeface="TimesNewRomanPSMT"/>
              </a:rPr>
              <a:t>ensures that if a group of nodes is unable to communicate with other nodes due to</a:t>
            </a:r>
          </a:p>
          <a:p>
            <a:pPr marL="0" indent="0" algn="l">
              <a:buNone/>
            </a:pPr>
            <a:r>
              <a:rPr lang="en-US" sz="1800" b="0" i="0" u="none" strike="noStrike" baseline="0" dirty="0">
                <a:latin typeface="TimesNewRomanPSMT"/>
              </a:rPr>
              <a:t>   network failures, the distributed system continues to operate correctly. This can occur due to network and</a:t>
            </a:r>
          </a:p>
          <a:p>
            <a:pPr marL="0" indent="0" algn="l">
              <a:buNone/>
            </a:pPr>
            <a:r>
              <a:rPr lang="en-IN" sz="1800" b="0" i="0" u="none" strike="noStrike" baseline="0" dirty="0">
                <a:latin typeface="TimesNewRomanPSMT"/>
              </a:rPr>
              <a:t>   node failures.</a:t>
            </a:r>
            <a:endParaRPr lang="en-IN" dirty="0"/>
          </a:p>
        </p:txBody>
      </p:sp>
    </p:spTree>
    <p:extLst>
      <p:ext uri="{BB962C8B-B14F-4D97-AF65-F5344CB8AC3E}">
        <p14:creationId xmlns:p14="http://schemas.microsoft.com/office/powerpoint/2010/main" val="228365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EB4B-76FF-96DD-DBB3-98C70034BA9D}"/>
              </a:ext>
            </a:extLst>
          </p:cNvPr>
          <p:cNvSpPr>
            <a:spLocks noGrp="1"/>
          </p:cNvSpPr>
          <p:nvPr>
            <p:ph type="title"/>
          </p:nvPr>
        </p:nvSpPr>
        <p:spPr/>
        <p:txBody>
          <a:bodyPr>
            <a:normAutofit/>
          </a:bodyPr>
          <a:lstStyle/>
          <a:p>
            <a:r>
              <a:rPr lang="en-IN" sz="3200" b="1" i="0" u="none" strike="noStrike" baseline="0" dirty="0">
                <a:latin typeface="TimesNewRomanPS-BoldMT"/>
              </a:rPr>
              <a:t>CAP theorem and blockchain</a:t>
            </a:r>
            <a:endParaRPr lang="en-IN" sz="3200" dirty="0"/>
          </a:p>
        </p:txBody>
      </p:sp>
      <p:sp>
        <p:nvSpPr>
          <p:cNvPr id="3" name="Content Placeholder 2">
            <a:extLst>
              <a:ext uri="{FF2B5EF4-FFF2-40B4-BE49-F238E27FC236}">
                <a16:creationId xmlns:a16="http://schemas.microsoft.com/office/drawing/2014/main" id="{3C9717A8-372B-9F56-C7AE-7CE3BB0FA78B}"/>
              </a:ext>
            </a:extLst>
          </p:cNvPr>
          <p:cNvSpPr>
            <a:spLocks noGrp="1"/>
          </p:cNvSpPr>
          <p:nvPr>
            <p:ph idx="1"/>
          </p:nvPr>
        </p:nvSpPr>
        <p:spPr/>
        <p:txBody>
          <a:bodyPr>
            <a:normAutofit fontScale="92500" lnSpcReduction="20000"/>
          </a:bodyPr>
          <a:lstStyle/>
          <a:p>
            <a:pPr algn="l"/>
            <a:r>
              <a:rPr lang="en-US" sz="1800" b="1" i="0" u="none" strike="noStrike" baseline="0" dirty="0">
                <a:latin typeface="TimesNewRomanPS-BoldMT"/>
              </a:rPr>
              <a:t>Consistency </a:t>
            </a:r>
            <a:r>
              <a:rPr lang="en-US" sz="1800" b="0" i="0" u="none" strike="noStrike" baseline="0" dirty="0">
                <a:latin typeface="TimesNewRomanPSMT"/>
              </a:rPr>
              <a:t>is achieved if both nodes have the same shared state; that is, they have the same up-to-date</a:t>
            </a:r>
          </a:p>
          <a:p>
            <a:pPr marL="0" indent="0" algn="l">
              <a:buNone/>
            </a:pPr>
            <a:r>
              <a:rPr lang="en-IN" sz="1800" b="0" i="0" u="none" strike="noStrike" baseline="0" dirty="0">
                <a:latin typeface="TimesNewRomanPSMT"/>
              </a:rPr>
              <a:t>    copy of the data.</a:t>
            </a:r>
          </a:p>
          <a:p>
            <a:pPr algn="l"/>
            <a:r>
              <a:rPr lang="en-US" sz="1800" b="1" i="0" u="none" strike="noStrike" baseline="0" dirty="0">
                <a:latin typeface="TimesNewRomanPS-BoldMT"/>
              </a:rPr>
              <a:t>Availability </a:t>
            </a:r>
            <a:r>
              <a:rPr lang="en-US" sz="1800" b="0" i="0" u="none" strike="noStrike" baseline="0" dirty="0">
                <a:latin typeface="TimesNewRomanPSMT"/>
              </a:rPr>
              <a:t>is achieved if both nodes are up and running and responding with the latest copy of data.</a:t>
            </a:r>
          </a:p>
          <a:p>
            <a:pPr algn="l"/>
            <a:r>
              <a:rPr lang="en-US" sz="1800" b="1" i="0" u="none" strike="noStrike" baseline="0" dirty="0">
                <a:latin typeface="TimesNewRomanPS-BoldMT"/>
              </a:rPr>
              <a:t>Partition tolerance </a:t>
            </a:r>
            <a:r>
              <a:rPr lang="en-US" sz="1800" b="0" i="0" u="none" strike="noStrike" baseline="0" dirty="0">
                <a:latin typeface="TimesNewRomanPSMT"/>
              </a:rPr>
              <a:t>is achieved if communication does not break down between two nodes (either due to</a:t>
            </a:r>
          </a:p>
          <a:p>
            <a:pPr marL="0" indent="0" algn="l">
              <a:buNone/>
            </a:pPr>
            <a:r>
              <a:rPr lang="en-US" sz="1800" b="0" i="0" u="none" strike="noStrike" baseline="0" dirty="0">
                <a:latin typeface="TimesNewRomanPSMT"/>
              </a:rPr>
              <a:t>    network issues, Byzantine faults, and so forth), and they are able to communicate with each other.</a:t>
            </a:r>
          </a:p>
          <a:p>
            <a:pPr algn="l"/>
            <a:r>
              <a:rPr lang="en-US" sz="1800" b="0" i="0" u="none" strike="noStrike" baseline="0" dirty="0">
                <a:latin typeface="TimesNewRomanPSMT"/>
              </a:rPr>
              <a:t>To achieve fault tolerance, replication is used. This is a standard and widely-used method to achieve fault tolerance. </a:t>
            </a:r>
          </a:p>
          <a:p>
            <a:pPr algn="l"/>
            <a:r>
              <a:rPr lang="en-US" sz="1800" b="0" i="0" u="none" strike="noStrike" baseline="0" dirty="0">
                <a:latin typeface="TimesNewRomanPSMT"/>
              </a:rPr>
              <a:t>Consistency is achieved using consensus algorithms in order to ensure that all nodes have the same copy of the data. This is also called </a:t>
            </a:r>
            <a:r>
              <a:rPr lang="en-US" sz="1800" b="1" i="0" u="none" strike="noStrike" baseline="0" dirty="0">
                <a:latin typeface="TimesNewRomanPS-BoldMT"/>
              </a:rPr>
              <a:t>state machine replication</a:t>
            </a:r>
            <a:r>
              <a:rPr lang="en-US" sz="1800" b="0" i="0" u="none" strike="noStrike" baseline="0" dirty="0">
                <a:latin typeface="TimesNewRomanPSMT"/>
              </a:rPr>
              <a:t>. </a:t>
            </a:r>
            <a:endParaRPr lang="en-IN" dirty="0"/>
          </a:p>
        </p:txBody>
      </p:sp>
    </p:spTree>
    <p:extLst>
      <p:ext uri="{BB962C8B-B14F-4D97-AF65-F5344CB8AC3E}">
        <p14:creationId xmlns:p14="http://schemas.microsoft.com/office/powerpoint/2010/main" val="1933414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B0D4-7981-7EC5-6B8D-1CDF0519BBDF}"/>
              </a:ext>
            </a:extLst>
          </p:cNvPr>
          <p:cNvSpPr>
            <a:spLocks noGrp="1"/>
          </p:cNvSpPr>
          <p:nvPr>
            <p:ph type="title"/>
          </p:nvPr>
        </p:nvSpPr>
        <p:spPr/>
        <p:txBody>
          <a:bodyPr>
            <a:normAutofit/>
          </a:bodyPr>
          <a:lstStyle/>
          <a:p>
            <a:r>
              <a:rPr lang="en-IN" sz="3200" b="1" i="0" u="none" strike="noStrike" baseline="0" dirty="0">
                <a:latin typeface="TimesNewRomanPS-BoldMT"/>
              </a:rPr>
              <a:t>CAP theorem and blockchain</a:t>
            </a:r>
            <a:endParaRPr lang="en-IN" sz="3200" dirty="0"/>
          </a:p>
        </p:txBody>
      </p:sp>
      <p:sp>
        <p:nvSpPr>
          <p:cNvPr id="3" name="Content Placeholder 2">
            <a:extLst>
              <a:ext uri="{FF2B5EF4-FFF2-40B4-BE49-F238E27FC236}">
                <a16:creationId xmlns:a16="http://schemas.microsoft.com/office/drawing/2014/main" id="{2111392C-667E-0766-7A51-D9F1270BAC3F}"/>
              </a:ext>
            </a:extLst>
          </p:cNvPr>
          <p:cNvSpPr>
            <a:spLocks noGrp="1"/>
          </p:cNvSpPr>
          <p:nvPr>
            <p:ph idx="1"/>
          </p:nvPr>
        </p:nvSpPr>
        <p:spPr/>
        <p:txBody>
          <a:bodyPr>
            <a:normAutofit fontScale="85000" lnSpcReduction="10000"/>
          </a:bodyPr>
          <a:lstStyle/>
          <a:p>
            <a:pPr algn="l"/>
            <a:r>
              <a:rPr lang="en-US" sz="1800" b="0" i="0" u="none" strike="noStrike" baseline="0" dirty="0">
                <a:latin typeface="TimesNewRomanPSMT"/>
              </a:rPr>
              <a:t>The blockchain is a means for achieving state machine replication. In general, there are two types of faults that a node can experience. </a:t>
            </a:r>
          </a:p>
          <a:p>
            <a:pPr algn="l"/>
            <a:r>
              <a:rPr lang="en-US" sz="1800" b="0" i="0" u="none" strike="noStrike" baseline="0" dirty="0">
                <a:latin typeface="TimesNewRomanPSMT"/>
              </a:rPr>
              <a:t>Both of these types fall under the broader category of faults that can occur in a distributed system:</a:t>
            </a:r>
          </a:p>
          <a:p>
            <a:pPr algn="l"/>
            <a:r>
              <a:rPr lang="en-US" sz="1800" b="1" i="0" u="none" strike="noStrike" baseline="0" dirty="0">
                <a:latin typeface="TimesNewRomanPS-BoldMT"/>
              </a:rPr>
              <a:t>Fail-stop fault</a:t>
            </a:r>
            <a:r>
              <a:rPr lang="en-US" sz="1800" b="0" i="0" u="none" strike="noStrike" baseline="0" dirty="0">
                <a:latin typeface="TimesNewRomanPSMT"/>
              </a:rPr>
              <a:t>: This type of fault occurs when a node merely has crashed. Fail-stop faults are the easier</a:t>
            </a:r>
          </a:p>
          <a:p>
            <a:pPr marL="0" indent="0" algn="l">
              <a:buNone/>
            </a:pPr>
            <a:r>
              <a:rPr lang="en-US" sz="1800" b="0" i="0" u="none" strike="noStrike" baseline="0" dirty="0">
                <a:latin typeface="TimesNewRomanPSMT"/>
              </a:rPr>
              <a:t>    ones to deal with of the two fault types. </a:t>
            </a:r>
            <a:r>
              <a:rPr lang="en-US" sz="1800" b="0" i="0" u="none" strike="noStrike" baseline="0" dirty="0" err="1">
                <a:latin typeface="TimesNewRomanPSMT"/>
              </a:rPr>
              <a:t>Paxos</a:t>
            </a:r>
            <a:r>
              <a:rPr lang="en-US" sz="1800" b="0" i="0" u="none" strike="noStrike" baseline="0" dirty="0">
                <a:latin typeface="TimesNewRomanPSMT"/>
              </a:rPr>
              <a:t> protocol, introduced earlier in this chapter, is normally used</a:t>
            </a:r>
          </a:p>
          <a:p>
            <a:pPr marL="0" indent="0" algn="l">
              <a:buNone/>
            </a:pPr>
            <a:r>
              <a:rPr lang="en-US" sz="1800" b="0" i="0" u="none" strike="noStrike" baseline="0" dirty="0">
                <a:latin typeface="TimesNewRomanPSMT"/>
              </a:rPr>
              <a:t>   to deal with this type of fault. These faults are simple to deal with</a:t>
            </a:r>
          </a:p>
          <a:p>
            <a:pPr algn="l"/>
            <a:r>
              <a:rPr lang="en-US" sz="1800" b="1" i="0" u="none" strike="noStrike" baseline="0" dirty="0">
                <a:latin typeface="TimesNewRomanPS-BoldMT"/>
              </a:rPr>
              <a:t>Byzantine faults</a:t>
            </a:r>
            <a:r>
              <a:rPr lang="en-US" sz="1800" b="0" i="0" u="none" strike="noStrike" baseline="0" dirty="0">
                <a:latin typeface="TimesNewRomanPSMT"/>
              </a:rPr>
              <a:t>: The second type of fault is one where the faulty node exhibits malicious or inconsistent</a:t>
            </a:r>
          </a:p>
          <a:p>
            <a:pPr marL="0" indent="0" algn="l">
              <a:buNone/>
            </a:pPr>
            <a:r>
              <a:rPr lang="en-US" sz="1800" b="0" i="0" u="none" strike="noStrike" baseline="0" dirty="0">
                <a:latin typeface="TimesNewRomanPSMT"/>
              </a:rPr>
              <a:t>  behavior arbitrarily. This type is difficult to handle since it can create confusion due to misleading</a:t>
            </a:r>
          </a:p>
          <a:p>
            <a:pPr marL="0" indent="0" algn="l">
              <a:buNone/>
            </a:pPr>
            <a:r>
              <a:rPr lang="en-US" sz="1800" b="0" i="0" u="none" strike="noStrike" baseline="0" dirty="0">
                <a:latin typeface="TimesNewRomanPSMT"/>
              </a:rPr>
              <a:t>   information. </a:t>
            </a:r>
          </a:p>
          <a:p>
            <a:r>
              <a:rPr lang="en-US" sz="1800" b="0" i="0" u="none" strike="noStrike" baseline="0" dirty="0">
                <a:latin typeface="TimesNewRomanPSMT"/>
              </a:rPr>
              <a:t>This can be a result of an attack by adversaries, a software bug, or data corruption. </a:t>
            </a:r>
          </a:p>
          <a:p>
            <a:r>
              <a:rPr lang="en-US" sz="1800" b="0" i="0" u="none" strike="noStrike" baseline="0" dirty="0">
                <a:latin typeface="TimesNewRomanPSMT"/>
              </a:rPr>
              <a:t>State  machine replication protocols such as PBFT was developed to address this second type of faults.</a:t>
            </a:r>
            <a:endParaRPr lang="en-IN" dirty="0"/>
          </a:p>
        </p:txBody>
      </p:sp>
    </p:spTree>
    <p:extLst>
      <p:ext uri="{BB962C8B-B14F-4D97-AF65-F5344CB8AC3E}">
        <p14:creationId xmlns:p14="http://schemas.microsoft.com/office/powerpoint/2010/main" val="37833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7617-962C-358C-2F0D-C4359215291F}"/>
              </a:ext>
            </a:extLst>
          </p:cNvPr>
          <p:cNvSpPr>
            <a:spLocks noGrp="1"/>
          </p:cNvSpPr>
          <p:nvPr>
            <p:ph type="title"/>
          </p:nvPr>
        </p:nvSpPr>
        <p:spPr/>
        <p:txBody>
          <a:bodyPr>
            <a:normAutofit/>
          </a:bodyPr>
          <a:lstStyle/>
          <a:p>
            <a:r>
              <a:rPr lang="en-IN" sz="3200" b="1" i="0" u="none" strike="noStrike" baseline="0" dirty="0">
                <a:latin typeface="TimesNewRomanPS-BoldMT"/>
              </a:rPr>
              <a:t>CAP theorem and blockchain</a:t>
            </a:r>
            <a:endParaRPr lang="en-IN" sz="3200" dirty="0"/>
          </a:p>
        </p:txBody>
      </p:sp>
      <p:sp>
        <p:nvSpPr>
          <p:cNvPr id="3" name="Content Placeholder 2">
            <a:extLst>
              <a:ext uri="{FF2B5EF4-FFF2-40B4-BE49-F238E27FC236}">
                <a16:creationId xmlns:a16="http://schemas.microsoft.com/office/drawing/2014/main" id="{873293EA-912E-DCCD-30EC-4887357EB796}"/>
              </a:ext>
            </a:extLst>
          </p:cNvPr>
          <p:cNvSpPr>
            <a:spLocks noGrp="1"/>
          </p:cNvSpPr>
          <p:nvPr>
            <p:ph idx="1"/>
          </p:nvPr>
        </p:nvSpPr>
        <p:spPr/>
        <p:txBody>
          <a:bodyPr>
            <a:normAutofit fontScale="92500" lnSpcReduction="20000"/>
          </a:bodyPr>
          <a:lstStyle/>
          <a:p>
            <a:pPr algn="l"/>
            <a:r>
              <a:rPr lang="en-US" sz="1800" b="0" i="0" u="none" strike="noStrike" baseline="0" dirty="0">
                <a:latin typeface="TimesNewRomanPSMT"/>
              </a:rPr>
              <a:t>Strangely, it seems that the CAP theorem is violated in the blockchain, especially in its most successful</a:t>
            </a:r>
          </a:p>
          <a:p>
            <a:pPr marL="0" indent="0" algn="l">
              <a:buNone/>
            </a:pPr>
            <a:r>
              <a:rPr lang="en-US" sz="1800" b="0" i="0" u="none" strike="noStrike" baseline="0" dirty="0">
                <a:latin typeface="TimesNewRomanPSMT"/>
              </a:rPr>
              <a:t>    implementation, Bitcoin.</a:t>
            </a:r>
          </a:p>
          <a:p>
            <a:pPr algn="l">
              <a:lnSpc>
                <a:spcPct val="100000"/>
              </a:lnSpc>
            </a:pPr>
            <a:r>
              <a:rPr lang="en-US" sz="1800" b="0" i="0" u="none" strike="noStrike" baseline="0" dirty="0">
                <a:latin typeface="TimesNewRomanPSMT"/>
              </a:rPr>
              <a:t> In blockchains, consistency is sacrificed in favor of availability and partition tolerance. In this scenario, </a:t>
            </a:r>
            <a:r>
              <a:rPr lang="en-US" sz="1800" b="1" i="0" u="none" strike="noStrike" baseline="0" dirty="0">
                <a:latin typeface="TimesNewRomanPS-BoldMT"/>
              </a:rPr>
              <a:t>Consistency </a:t>
            </a:r>
            <a:r>
              <a:rPr lang="en-US" sz="1800" b="0" i="0" u="none" strike="noStrike" baseline="0" dirty="0">
                <a:latin typeface="TimesNewRomanPSMT"/>
              </a:rPr>
              <a:t>(</a:t>
            </a:r>
            <a:r>
              <a:rPr lang="en-US" sz="1800" b="1" i="0" u="none" strike="noStrike" baseline="0" dirty="0">
                <a:latin typeface="TimesNewRomanPS-BoldMT"/>
              </a:rPr>
              <a:t>C</a:t>
            </a:r>
            <a:r>
              <a:rPr lang="en-US" sz="1800" b="0" i="0" u="none" strike="noStrike" baseline="0" dirty="0">
                <a:latin typeface="TimesNewRomanPSMT"/>
              </a:rPr>
              <a:t>) on the blockchain is not achieved simultaneously with </a:t>
            </a:r>
            <a:r>
              <a:rPr lang="en-US" sz="1800" b="1" i="0" u="none" strike="noStrike" baseline="0" dirty="0">
                <a:latin typeface="TimesNewRomanPS-BoldMT"/>
              </a:rPr>
              <a:t>Partition tolerance </a:t>
            </a:r>
            <a:r>
              <a:rPr lang="en-US" sz="1800" b="0" i="0" u="none" strike="noStrike" baseline="0" dirty="0">
                <a:latin typeface="TimesNewRomanPSMT"/>
              </a:rPr>
              <a:t>(</a:t>
            </a:r>
            <a:r>
              <a:rPr lang="en-US" sz="1800" b="1" i="0" u="none" strike="noStrike" baseline="0" dirty="0">
                <a:latin typeface="TimesNewRomanPS-BoldMT"/>
              </a:rPr>
              <a:t>P</a:t>
            </a:r>
            <a:r>
              <a:rPr lang="en-US" sz="1800" b="0" i="0" u="none" strike="noStrike" baseline="0" dirty="0">
                <a:latin typeface="TimesNewRomanPSMT"/>
              </a:rPr>
              <a:t>) and </a:t>
            </a:r>
            <a:r>
              <a:rPr lang="en-US" sz="1800" b="1" i="0" u="none" strike="noStrike" baseline="0" dirty="0">
                <a:latin typeface="TimesNewRomanPS-BoldMT"/>
              </a:rPr>
              <a:t>Availability </a:t>
            </a:r>
            <a:r>
              <a:rPr lang="en-US" sz="1800" b="0" i="0" u="none" strike="noStrike" baseline="0" dirty="0">
                <a:latin typeface="TimesNewRomanPSMT"/>
              </a:rPr>
              <a:t>(</a:t>
            </a:r>
            <a:r>
              <a:rPr lang="en-US" sz="1800" b="1" i="0" u="none" strike="noStrike" baseline="0" dirty="0">
                <a:latin typeface="TimesNewRomanPS-BoldMT"/>
              </a:rPr>
              <a:t>A</a:t>
            </a:r>
            <a:r>
              <a:rPr lang="en-US" sz="1800" b="0" i="0" u="none" strike="noStrike" baseline="0" dirty="0">
                <a:latin typeface="TimesNewRomanPSMT"/>
              </a:rPr>
              <a:t>), but it is achieved over time.</a:t>
            </a:r>
          </a:p>
          <a:p>
            <a:pPr algn="l">
              <a:lnSpc>
                <a:spcPct val="100000"/>
              </a:lnSpc>
            </a:pPr>
            <a:r>
              <a:rPr lang="en-US" sz="1800" b="0" i="0" u="none" strike="noStrike" baseline="0" dirty="0">
                <a:latin typeface="TimesNewRomanPSMT"/>
              </a:rPr>
              <a:t> This is called eventual consistency, where consistency is achieved as a result of validation from multiple nodes over time. </a:t>
            </a:r>
          </a:p>
          <a:p>
            <a:pPr algn="l"/>
            <a:r>
              <a:rPr lang="en-US" sz="1800" b="0" i="0" u="none" strike="noStrike" baseline="0" dirty="0">
                <a:latin typeface="TimesNewRomanPSMT"/>
              </a:rPr>
              <a:t>The concept of mining was introduced in Bitcoin for this purpose. </a:t>
            </a:r>
          </a:p>
          <a:p>
            <a:pPr algn="l"/>
            <a:r>
              <a:rPr lang="en-US" sz="1800" b="1" i="0" u="none" strike="noStrike" baseline="0" dirty="0">
                <a:latin typeface="TimesNewRomanPS-BoldMT"/>
              </a:rPr>
              <a:t>Mining </a:t>
            </a:r>
            <a:r>
              <a:rPr lang="en-US" sz="1800" b="0" i="0" u="none" strike="noStrike" baseline="0" dirty="0">
                <a:latin typeface="TimesNewRomanPSMT"/>
              </a:rPr>
              <a:t>is a process that facilitates the achievement of consensus by using the </a:t>
            </a:r>
            <a:r>
              <a:rPr lang="en-US" sz="1800" b="0" i="0" u="none" strike="noStrike" baseline="0" dirty="0" err="1">
                <a:latin typeface="TimesNewRomanPSMT"/>
              </a:rPr>
              <a:t>PoW</a:t>
            </a:r>
            <a:r>
              <a:rPr lang="en-US" sz="1800" b="0" i="0" u="none" strike="noStrike" baseline="0" dirty="0">
                <a:latin typeface="TimesNewRomanPSMT"/>
              </a:rPr>
              <a:t> consensus algorithm.</a:t>
            </a:r>
          </a:p>
          <a:p>
            <a:pPr algn="l"/>
            <a:r>
              <a:rPr lang="en-US" sz="1800" b="0" i="0" u="none" strike="noStrike" baseline="0" dirty="0">
                <a:latin typeface="TimesNewRomanPSMT"/>
              </a:rPr>
              <a:t> At a higher level, mining can be defined as a process that is used to add more blocks to the blockchain.</a:t>
            </a:r>
            <a:endParaRPr lang="en-IN" dirty="0"/>
          </a:p>
        </p:txBody>
      </p:sp>
    </p:spTree>
    <p:extLst>
      <p:ext uri="{BB962C8B-B14F-4D97-AF65-F5344CB8AC3E}">
        <p14:creationId xmlns:p14="http://schemas.microsoft.com/office/powerpoint/2010/main" val="2724770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F2FB-0B06-6C5C-2110-6807E4F621E2}"/>
              </a:ext>
            </a:extLst>
          </p:cNvPr>
          <p:cNvSpPr>
            <a:spLocks noGrp="1"/>
          </p:cNvSpPr>
          <p:nvPr>
            <p:ph type="title"/>
          </p:nvPr>
        </p:nvSpPr>
        <p:spPr/>
        <p:txBody>
          <a:bodyPr>
            <a:normAutofit/>
          </a:bodyPr>
          <a:lstStyle/>
          <a:p>
            <a:r>
              <a:rPr lang="en-US" sz="3200" b="1" i="0" u="sng" strike="noStrike" baseline="0" dirty="0">
                <a:latin typeface="TimesNewRomanPS-BoldMT"/>
              </a:rPr>
              <a:t>Benefits and limitations of blockchain</a:t>
            </a:r>
            <a:endParaRPr lang="en-IN" sz="6600" u="sng" dirty="0"/>
          </a:p>
        </p:txBody>
      </p:sp>
      <p:sp>
        <p:nvSpPr>
          <p:cNvPr id="3" name="Content Placeholder 2">
            <a:extLst>
              <a:ext uri="{FF2B5EF4-FFF2-40B4-BE49-F238E27FC236}">
                <a16:creationId xmlns:a16="http://schemas.microsoft.com/office/drawing/2014/main" id="{6DF8166F-BC6F-AD3F-5DC8-721894C43657}"/>
              </a:ext>
            </a:extLst>
          </p:cNvPr>
          <p:cNvSpPr>
            <a:spLocks noGrp="1"/>
          </p:cNvSpPr>
          <p:nvPr>
            <p:ph idx="1"/>
          </p:nvPr>
        </p:nvSpPr>
        <p:spPr/>
        <p:txBody>
          <a:bodyPr>
            <a:normAutofit fontScale="85000" lnSpcReduction="10000"/>
          </a:bodyPr>
          <a:lstStyle/>
          <a:p>
            <a:pPr algn="l"/>
            <a:r>
              <a:rPr lang="en-US" sz="1800" b="0" i="0" u="none" strike="noStrike" baseline="0" dirty="0">
                <a:latin typeface="TimesNewRomanPSMT"/>
              </a:rPr>
              <a:t>The notable benefits of blockchain technology are as follows:</a:t>
            </a:r>
          </a:p>
          <a:p>
            <a:pPr algn="l"/>
            <a:r>
              <a:rPr lang="en-US" sz="1800" b="1" i="0" u="none" strike="noStrike" baseline="0" dirty="0">
                <a:latin typeface="TimesNewRomanPS-BoldMT"/>
              </a:rPr>
              <a:t>Decentralization</a:t>
            </a:r>
            <a:r>
              <a:rPr lang="en-US" sz="1800" b="0" i="0" u="none" strike="noStrike" baseline="0" dirty="0">
                <a:latin typeface="TimesNewRomanPSMT"/>
              </a:rPr>
              <a:t>: This is a core concept and benefit of the blockchain. </a:t>
            </a:r>
          </a:p>
          <a:p>
            <a:pPr algn="l"/>
            <a:r>
              <a:rPr lang="en-US" sz="1800" b="0" i="0" u="none" strike="noStrike" baseline="0" dirty="0">
                <a:latin typeface="TimesNewRomanPSMT"/>
              </a:rPr>
              <a:t>There is no need for a trusted third party or intermediary to validate transactions; instead, a consensus mechanism is used to agree on the </a:t>
            </a:r>
            <a:r>
              <a:rPr lang="en-IN" sz="1800" b="0" i="0" u="none" strike="noStrike" baseline="0" dirty="0">
                <a:latin typeface="TimesNewRomanPSMT"/>
              </a:rPr>
              <a:t>validity of transactions.</a:t>
            </a:r>
          </a:p>
          <a:p>
            <a:pPr algn="l"/>
            <a:r>
              <a:rPr lang="en-US" sz="1800" b="1" i="0" u="none" strike="noStrike" baseline="0" dirty="0">
                <a:latin typeface="TimesNewRomanPS-BoldMT"/>
              </a:rPr>
              <a:t>Transparency and trust</a:t>
            </a:r>
            <a:r>
              <a:rPr lang="en-US" sz="1800" b="0" i="0" u="none" strike="noStrike" baseline="0" dirty="0">
                <a:latin typeface="TimesNewRomanPSMT"/>
              </a:rPr>
              <a:t>: Because blockchains are shared and everyone can see what is on the blockchain,</a:t>
            </a:r>
          </a:p>
          <a:p>
            <a:pPr marL="0" indent="0" algn="l">
              <a:buNone/>
            </a:pPr>
            <a:r>
              <a:rPr lang="en-US" sz="1800" b="0" i="0" u="none" strike="noStrike" baseline="0" dirty="0">
                <a:latin typeface="TimesNewRomanPSMT"/>
              </a:rPr>
              <a:t>   this allows the system to be transparent. As a result, trust is established. </a:t>
            </a:r>
          </a:p>
          <a:p>
            <a:pPr>
              <a:lnSpc>
                <a:spcPct val="100000"/>
              </a:lnSpc>
            </a:pPr>
            <a:r>
              <a:rPr lang="en-US" sz="1800" dirty="0">
                <a:latin typeface="TimesNewRomanPSMT"/>
              </a:rPr>
              <a:t>    </a:t>
            </a:r>
            <a:r>
              <a:rPr lang="en-US" sz="1800" b="0" i="0" u="none" strike="noStrike" baseline="0" dirty="0">
                <a:latin typeface="TimesNewRomanPSMT"/>
              </a:rPr>
              <a:t>This is more relevant in scenarios such as the disbursement of funds or benefits where personal discretion in relation to selecting beneficiaries </a:t>
            </a:r>
            <a:r>
              <a:rPr lang="en-IN" sz="1800" b="0" i="0" u="none" strike="noStrike" baseline="0" dirty="0">
                <a:latin typeface="TimesNewRomanPSMT"/>
              </a:rPr>
              <a:t>needs to be restricted.</a:t>
            </a:r>
          </a:p>
          <a:p>
            <a:pPr algn="l"/>
            <a:r>
              <a:rPr lang="en-US" sz="1800" b="1" i="0" u="none" strike="noStrike" baseline="0" dirty="0">
                <a:latin typeface="TimesNewRomanPS-BoldMT"/>
              </a:rPr>
              <a:t>Immutability</a:t>
            </a:r>
            <a:r>
              <a:rPr lang="en-US" sz="1800" b="0" i="0" u="none" strike="noStrike" baseline="0" dirty="0">
                <a:latin typeface="TimesNewRomanPSMT"/>
              </a:rPr>
              <a:t>: Once the data has been written to the blockchain, it is extremely difficult to change it back.</a:t>
            </a:r>
          </a:p>
          <a:p>
            <a:pPr algn="l"/>
            <a:r>
              <a:rPr lang="en-US" sz="1800" b="0" i="0" u="none" strike="noStrike" baseline="0" dirty="0">
                <a:latin typeface="TimesNewRomanPSMT"/>
              </a:rPr>
              <a:t>It is not genuinely immutable, but because changing data is so challenging and nearly impossible, this is</a:t>
            </a:r>
          </a:p>
          <a:p>
            <a:pPr marL="0" indent="0" algn="l">
              <a:buNone/>
            </a:pPr>
            <a:r>
              <a:rPr lang="en-US" sz="1800" b="0" i="0" u="none" strike="noStrike" baseline="0" dirty="0">
                <a:latin typeface="TimesNewRomanPSMT"/>
              </a:rPr>
              <a:t>    seen as a benefit to maintaining an immutable ledger of transactions.</a:t>
            </a:r>
            <a:endParaRPr lang="en-IN" dirty="0"/>
          </a:p>
        </p:txBody>
      </p:sp>
    </p:spTree>
    <p:extLst>
      <p:ext uri="{BB962C8B-B14F-4D97-AF65-F5344CB8AC3E}">
        <p14:creationId xmlns:p14="http://schemas.microsoft.com/office/powerpoint/2010/main" val="1228205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F2FB-0B06-6C5C-2110-6807E4F621E2}"/>
              </a:ext>
            </a:extLst>
          </p:cNvPr>
          <p:cNvSpPr>
            <a:spLocks noGrp="1"/>
          </p:cNvSpPr>
          <p:nvPr>
            <p:ph type="title"/>
          </p:nvPr>
        </p:nvSpPr>
        <p:spPr>
          <a:xfrm>
            <a:off x="838200" y="0"/>
            <a:ext cx="10515600" cy="1325563"/>
          </a:xfrm>
        </p:spPr>
        <p:txBody>
          <a:bodyPr>
            <a:normAutofit/>
          </a:bodyPr>
          <a:lstStyle/>
          <a:p>
            <a:r>
              <a:rPr lang="en-US" sz="3200" b="1" i="0" u="sng" strike="noStrike" baseline="0" dirty="0">
                <a:latin typeface="TimesNewRomanPS-BoldMT"/>
              </a:rPr>
              <a:t>Benefits and limitations of blockchain</a:t>
            </a:r>
            <a:endParaRPr lang="en-IN" sz="6600" u="sng" dirty="0"/>
          </a:p>
        </p:txBody>
      </p:sp>
      <p:sp>
        <p:nvSpPr>
          <p:cNvPr id="3" name="Content Placeholder 2">
            <a:extLst>
              <a:ext uri="{FF2B5EF4-FFF2-40B4-BE49-F238E27FC236}">
                <a16:creationId xmlns:a16="http://schemas.microsoft.com/office/drawing/2014/main" id="{6DF8166F-BC6F-AD3F-5DC8-721894C43657}"/>
              </a:ext>
            </a:extLst>
          </p:cNvPr>
          <p:cNvSpPr>
            <a:spLocks noGrp="1"/>
          </p:cNvSpPr>
          <p:nvPr>
            <p:ph idx="1"/>
          </p:nvPr>
        </p:nvSpPr>
        <p:spPr>
          <a:xfrm>
            <a:off x="838200" y="1186248"/>
            <a:ext cx="10515600" cy="5671751"/>
          </a:xfrm>
        </p:spPr>
        <p:txBody>
          <a:bodyPr>
            <a:normAutofit/>
          </a:bodyPr>
          <a:lstStyle/>
          <a:p>
            <a:pPr algn="l"/>
            <a:r>
              <a:rPr lang="en-US" sz="1800" b="1" i="0" u="none" strike="noStrike" baseline="0" dirty="0">
                <a:latin typeface="TimesNewRomanPS-BoldMT"/>
              </a:rPr>
              <a:t>High availability</a:t>
            </a:r>
            <a:r>
              <a:rPr lang="en-US" sz="1800" b="0" i="0" u="none" strike="noStrike" baseline="0" dirty="0">
                <a:latin typeface="TimesNewRomanPSMT"/>
              </a:rPr>
              <a:t>: As the system is based on thousands of nodes in a peer-to-peer network, and the data is</a:t>
            </a:r>
          </a:p>
          <a:p>
            <a:pPr marL="0" indent="0" algn="l">
              <a:buNone/>
            </a:pPr>
            <a:r>
              <a:rPr lang="en-US" sz="1800" b="0" i="0" u="none" strike="noStrike" baseline="0" dirty="0">
                <a:latin typeface="TimesNewRomanPSMT"/>
              </a:rPr>
              <a:t>   replicated and updated on every node, the system becomes highly available. </a:t>
            </a:r>
          </a:p>
          <a:p>
            <a:pPr>
              <a:lnSpc>
                <a:spcPct val="120000"/>
              </a:lnSpc>
            </a:pPr>
            <a:r>
              <a:rPr lang="en-US" sz="1800" b="0" i="0" u="none" strike="noStrike" baseline="0" dirty="0">
                <a:latin typeface="TimesNewRomanPSMT"/>
              </a:rPr>
              <a:t>  Even if some nodes leave the network or become inaccessible, the network as a whole continues to work, thus making it highly available. This redundancy results in high availability.</a:t>
            </a:r>
          </a:p>
          <a:p>
            <a:pPr algn="l"/>
            <a:r>
              <a:rPr lang="en-US" sz="1800" b="1" i="0" u="none" strike="noStrike" baseline="0" dirty="0">
                <a:latin typeface="TimesNewRomanPS-BoldMT"/>
              </a:rPr>
              <a:t>Highly secure</a:t>
            </a:r>
            <a:r>
              <a:rPr lang="en-US" sz="1800" b="0" i="0" u="none" strike="noStrike" baseline="0" dirty="0">
                <a:latin typeface="TimesNewRomanPSMT"/>
              </a:rPr>
              <a:t>: All transactions on a blockchain are cryptographically secured and thus provide network </a:t>
            </a:r>
            <a:r>
              <a:rPr lang="en-IN" sz="1800" b="0" i="0" u="none" strike="noStrike" baseline="0" dirty="0">
                <a:latin typeface="TimesNewRomanPSMT"/>
              </a:rPr>
              <a:t>integrity.</a:t>
            </a:r>
          </a:p>
          <a:p>
            <a:pPr algn="l"/>
            <a:r>
              <a:rPr lang="en-US" sz="1800" b="1" i="0" u="none" strike="noStrike" baseline="0" dirty="0">
                <a:latin typeface="TimesNewRomanPS-BoldMT"/>
              </a:rPr>
              <a:t>Simplification of current paradigms</a:t>
            </a:r>
            <a:r>
              <a:rPr lang="en-US" sz="1800" b="0" i="0" u="none" strike="noStrike" baseline="0" dirty="0">
                <a:latin typeface="TimesNewRomanPSMT"/>
              </a:rPr>
              <a:t>: In this model, multiple entities maintain their own databases and data</a:t>
            </a:r>
          </a:p>
          <a:p>
            <a:pPr marL="0" indent="0" algn="l">
              <a:buNone/>
            </a:pPr>
            <a:r>
              <a:rPr lang="en-US" sz="1800" b="0" i="0" u="none" strike="noStrike" baseline="0" dirty="0">
                <a:latin typeface="TimesNewRomanPSMT"/>
              </a:rPr>
              <a:t>sharing can become very difficult due to the disparate nature of the systems. </a:t>
            </a:r>
          </a:p>
          <a:p>
            <a:r>
              <a:rPr lang="en-US" sz="1800" b="0" i="0" u="none" strike="noStrike" baseline="0" dirty="0">
                <a:latin typeface="TimesNewRomanPSMT"/>
              </a:rPr>
              <a:t>However, as a blockchain can serve as a single shared ledger among many interested parties, this can result in simplifying the model by reducing the complexity of managing the separate systems maintained by each entity.</a:t>
            </a:r>
          </a:p>
          <a:p>
            <a:pPr algn="l"/>
            <a:r>
              <a:rPr lang="en-US" sz="1800" b="1" i="0" u="none" strike="noStrike" baseline="0" dirty="0">
                <a:latin typeface="TimesNewRomanPS-BoldMT"/>
              </a:rPr>
              <a:t>Faster dealings</a:t>
            </a:r>
            <a:r>
              <a:rPr lang="en-US" sz="1800" b="0" i="0" u="none" strike="noStrike" baseline="0" dirty="0">
                <a:latin typeface="TimesNewRomanPSMT"/>
              </a:rPr>
              <a:t>: In the financial industry, especially in post-trade settlement functions, blockchain can</a:t>
            </a:r>
          </a:p>
          <a:p>
            <a:pPr marL="0" indent="0" algn="l">
              <a:buNone/>
            </a:pPr>
            <a:r>
              <a:rPr lang="en-US" sz="1800" b="0" i="0" u="none" strike="noStrike" baseline="0" dirty="0">
                <a:latin typeface="TimesNewRomanPSMT"/>
              </a:rPr>
              <a:t>play a vital role by enabling the quick settlement of trades. Blockchain does not require a lengthy process</a:t>
            </a:r>
          </a:p>
          <a:p>
            <a:pPr marL="0" indent="0" algn="l">
              <a:buNone/>
            </a:pPr>
            <a:r>
              <a:rPr lang="en-US" sz="1800" b="0" i="0" u="none" strike="noStrike" baseline="0" dirty="0">
                <a:latin typeface="TimesNewRomanPSMT"/>
              </a:rPr>
              <a:t>of verification, reconciliation, and clearance because a single version of agreed-upon data is already</a:t>
            </a:r>
          </a:p>
          <a:p>
            <a:pPr marL="0" indent="0" algn="l">
              <a:buNone/>
            </a:pPr>
            <a:r>
              <a:rPr lang="en-US" sz="1800" b="0" i="0" u="none" strike="noStrike" baseline="0" dirty="0">
                <a:latin typeface="TimesNewRomanPSMT"/>
              </a:rPr>
              <a:t>available on a shared ledger between financial organizations.</a:t>
            </a:r>
            <a:endParaRPr lang="en-IN" dirty="0"/>
          </a:p>
        </p:txBody>
      </p:sp>
    </p:spTree>
    <p:extLst>
      <p:ext uri="{BB962C8B-B14F-4D97-AF65-F5344CB8AC3E}">
        <p14:creationId xmlns:p14="http://schemas.microsoft.com/office/powerpoint/2010/main" val="103993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7675-5A23-3F7D-48AC-143D2DEAD3AB}"/>
              </a:ext>
            </a:extLst>
          </p:cNvPr>
          <p:cNvSpPr>
            <a:spLocks noGrp="1"/>
          </p:cNvSpPr>
          <p:nvPr>
            <p:ph type="title"/>
          </p:nvPr>
        </p:nvSpPr>
        <p:spPr/>
        <p:txBody>
          <a:bodyPr>
            <a:normAutofit/>
          </a:bodyPr>
          <a:lstStyle/>
          <a:p>
            <a:r>
              <a:rPr lang="en-US" sz="3200" b="1" i="0" u="sng" strike="noStrike" baseline="0" dirty="0">
                <a:latin typeface="TimesNewRomanPS-BoldMT"/>
              </a:rPr>
              <a:t>The history of blockchain and Bitcoin</a:t>
            </a:r>
            <a:endParaRPr lang="en-IN" sz="6600" u="sng" dirty="0"/>
          </a:p>
        </p:txBody>
      </p:sp>
      <p:sp>
        <p:nvSpPr>
          <p:cNvPr id="3" name="Content Placeholder 2">
            <a:extLst>
              <a:ext uri="{FF2B5EF4-FFF2-40B4-BE49-F238E27FC236}">
                <a16:creationId xmlns:a16="http://schemas.microsoft.com/office/drawing/2014/main" id="{79BF7D73-1C5D-408D-9D2E-C09618087FE8}"/>
              </a:ext>
            </a:extLst>
          </p:cNvPr>
          <p:cNvSpPr>
            <a:spLocks noGrp="1"/>
          </p:cNvSpPr>
          <p:nvPr>
            <p:ph idx="1"/>
          </p:nvPr>
        </p:nvSpPr>
        <p:spPr>
          <a:xfrm>
            <a:off x="677333" y="2160589"/>
            <a:ext cx="9017995" cy="3880773"/>
          </a:xfrm>
        </p:spPr>
        <p:txBody>
          <a:bodyPr>
            <a:normAutofit lnSpcReduction="10000"/>
          </a:bodyPr>
          <a:lstStyle/>
          <a:p>
            <a:pPr algn="just"/>
            <a:r>
              <a:rPr lang="en-US" sz="1800" b="0" i="0" u="none" strike="noStrike" baseline="0" dirty="0">
                <a:latin typeface="TimesNewRomanPSMT"/>
              </a:rPr>
              <a:t>Blockchain was introduced with the invention of Bitcoin in 2008. </a:t>
            </a:r>
          </a:p>
          <a:p>
            <a:pPr algn="just"/>
            <a:r>
              <a:rPr lang="en-US" sz="1800" b="0" i="0" u="none" strike="noStrike" baseline="0" dirty="0">
                <a:latin typeface="TimesNewRomanPSMT"/>
              </a:rPr>
              <a:t>Its practical implementation occurred in </a:t>
            </a:r>
            <a:r>
              <a:rPr lang="en-IN" sz="1800" b="0" i="0" u="none" strike="noStrike" baseline="0" dirty="0">
                <a:latin typeface="TimesNewRomanPSMT"/>
              </a:rPr>
              <a:t>2009.</a:t>
            </a:r>
          </a:p>
          <a:p>
            <a:pPr marL="0" indent="0" algn="just">
              <a:buNone/>
            </a:pPr>
            <a:r>
              <a:rPr lang="en-IN" sz="2000" b="1" i="0" u="sng" strike="noStrike" baseline="0" dirty="0">
                <a:latin typeface="TimesNewRomanPS-BoldMT"/>
              </a:rPr>
              <a:t>Electronic cash</a:t>
            </a:r>
            <a:r>
              <a:rPr lang="en-IN" sz="2000" u="sng" dirty="0">
                <a:latin typeface="TimesNewRomanPSMT"/>
              </a:rPr>
              <a:t>:</a:t>
            </a:r>
          </a:p>
          <a:p>
            <a:pPr algn="just"/>
            <a:r>
              <a:rPr lang="en-US" sz="1800" b="0" i="0" u="none" strike="noStrike" baseline="0" dirty="0">
                <a:latin typeface="TimesNewRomanPSMT"/>
              </a:rPr>
              <a:t>Since the 1980s, e-cash protocols have existed that are based on a model proposed by David </a:t>
            </a:r>
            <a:r>
              <a:rPr lang="en-US" sz="1800" b="0" i="0" u="none" strike="noStrike" baseline="0" dirty="0" err="1">
                <a:latin typeface="TimesNewRomanPSMT"/>
              </a:rPr>
              <a:t>Chaum</a:t>
            </a:r>
            <a:r>
              <a:rPr lang="en-US" sz="1800" b="0" i="0" u="none" strike="noStrike" baseline="0" dirty="0">
                <a:latin typeface="TimesNewRomanPSMT"/>
              </a:rPr>
              <a:t>.</a:t>
            </a:r>
          </a:p>
          <a:p>
            <a:pPr algn="just"/>
            <a:r>
              <a:rPr lang="en-US" sz="1800" b="0" i="0" u="none" strike="noStrike" baseline="0" dirty="0">
                <a:latin typeface="TimesNewRomanPSMT"/>
              </a:rPr>
              <a:t>Two fundamental e-cash system issues need to be addressed: </a:t>
            </a:r>
            <a:r>
              <a:rPr lang="en-US" sz="1800" b="1" i="0" u="none" strike="noStrike" baseline="0" dirty="0">
                <a:latin typeface="TimesNewRomanPSMT"/>
              </a:rPr>
              <a:t>accountability</a:t>
            </a:r>
            <a:r>
              <a:rPr lang="en-US" sz="1800" b="0" i="0" u="none" strike="noStrike" baseline="0" dirty="0">
                <a:latin typeface="TimesNewRomanPSMT"/>
              </a:rPr>
              <a:t> and </a:t>
            </a:r>
            <a:r>
              <a:rPr lang="en-US" sz="1800" b="1" i="0" u="none" strike="noStrike" baseline="0" dirty="0">
                <a:latin typeface="TimesNewRomanPSMT"/>
              </a:rPr>
              <a:t>anonymity.</a:t>
            </a:r>
          </a:p>
          <a:p>
            <a:pPr algn="just"/>
            <a:r>
              <a:rPr lang="en-US" sz="1800" b="1" i="0" u="none" strike="noStrike" baseline="0" dirty="0">
                <a:latin typeface="TimesNewRomanPS-BoldMT"/>
              </a:rPr>
              <a:t>Accountability </a:t>
            </a:r>
            <a:r>
              <a:rPr lang="en-US" sz="1800" b="0" i="0" u="none" strike="noStrike" baseline="0" dirty="0">
                <a:latin typeface="TimesNewRomanPSMT"/>
              </a:rPr>
              <a:t>is required to ensure that cash is spendable only once (double-spend problem) and that it can only be spent by its rightful owner.</a:t>
            </a:r>
          </a:p>
          <a:p>
            <a:pPr algn="just"/>
            <a:r>
              <a:rPr lang="en-US" sz="1800" b="0" i="0" u="none" strike="noStrike" baseline="0" dirty="0">
                <a:latin typeface="TimesNewRomanPSMT"/>
              </a:rPr>
              <a:t>Double spend problem arises when same money can be spent twice</a:t>
            </a:r>
          </a:p>
          <a:p>
            <a:pPr algn="just"/>
            <a:r>
              <a:rPr lang="en-US" sz="1800" b="1" i="0" u="none" strike="noStrike" baseline="0" dirty="0">
                <a:latin typeface="TimesNewRomanPS-BoldMT"/>
              </a:rPr>
              <a:t>Anonymity </a:t>
            </a:r>
            <a:r>
              <a:rPr lang="en-US" sz="1800" b="0" i="0" u="none" strike="noStrike" baseline="0" dirty="0">
                <a:latin typeface="TimesNewRomanPSMT"/>
              </a:rPr>
              <a:t>is required to protect users' privacy</a:t>
            </a:r>
            <a:endParaRPr lang="en-US" sz="1800" dirty="0">
              <a:latin typeface="TimesNewRomanPSMT"/>
            </a:endParaRPr>
          </a:p>
          <a:p>
            <a:pPr marL="0" indent="0" algn="l">
              <a:buNone/>
            </a:pPr>
            <a:endParaRPr lang="en-IN" b="1" dirty="0"/>
          </a:p>
        </p:txBody>
      </p:sp>
    </p:spTree>
    <p:extLst>
      <p:ext uri="{BB962C8B-B14F-4D97-AF65-F5344CB8AC3E}">
        <p14:creationId xmlns:p14="http://schemas.microsoft.com/office/powerpoint/2010/main" val="2376686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F2FB-0B06-6C5C-2110-6807E4F621E2}"/>
              </a:ext>
            </a:extLst>
          </p:cNvPr>
          <p:cNvSpPr>
            <a:spLocks noGrp="1"/>
          </p:cNvSpPr>
          <p:nvPr>
            <p:ph type="title"/>
          </p:nvPr>
        </p:nvSpPr>
        <p:spPr/>
        <p:txBody>
          <a:bodyPr>
            <a:normAutofit/>
          </a:bodyPr>
          <a:lstStyle/>
          <a:p>
            <a:r>
              <a:rPr lang="en-US" sz="3200" b="1" i="0" u="sng" strike="noStrike" baseline="0" dirty="0">
                <a:latin typeface="TimesNewRomanPS-BoldMT"/>
              </a:rPr>
              <a:t>Benefits and limitations of blockchain</a:t>
            </a:r>
            <a:endParaRPr lang="en-IN" sz="6600" u="sng" dirty="0"/>
          </a:p>
        </p:txBody>
      </p:sp>
      <p:sp>
        <p:nvSpPr>
          <p:cNvPr id="3" name="Content Placeholder 2">
            <a:extLst>
              <a:ext uri="{FF2B5EF4-FFF2-40B4-BE49-F238E27FC236}">
                <a16:creationId xmlns:a16="http://schemas.microsoft.com/office/drawing/2014/main" id="{6DF8166F-BC6F-AD3F-5DC8-721894C43657}"/>
              </a:ext>
            </a:extLst>
          </p:cNvPr>
          <p:cNvSpPr>
            <a:spLocks noGrp="1"/>
          </p:cNvSpPr>
          <p:nvPr>
            <p:ph idx="1"/>
          </p:nvPr>
        </p:nvSpPr>
        <p:spPr>
          <a:xfrm>
            <a:off x="739346" y="1516707"/>
            <a:ext cx="10515600" cy="4772882"/>
          </a:xfrm>
        </p:spPr>
        <p:txBody>
          <a:bodyPr>
            <a:normAutofit/>
          </a:bodyPr>
          <a:lstStyle/>
          <a:p>
            <a:pPr algn="l"/>
            <a:r>
              <a:rPr lang="en-US" sz="1800" b="1" i="0" u="none" strike="noStrike" baseline="0" dirty="0">
                <a:latin typeface="TimesNewRomanPS-BoldMT"/>
              </a:rPr>
              <a:t>Cost saving</a:t>
            </a:r>
            <a:r>
              <a:rPr lang="en-US" sz="1800" b="0" i="0" u="none" strike="noStrike" baseline="0" dirty="0">
                <a:latin typeface="TimesNewRomanPSMT"/>
              </a:rPr>
              <a:t>: As no trusted third party or clearing house is required in the blockchain model, this can</a:t>
            </a:r>
          </a:p>
          <a:p>
            <a:pPr marL="0" indent="0" algn="l">
              <a:buNone/>
            </a:pPr>
            <a:r>
              <a:rPr lang="en-US" sz="1800" b="0" i="0" u="none" strike="noStrike" baseline="0" dirty="0">
                <a:latin typeface="TimesNewRomanPSMT"/>
              </a:rPr>
              <a:t>    massively eliminate overhead costs in the form of the fees which are paid to such parties</a:t>
            </a:r>
          </a:p>
          <a:p>
            <a:pPr algn="l"/>
            <a:r>
              <a:rPr lang="en-US" sz="1800" b="0" i="0" u="none" strike="noStrike" baseline="0" dirty="0">
                <a:latin typeface="TimesNewRomanPSMT"/>
              </a:rPr>
              <a:t>As with any technology, some challenges need to be addressed in order to make a system more robust, useful,</a:t>
            </a:r>
          </a:p>
          <a:p>
            <a:pPr marL="0" indent="0" algn="l">
              <a:buNone/>
            </a:pPr>
            <a:r>
              <a:rPr lang="en-US" sz="1800" b="0" i="0" u="none" strike="noStrike" baseline="0" dirty="0">
                <a:latin typeface="TimesNewRomanPSMT"/>
              </a:rPr>
              <a:t>    and accessible. Blockchain technology is no exception.  The most sensitive blockchain problems</a:t>
            </a:r>
          </a:p>
          <a:p>
            <a:pPr marL="0" indent="0" algn="l">
              <a:buNone/>
            </a:pPr>
            <a:r>
              <a:rPr lang="en-IN" sz="1800" b="0" i="0" u="none" strike="noStrike" baseline="0" dirty="0">
                <a:latin typeface="TimesNewRomanPSMT"/>
              </a:rPr>
              <a:t>    are as follows:</a:t>
            </a:r>
          </a:p>
          <a:p>
            <a:pPr algn="l"/>
            <a:r>
              <a:rPr lang="en-IN" sz="1800" b="0" i="0" u="none" strike="noStrike" baseline="0" dirty="0">
                <a:latin typeface="TimesNewRomanPSMT"/>
              </a:rPr>
              <a:t>Scalability</a:t>
            </a:r>
          </a:p>
          <a:p>
            <a:pPr algn="l"/>
            <a:r>
              <a:rPr lang="en-IN" sz="1800" b="0" i="0" u="none" strike="noStrike" baseline="0" dirty="0">
                <a:latin typeface="TimesNewRomanPSMT"/>
              </a:rPr>
              <a:t>Adaptability</a:t>
            </a:r>
          </a:p>
          <a:p>
            <a:pPr algn="l"/>
            <a:r>
              <a:rPr lang="en-IN" sz="1800" b="0" i="0" u="none" strike="noStrike" baseline="0" dirty="0">
                <a:latin typeface="TimesNewRomanPSMT"/>
              </a:rPr>
              <a:t>Regulation</a:t>
            </a:r>
          </a:p>
          <a:p>
            <a:pPr algn="l"/>
            <a:r>
              <a:rPr lang="en-IN" sz="1800" b="0" i="0" u="none" strike="noStrike" baseline="0" dirty="0">
                <a:latin typeface="TimesNewRomanPSMT"/>
              </a:rPr>
              <a:t>Relatively immature technology</a:t>
            </a:r>
          </a:p>
          <a:p>
            <a:pPr algn="l"/>
            <a:r>
              <a:rPr lang="en-IN" sz="1800" b="0" i="0" u="none" strike="noStrike" baseline="0" dirty="0">
                <a:latin typeface="TimesNewRomanPSMT"/>
              </a:rPr>
              <a:t>Privacy</a:t>
            </a:r>
            <a:endParaRPr lang="en-IN" dirty="0"/>
          </a:p>
        </p:txBody>
      </p:sp>
    </p:spTree>
    <p:extLst>
      <p:ext uri="{BB962C8B-B14F-4D97-AF65-F5344CB8AC3E}">
        <p14:creationId xmlns:p14="http://schemas.microsoft.com/office/powerpoint/2010/main" val="131985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DD20-93BE-C414-00A5-22037AE3A365}"/>
              </a:ext>
            </a:extLst>
          </p:cNvPr>
          <p:cNvSpPr>
            <a:spLocks noGrp="1"/>
          </p:cNvSpPr>
          <p:nvPr>
            <p:ph type="title"/>
          </p:nvPr>
        </p:nvSpPr>
        <p:spPr/>
        <p:txBody>
          <a:bodyPr>
            <a:normAutofit/>
          </a:bodyPr>
          <a:lstStyle/>
          <a:p>
            <a:r>
              <a:rPr lang="en-US" sz="3200" b="1" u="sng" dirty="0">
                <a:latin typeface="TimesNewRomanPS-BoldMT"/>
              </a:rPr>
              <a:t>B</a:t>
            </a:r>
            <a:r>
              <a:rPr lang="en-US" sz="3200" b="1" i="0" u="sng" strike="noStrike" baseline="0" dirty="0">
                <a:latin typeface="TimesNewRomanPS-BoldMT"/>
              </a:rPr>
              <a:t>lind signatures </a:t>
            </a:r>
            <a:r>
              <a:rPr lang="en-US" sz="3200" b="0" i="0" u="sng" strike="noStrike" baseline="0" dirty="0">
                <a:latin typeface="TimesNewRomanPSMT"/>
              </a:rPr>
              <a:t>and </a:t>
            </a:r>
            <a:r>
              <a:rPr lang="en-US" sz="3200" b="1" i="0" u="sng" strike="noStrike" baseline="0" dirty="0">
                <a:latin typeface="TimesNewRomanPS-BoldMT"/>
              </a:rPr>
              <a:t>secret sharing</a:t>
            </a:r>
            <a:br>
              <a:rPr lang="en-US" sz="4800" b="0" i="0" u="sng" strike="noStrike" baseline="0" dirty="0">
                <a:latin typeface="TimesNewRomanPSMT"/>
              </a:rPr>
            </a:br>
            <a:endParaRPr lang="en-IN" sz="4800" u="sng" dirty="0"/>
          </a:p>
        </p:txBody>
      </p:sp>
      <p:sp>
        <p:nvSpPr>
          <p:cNvPr id="3" name="Content Placeholder 2">
            <a:extLst>
              <a:ext uri="{FF2B5EF4-FFF2-40B4-BE49-F238E27FC236}">
                <a16:creationId xmlns:a16="http://schemas.microsoft.com/office/drawing/2014/main" id="{FDB7101D-356B-9235-0442-6BE27FC95910}"/>
              </a:ext>
            </a:extLst>
          </p:cNvPr>
          <p:cNvSpPr>
            <a:spLocks noGrp="1"/>
          </p:cNvSpPr>
          <p:nvPr>
            <p:ph idx="1"/>
          </p:nvPr>
        </p:nvSpPr>
        <p:spPr>
          <a:xfrm>
            <a:off x="677333" y="2160589"/>
            <a:ext cx="9475195" cy="3880773"/>
          </a:xfrm>
        </p:spPr>
        <p:txBody>
          <a:bodyPr/>
          <a:lstStyle/>
          <a:p>
            <a:pPr algn="just"/>
            <a:r>
              <a:rPr lang="en-US" sz="1800" b="0" i="0" u="none" strike="noStrike" baseline="0" dirty="0">
                <a:latin typeface="TimesNewRomanPSMT"/>
              </a:rPr>
              <a:t>David </a:t>
            </a:r>
            <a:r>
              <a:rPr lang="en-US" sz="1800" b="0" i="0" u="none" strike="noStrike" baseline="0" dirty="0" err="1">
                <a:latin typeface="TimesNewRomanPSMT"/>
              </a:rPr>
              <a:t>Chaum</a:t>
            </a:r>
            <a:r>
              <a:rPr lang="en-US" sz="1800" b="0" i="0" u="none" strike="noStrike" baseline="0" dirty="0">
                <a:latin typeface="TimesNewRomanPSMT"/>
              </a:rPr>
              <a:t> solved  these problems (</a:t>
            </a:r>
            <a:r>
              <a:rPr lang="en-US" sz="1800" b="1" i="0" u="none" strike="noStrike" baseline="0" dirty="0">
                <a:latin typeface="TimesNewRomanPSMT"/>
              </a:rPr>
              <a:t>accountability</a:t>
            </a:r>
            <a:r>
              <a:rPr lang="en-US" sz="1800" b="0" i="0" u="none" strike="noStrike" baseline="0" dirty="0">
                <a:latin typeface="TimesNewRomanPSMT"/>
              </a:rPr>
              <a:t> and </a:t>
            </a:r>
            <a:r>
              <a:rPr lang="en-US" sz="1800" b="1" i="0" u="none" strike="noStrike" baseline="0" dirty="0">
                <a:latin typeface="TimesNewRomanPSMT"/>
              </a:rPr>
              <a:t>anonymity)</a:t>
            </a:r>
            <a:r>
              <a:rPr lang="en-US" sz="1800" b="0" i="0" u="none" strike="noStrike" baseline="0" dirty="0">
                <a:latin typeface="TimesNewRomanPSMT"/>
              </a:rPr>
              <a:t> in 1980s by using two cryptographic operations, namely </a:t>
            </a:r>
            <a:r>
              <a:rPr lang="en-US" sz="1800" b="1" i="0" u="none" strike="noStrike" baseline="0" dirty="0">
                <a:latin typeface="TimesNewRomanPS-BoldMT"/>
              </a:rPr>
              <a:t>blind signatures </a:t>
            </a:r>
            <a:r>
              <a:rPr lang="en-US" sz="1800" b="0" i="0" u="none" strike="noStrike" baseline="0" dirty="0">
                <a:latin typeface="TimesNewRomanPSMT"/>
              </a:rPr>
              <a:t>and </a:t>
            </a:r>
            <a:r>
              <a:rPr lang="en-US" sz="1800" b="1" i="0" u="none" strike="noStrike" baseline="0" dirty="0">
                <a:latin typeface="TimesNewRomanPS-BoldMT"/>
              </a:rPr>
              <a:t>secret sharing</a:t>
            </a:r>
            <a:r>
              <a:rPr lang="en-US" sz="1800" b="0" i="0" u="none" strike="noStrike" baseline="0" dirty="0">
                <a:latin typeface="TimesNewRomanPSMT"/>
              </a:rPr>
              <a:t>.</a:t>
            </a:r>
          </a:p>
          <a:p>
            <a:pPr algn="just"/>
            <a:r>
              <a:rPr lang="en-US" sz="1800" b="1" i="1" dirty="0">
                <a:latin typeface="TimesNewRomanPS-ItalicMT"/>
              </a:rPr>
              <a:t>B</a:t>
            </a:r>
            <a:r>
              <a:rPr lang="en-US" sz="1800" b="1" i="1" u="none" strike="noStrike" baseline="0" dirty="0">
                <a:latin typeface="TimesNewRomanPS-ItalicMT"/>
              </a:rPr>
              <a:t>lind signatures </a:t>
            </a:r>
            <a:r>
              <a:rPr lang="en-US" sz="1800" b="0" i="0" u="none" strike="noStrike" baseline="0" dirty="0">
                <a:latin typeface="TimesNewRomanPSMT"/>
              </a:rPr>
              <a:t>allow for signing a document without actually seeing it.</a:t>
            </a:r>
          </a:p>
          <a:p>
            <a:pPr algn="just"/>
            <a:r>
              <a:rPr lang="en-IN" sz="1800" b="1" i="1" dirty="0">
                <a:latin typeface="TimesNewRomanPS-ItalicMT"/>
              </a:rPr>
              <a:t>S</a:t>
            </a:r>
            <a:r>
              <a:rPr lang="en-IN" sz="1800" b="1" i="1" u="none" strike="noStrike" baseline="0" dirty="0">
                <a:latin typeface="TimesNewRomanPS-ItalicMT"/>
              </a:rPr>
              <a:t>ecret sharing </a:t>
            </a:r>
            <a:r>
              <a:rPr lang="en-US" sz="1800" b="0" i="0" u="none" strike="noStrike" baseline="0" dirty="0">
                <a:latin typeface="TimesNewRomanPSMT"/>
              </a:rPr>
              <a:t>is a concept that enables the detection of double spending, that is using the same e-cash token twice (double</a:t>
            </a:r>
            <a:r>
              <a:rPr lang="en-IN" sz="1800" b="0" i="0" u="none" strike="noStrike" baseline="0" dirty="0">
                <a:latin typeface="TimesNewRomanPSMT"/>
              </a:rPr>
              <a:t>spending).</a:t>
            </a:r>
          </a:p>
          <a:p>
            <a:pPr algn="just"/>
            <a:r>
              <a:rPr lang="en-US" sz="1800" b="0" i="0" u="none" strike="noStrike" baseline="0" dirty="0">
                <a:latin typeface="TimesNewRomanPSMT"/>
              </a:rPr>
              <a:t>In 2009, the first practical implementation of an electronic cash (e-cash) system was named Bitcoin</a:t>
            </a:r>
          </a:p>
          <a:p>
            <a:pPr algn="just"/>
            <a:r>
              <a:rPr lang="en-US" sz="1800" b="0" i="0" u="none" strike="noStrike" baseline="0" dirty="0">
                <a:latin typeface="TimesNewRomanPSMT"/>
              </a:rPr>
              <a:t>It used </a:t>
            </a:r>
            <a:r>
              <a:rPr lang="en-US" sz="1800" b="1" i="0" u="none" strike="noStrike" baseline="0" dirty="0">
                <a:latin typeface="TimesNewRomanPS-BoldMT"/>
              </a:rPr>
              <a:t>public key cryptography </a:t>
            </a:r>
            <a:r>
              <a:rPr lang="en-US" sz="1800" b="0" i="0" u="none" strike="noStrike" baseline="0" dirty="0">
                <a:latin typeface="TimesNewRomanPSMT"/>
              </a:rPr>
              <a:t>with a </a:t>
            </a:r>
            <a:r>
              <a:rPr lang="en-US" sz="1800" b="1" i="0" u="none" strike="noStrike" baseline="0" dirty="0">
                <a:latin typeface="TimesNewRomanPS-BoldMT"/>
              </a:rPr>
              <a:t>Proof of Work </a:t>
            </a:r>
            <a:r>
              <a:rPr lang="en-US" sz="1800" b="0" i="0" u="none" strike="noStrike" baseline="0" dirty="0">
                <a:latin typeface="TimesNewRomanPSMT"/>
              </a:rPr>
              <a:t>(</a:t>
            </a:r>
            <a:r>
              <a:rPr lang="en-US" sz="1800" b="1" i="0" u="none" strike="noStrike" baseline="0" dirty="0" err="1">
                <a:latin typeface="TimesNewRomanPS-BoldMT"/>
              </a:rPr>
              <a:t>PoW</a:t>
            </a:r>
            <a:r>
              <a:rPr lang="en-US" sz="1800" b="0" i="0" u="none" strike="noStrike" baseline="0" dirty="0">
                <a:latin typeface="TimesNewRomanPSMT"/>
              </a:rPr>
              <a:t>) mechanism to provide a secure, controlled, and decentralized method of minting digital currency.</a:t>
            </a:r>
          </a:p>
          <a:p>
            <a:pPr algn="l"/>
            <a:endParaRPr lang="en-IN" dirty="0"/>
          </a:p>
        </p:txBody>
      </p:sp>
    </p:spTree>
    <p:extLst>
      <p:ext uri="{BB962C8B-B14F-4D97-AF65-F5344CB8AC3E}">
        <p14:creationId xmlns:p14="http://schemas.microsoft.com/office/powerpoint/2010/main" val="272874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D0A8-EB06-9409-7BC5-B8E505AB1BED}"/>
              </a:ext>
            </a:extLst>
          </p:cNvPr>
          <p:cNvSpPr>
            <a:spLocks noGrp="1"/>
          </p:cNvSpPr>
          <p:nvPr>
            <p:ph type="title"/>
          </p:nvPr>
        </p:nvSpPr>
        <p:spPr/>
        <p:txBody>
          <a:bodyPr>
            <a:normAutofit/>
          </a:bodyPr>
          <a:lstStyle/>
          <a:p>
            <a:r>
              <a:rPr lang="en-IN" sz="3200" b="1" i="0" u="sng" strike="noStrike" baseline="0" dirty="0">
                <a:latin typeface="TimesNewRomanPS-BoldMT"/>
              </a:rPr>
              <a:t>Blockchain</a:t>
            </a:r>
            <a:endParaRPr lang="en-IN" sz="6000" u="sng" dirty="0"/>
          </a:p>
        </p:txBody>
      </p:sp>
      <p:sp>
        <p:nvSpPr>
          <p:cNvPr id="3" name="Content Placeholder 2">
            <a:extLst>
              <a:ext uri="{FF2B5EF4-FFF2-40B4-BE49-F238E27FC236}">
                <a16:creationId xmlns:a16="http://schemas.microsoft.com/office/drawing/2014/main" id="{0CAC5F17-6611-1500-060D-CBCF5737E7D9}"/>
              </a:ext>
            </a:extLst>
          </p:cNvPr>
          <p:cNvSpPr>
            <a:spLocks noGrp="1"/>
          </p:cNvSpPr>
          <p:nvPr>
            <p:ph idx="1"/>
          </p:nvPr>
        </p:nvSpPr>
        <p:spPr>
          <a:xfrm>
            <a:off x="677334" y="1488613"/>
            <a:ext cx="10537514" cy="4535669"/>
          </a:xfrm>
        </p:spPr>
        <p:txBody>
          <a:bodyPr>
            <a:normAutofit fontScale="47500" lnSpcReduction="20000"/>
          </a:bodyPr>
          <a:lstStyle/>
          <a:p>
            <a:pPr algn="just"/>
            <a:r>
              <a:rPr lang="en-US" sz="3800" b="0" u="none" strike="noStrike" baseline="0" dirty="0">
                <a:latin typeface="Times New Roman" panose="02020603050405020304" pitchFamily="18" charset="0"/>
                <a:cs typeface="Times New Roman" panose="02020603050405020304" pitchFamily="18" charset="0"/>
              </a:rPr>
              <a:t>Blockchain is a peer-to-peer, distributed ledger that is cryptographically-secure, append-only, immutable (extremely hard to change), and updateable only via consensus or agreement among peers</a:t>
            </a:r>
          </a:p>
          <a:p>
            <a:pPr marL="0" indent="0" algn="just">
              <a:buNone/>
            </a:pPr>
            <a:r>
              <a:rPr lang="en-IN" sz="3800" b="1" i="0" u="sng" strike="noStrike" baseline="0" dirty="0">
                <a:latin typeface="TimesNewRomanPS-BoldMT"/>
              </a:rPr>
              <a:t>Peer-to-peer: </a:t>
            </a:r>
          </a:p>
          <a:p>
            <a:pPr algn="just"/>
            <a:r>
              <a:rPr lang="en-US" sz="3800" b="0" i="0" u="none" strike="noStrike" baseline="0" dirty="0">
                <a:latin typeface="TimesNewRomanPSMT"/>
              </a:rPr>
              <a:t>This means that there is no central controller in the network, and all participants talk to each other directly. </a:t>
            </a:r>
          </a:p>
          <a:p>
            <a:pPr algn="just"/>
            <a:r>
              <a:rPr lang="en-US" sz="3800" b="0" i="0" u="none" strike="noStrike" baseline="0" dirty="0">
                <a:latin typeface="TimesNewRomanPSMT"/>
              </a:rPr>
              <a:t>This property allows for cash transactions to be exchanged directly among the peers without a third-party involvement, such as by a bank.</a:t>
            </a:r>
          </a:p>
          <a:p>
            <a:pPr marL="0" indent="0" algn="just">
              <a:buNone/>
            </a:pPr>
            <a:r>
              <a:rPr lang="en-IN" sz="3800" b="1" i="0" u="sng" strike="noStrike" baseline="0" dirty="0">
                <a:latin typeface="TimesNewRomanPS-BoldMT"/>
              </a:rPr>
              <a:t>Distributed ledger:</a:t>
            </a:r>
          </a:p>
          <a:p>
            <a:pPr algn="just"/>
            <a:r>
              <a:rPr lang="en-IN" sz="3800" b="0" i="0" u="none" strike="noStrike" baseline="0" dirty="0">
                <a:latin typeface="TimesNewRomanPSMT"/>
              </a:rPr>
              <a:t>This means </a:t>
            </a:r>
            <a:r>
              <a:rPr lang="en-US" sz="3800" b="0" i="0" u="none" strike="noStrike" baseline="0" dirty="0">
                <a:latin typeface="TimesNewRomanPSMT"/>
              </a:rPr>
              <a:t>that a ledger is spread across the network among all peers in the network, and each peer holds a copy of the </a:t>
            </a:r>
            <a:r>
              <a:rPr lang="en-IN" sz="3800" b="0" i="0" u="none" strike="noStrike" baseline="0" dirty="0">
                <a:latin typeface="TimesNewRomanPSMT"/>
              </a:rPr>
              <a:t>complete ledger.</a:t>
            </a:r>
          </a:p>
          <a:p>
            <a:pPr marL="0" indent="0" algn="just">
              <a:buNone/>
            </a:pPr>
            <a:r>
              <a:rPr lang="en-IN" sz="3800" b="1" i="0" u="sng" strike="noStrike" baseline="0" dirty="0">
                <a:latin typeface="TimesNewRomanPS-BoldMT"/>
              </a:rPr>
              <a:t>Cryptographically-secure:</a:t>
            </a:r>
          </a:p>
          <a:p>
            <a:pPr algn="just"/>
            <a:r>
              <a:rPr lang="en-US" sz="3800" b="0" i="0" u="none" strike="noStrike" baseline="0" dirty="0">
                <a:latin typeface="TimesNewRomanPSMT"/>
              </a:rPr>
              <a:t>This means that cryptography has been used to provide security services which make this ledger secure against tampering and misuse. </a:t>
            </a:r>
          </a:p>
          <a:p>
            <a:pPr algn="just"/>
            <a:r>
              <a:rPr lang="en-US" sz="3800" b="0" i="0" u="none" strike="noStrike" baseline="0" dirty="0">
                <a:latin typeface="TimesNewRomanPSMT"/>
              </a:rPr>
              <a:t>These services include non-repudiation, data integrity, and data origin authentication.</a:t>
            </a:r>
            <a:endParaRPr lang="en-IN" sz="3800" b="1" i="0" u="sng" strike="noStrike" baseline="0" dirty="0">
              <a:latin typeface="TimesNewRomanPS-BoldMT"/>
            </a:endParaRPr>
          </a:p>
          <a:p>
            <a:pPr algn="l"/>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05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DF22-01C8-F949-0A36-44E602D7007E}"/>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Blockchain</a:t>
            </a:r>
          </a:p>
        </p:txBody>
      </p:sp>
      <p:sp>
        <p:nvSpPr>
          <p:cNvPr id="3" name="Content Placeholder 2">
            <a:extLst>
              <a:ext uri="{FF2B5EF4-FFF2-40B4-BE49-F238E27FC236}">
                <a16:creationId xmlns:a16="http://schemas.microsoft.com/office/drawing/2014/main" id="{F7AED0E5-13A5-78B9-5A5B-F5139731C885}"/>
              </a:ext>
            </a:extLst>
          </p:cNvPr>
          <p:cNvSpPr>
            <a:spLocks noGrp="1"/>
          </p:cNvSpPr>
          <p:nvPr>
            <p:ph idx="1"/>
          </p:nvPr>
        </p:nvSpPr>
        <p:spPr>
          <a:xfrm>
            <a:off x="677334" y="1636154"/>
            <a:ext cx="10187890" cy="3880773"/>
          </a:xfrm>
        </p:spPr>
        <p:txBody>
          <a:bodyPr/>
          <a:lstStyle/>
          <a:p>
            <a:pPr marL="0" indent="0">
              <a:buNone/>
            </a:pPr>
            <a:r>
              <a:rPr lang="en-IN" sz="2000" b="1" i="0" u="sng" strike="noStrike" baseline="0" dirty="0">
                <a:latin typeface="TimesNewRomanPS-BoldMT"/>
              </a:rPr>
              <a:t>Append-only:</a:t>
            </a:r>
          </a:p>
          <a:p>
            <a:pPr algn="just"/>
            <a:r>
              <a:rPr lang="en-IN" sz="1800" dirty="0">
                <a:latin typeface="TimesNewRomanPS-BoldMT"/>
              </a:rPr>
              <a:t>This </a:t>
            </a:r>
            <a:r>
              <a:rPr lang="en-US" sz="1800" b="0" i="0" u="none" strike="noStrike" baseline="0" dirty="0">
                <a:latin typeface="TimesNewRomanPSMT"/>
              </a:rPr>
              <a:t>means that data can only be added to the blockchain in </a:t>
            </a:r>
            <a:r>
              <a:rPr lang="en-US" sz="1800" b="0" i="1" u="none" strike="noStrike" baseline="0" dirty="0">
                <a:latin typeface="TimesNewRomanPS-ItalicMT"/>
              </a:rPr>
              <a:t>time-ordered sequential order</a:t>
            </a:r>
            <a:r>
              <a:rPr lang="en-US" sz="1800" b="0" i="0" u="none" strike="noStrike" baseline="0" dirty="0">
                <a:latin typeface="TimesNewRomanPSMT"/>
              </a:rPr>
              <a:t>.</a:t>
            </a:r>
          </a:p>
          <a:p>
            <a:pPr algn="just"/>
            <a:r>
              <a:rPr lang="en-US" sz="1800" b="0" i="0" u="none" strike="noStrike" baseline="0" dirty="0">
                <a:latin typeface="TimesNewRomanPSMT"/>
              </a:rPr>
              <a:t>This property implies that once data is added to the blockchain, it is almost impossible to change that data and can be considered practically immutable.</a:t>
            </a:r>
          </a:p>
          <a:p>
            <a:pPr algn="just"/>
            <a:r>
              <a:rPr lang="en-US" sz="1800" b="0" i="0" u="none" strike="noStrike" baseline="0" dirty="0">
                <a:solidFill>
                  <a:srgbClr val="000000"/>
                </a:solidFill>
                <a:latin typeface="TimesNewRomanPSMT"/>
              </a:rPr>
              <a:t>There may be some legitimate reasons to change data in the blockchain once it has been added, such as the </a:t>
            </a:r>
            <a:r>
              <a:rPr lang="en-US" sz="1800" b="0" i="1" u="none" strike="noStrike" baseline="0" dirty="0">
                <a:solidFill>
                  <a:srgbClr val="000000"/>
                </a:solidFill>
                <a:latin typeface="TimesNewRomanPS-ItalicMT"/>
              </a:rPr>
              <a:t>right to be forgotten </a:t>
            </a:r>
            <a:r>
              <a:rPr lang="en-US" sz="1800" b="0" i="0" u="none" strike="noStrike" baseline="0" dirty="0">
                <a:solidFill>
                  <a:srgbClr val="000000"/>
                </a:solidFill>
                <a:latin typeface="TimesNewRomanPSMT"/>
              </a:rPr>
              <a:t>or </a:t>
            </a:r>
            <a:r>
              <a:rPr lang="en-US" sz="1800" b="0" i="1" u="none" strike="noStrike" baseline="0" dirty="0">
                <a:solidFill>
                  <a:srgbClr val="000000"/>
                </a:solidFill>
                <a:latin typeface="TimesNewRomanPS-ItalicMT"/>
              </a:rPr>
              <a:t>right to erasure </a:t>
            </a:r>
            <a:r>
              <a:rPr lang="en-US" sz="1800" b="0" i="0" u="none" strike="noStrike" baseline="0" dirty="0">
                <a:solidFill>
                  <a:srgbClr val="000000"/>
                </a:solidFill>
                <a:latin typeface="TimesNewRomanPSMT"/>
              </a:rPr>
              <a:t>(also defined in </a:t>
            </a:r>
            <a:r>
              <a:rPr lang="en-US" sz="1800" b="1" i="0" u="none" strike="noStrike" baseline="0" dirty="0">
                <a:solidFill>
                  <a:srgbClr val="000000"/>
                </a:solidFill>
                <a:latin typeface="TimesNewRomanPS-BoldMT"/>
                <a:hlinkClick r:id="rId2"/>
              </a:rPr>
              <a:t>General Data Protection </a:t>
            </a:r>
            <a:r>
              <a:rPr lang="en-US" sz="1800" b="0" i="0" u="none" strike="noStrike" baseline="0" dirty="0">
                <a:solidFill>
                  <a:srgbClr val="000000"/>
                </a:solidFill>
                <a:latin typeface="TimesNewRomanPSMT"/>
                <a:hlinkClick r:id="rId2"/>
              </a:rPr>
              <a:t>(</a:t>
            </a:r>
            <a:r>
              <a:rPr lang="en-US" sz="1800" b="1" i="0" u="none" strike="noStrike" baseline="0" dirty="0">
                <a:solidFill>
                  <a:srgbClr val="000000"/>
                </a:solidFill>
                <a:latin typeface="TimesNewRomanPS-BoldMT"/>
                <a:hlinkClick r:id="rId2"/>
              </a:rPr>
              <a:t>GDPR</a:t>
            </a:r>
            <a:r>
              <a:rPr lang="en-US" sz="1800" b="0" i="0" u="none" strike="noStrike" baseline="0" dirty="0">
                <a:solidFill>
                  <a:srgbClr val="000000"/>
                </a:solidFill>
                <a:latin typeface="TimesNewRomanPSMT"/>
                <a:hlinkClick r:id="rId2"/>
              </a:rPr>
              <a:t>)</a:t>
            </a:r>
            <a:r>
              <a:rPr lang="en-US" sz="1800" b="0" i="0" u="none" strike="noStrike" baseline="0" dirty="0">
                <a:solidFill>
                  <a:srgbClr val="000000"/>
                </a:solidFill>
                <a:latin typeface="TimesNewRomanPSMT"/>
              </a:rPr>
              <a:t> ruling)</a:t>
            </a:r>
          </a:p>
          <a:p>
            <a:pPr algn="l"/>
            <a:endParaRPr lang="en-IN" dirty="0"/>
          </a:p>
        </p:txBody>
      </p:sp>
    </p:spTree>
    <p:extLst>
      <p:ext uri="{BB962C8B-B14F-4D97-AF65-F5344CB8AC3E}">
        <p14:creationId xmlns:p14="http://schemas.microsoft.com/office/powerpoint/2010/main" val="225029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B0E6-46DA-EA56-3FD0-3D3ECE06DBC8}"/>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Blockchain</a:t>
            </a:r>
          </a:p>
        </p:txBody>
      </p:sp>
      <p:sp>
        <p:nvSpPr>
          <p:cNvPr id="3" name="Content Placeholder 2">
            <a:extLst>
              <a:ext uri="{FF2B5EF4-FFF2-40B4-BE49-F238E27FC236}">
                <a16:creationId xmlns:a16="http://schemas.microsoft.com/office/drawing/2014/main" id="{035ECBF9-DCFF-ABAB-4628-EBBBC695D8CE}"/>
              </a:ext>
            </a:extLst>
          </p:cNvPr>
          <p:cNvSpPr>
            <a:spLocks noGrp="1"/>
          </p:cNvSpPr>
          <p:nvPr>
            <p:ph idx="1"/>
          </p:nvPr>
        </p:nvSpPr>
        <p:spPr>
          <a:xfrm>
            <a:off x="838200" y="1690688"/>
            <a:ext cx="10515600" cy="3236913"/>
          </a:xfrm>
        </p:spPr>
        <p:txBody>
          <a:bodyPr/>
          <a:lstStyle/>
          <a:p>
            <a:pPr marL="0" indent="0">
              <a:buNone/>
            </a:pPr>
            <a:r>
              <a:rPr lang="en-IN" sz="2000" b="1" i="0" u="sng" strike="noStrike" baseline="0" dirty="0">
                <a:latin typeface="TimesNewRomanPS-BoldMT"/>
              </a:rPr>
              <a:t>Updateable via consensus:</a:t>
            </a:r>
            <a:endParaRPr lang="en-US" sz="2000" b="0" i="0" u="none" strike="noStrike" baseline="0" dirty="0">
              <a:latin typeface="TimesNewRomanPSMT"/>
            </a:endParaRPr>
          </a:p>
          <a:p>
            <a:pPr algn="just"/>
            <a:r>
              <a:rPr lang="en-US" sz="1800" b="0" i="0" u="none" strike="noStrike" baseline="0" dirty="0">
                <a:latin typeface="TimesNewRomanPSMT"/>
              </a:rPr>
              <a:t>In this scenario, no central authority is in control of updating the ledger.</a:t>
            </a:r>
          </a:p>
          <a:p>
            <a:pPr algn="just"/>
            <a:r>
              <a:rPr lang="en-IN" sz="1800" b="0" i="0" u="none" strike="noStrike" baseline="0" dirty="0">
                <a:latin typeface="TimesNewRomanPSMT"/>
              </a:rPr>
              <a:t>Instead, </a:t>
            </a:r>
            <a:r>
              <a:rPr lang="en-US" sz="1800" b="0" i="0" u="none" strike="noStrike" baseline="0" dirty="0">
                <a:latin typeface="TimesNewRomanPSMT"/>
              </a:rPr>
              <a:t>any update made to the blockchain is validated against strict criteria defined by the blockchain protocol and added to the blockchain only after a consensus has been reached among all participating peers/nodes on the </a:t>
            </a:r>
            <a:r>
              <a:rPr lang="en-IN" sz="1800" b="0" i="0" u="none" strike="noStrike" baseline="0" dirty="0">
                <a:latin typeface="TimesNewRomanPSMT"/>
              </a:rPr>
              <a:t>network.</a:t>
            </a:r>
          </a:p>
          <a:p>
            <a:pPr algn="just"/>
            <a:r>
              <a:rPr lang="en-US" sz="1800" b="0" i="0" u="none" strike="noStrike" baseline="0" dirty="0">
                <a:latin typeface="TimesNewRomanPSMT"/>
              </a:rPr>
              <a:t>To achieve consensus, there are various consensus facilitation algorithms which ensure that all parties are in agreement about the final state of the data on the blockchain network and resolutely agree upon it to be </a:t>
            </a:r>
            <a:r>
              <a:rPr lang="en-IN" sz="1800" b="0" i="0" u="none" strike="noStrike" baseline="0" dirty="0">
                <a:latin typeface="TimesNewRomanPSMT"/>
              </a:rPr>
              <a:t>true.</a:t>
            </a:r>
          </a:p>
          <a:p>
            <a:pPr marL="0" indent="0" algn="l">
              <a:buNone/>
            </a:pPr>
            <a:endParaRPr lang="en-IN" dirty="0"/>
          </a:p>
        </p:txBody>
      </p:sp>
    </p:spTree>
    <p:extLst>
      <p:ext uri="{BB962C8B-B14F-4D97-AF65-F5344CB8AC3E}">
        <p14:creationId xmlns:p14="http://schemas.microsoft.com/office/powerpoint/2010/main" val="2220064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{301EC8B9-B69C-8345-9B4C-57CD30093C24}tf10001060</Template>
  <TotalTime>3070</TotalTime>
  <Words>7377</Words>
  <Application>Microsoft Office PowerPoint</Application>
  <PresentationFormat>Widescreen</PresentationFormat>
  <Paragraphs>389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Facet</vt:lpstr>
      <vt:lpstr>BLOCKCHAIN</vt:lpstr>
      <vt:lpstr>Distributed systems</vt:lpstr>
      <vt:lpstr>Design of a distributed system</vt:lpstr>
      <vt:lpstr>Challenges in Distributed Systems</vt:lpstr>
      <vt:lpstr>The history of blockchain and Bitcoin</vt:lpstr>
      <vt:lpstr>Blind signatures and secret sharing </vt:lpstr>
      <vt:lpstr>Blockchain</vt:lpstr>
      <vt:lpstr>Blockchain</vt:lpstr>
      <vt:lpstr>Blockchain</vt:lpstr>
      <vt:lpstr>Blockchain</vt:lpstr>
      <vt:lpstr>Blockchain</vt:lpstr>
      <vt:lpstr>Blockchain</vt:lpstr>
      <vt:lpstr>The generic structure of a block.</vt:lpstr>
      <vt:lpstr>Generic elements of a blockchain</vt:lpstr>
      <vt:lpstr>Generic elements of a blockchain</vt:lpstr>
      <vt:lpstr>Generic elements of a blockchain</vt:lpstr>
      <vt:lpstr>Generic elements of a blockchain</vt:lpstr>
      <vt:lpstr>Generic elements of a blockchain</vt:lpstr>
      <vt:lpstr>Features of a blockchain</vt:lpstr>
      <vt:lpstr>Features of a blockchain</vt:lpstr>
      <vt:lpstr>Features of a blockchain</vt:lpstr>
      <vt:lpstr>Applications of blockchain technology</vt:lpstr>
      <vt:lpstr>Applications of blockchain technology</vt:lpstr>
      <vt:lpstr>Tiers of blockchain technology</vt:lpstr>
      <vt:lpstr>Tiers of blockchain technology</vt:lpstr>
      <vt:lpstr>Types of blockchain</vt:lpstr>
      <vt:lpstr>Distributed ledgers (Types of blockchain)</vt:lpstr>
      <vt:lpstr>Distributed ledgers (Types of blockchain)</vt:lpstr>
      <vt:lpstr>Public blockchains (Types of blockchain)</vt:lpstr>
      <vt:lpstr>Private blockchains(Types of private blockchain) </vt:lpstr>
      <vt:lpstr>Private blockchains(Types of private blockchain) </vt:lpstr>
      <vt:lpstr>Private blockchains(Types of Private blockhains) </vt:lpstr>
      <vt:lpstr>Shared ledger(Types of blockchain)</vt:lpstr>
      <vt:lpstr>Fully private and proprietary blockchains(Types of blockchain)</vt:lpstr>
      <vt:lpstr>Tokenless blockchains(Types of blockchain) </vt:lpstr>
      <vt:lpstr>Consensus</vt:lpstr>
      <vt:lpstr>Consensus mechanism </vt:lpstr>
      <vt:lpstr>Consensus in blockchain</vt:lpstr>
      <vt:lpstr>Consensus in blockchain</vt:lpstr>
      <vt:lpstr>Consensus in blockchain</vt:lpstr>
      <vt:lpstr>Consensus in blockchain</vt:lpstr>
      <vt:lpstr>Consensus in blockchain</vt:lpstr>
      <vt:lpstr>Consensus in blockchain</vt:lpstr>
      <vt:lpstr>CAP theorem and blockchain</vt:lpstr>
      <vt:lpstr>CAP theorem and blockchain</vt:lpstr>
      <vt:lpstr>CAP theorem and blockchain</vt:lpstr>
      <vt:lpstr>CAP theorem and blockchain</vt:lpstr>
      <vt:lpstr>Benefits and limitations of blockchain</vt:lpstr>
      <vt:lpstr>Benefits and limitations of blockchain</vt:lpstr>
      <vt:lpstr>Benefits and limitations of blockchain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 Koteswara Rao Veeravalli</dc:creator>
  <cp:lastModifiedBy>BHASKAR MANTRI</cp:lastModifiedBy>
  <cp:revision>23</cp:revision>
  <dcterms:created xsi:type="dcterms:W3CDTF">2023-06-24T14:33:15Z</dcterms:created>
  <dcterms:modified xsi:type="dcterms:W3CDTF">2024-07-30T12:24:57Z</dcterms:modified>
</cp:coreProperties>
</file>