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jpg"/>
  <Override PartName="/ppt/media/image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95" r:id="rId6"/>
    <p:sldId id="296" r:id="rId7"/>
    <p:sldId id="306" r:id="rId8"/>
    <p:sldId id="298" r:id="rId9"/>
    <p:sldId id="299" r:id="rId10"/>
    <p:sldId id="300" r:id="rId11"/>
    <p:sldId id="260" r:id="rId12"/>
    <p:sldId id="301" r:id="rId13"/>
    <p:sldId id="263" r:id="rId14"/>
    <p:sldId id="264" r:id="rId15"/>
    <p:sldId id="302" r:id="rId16"/>
    <p:sldId id="307" r:id="rId17"/>
    <p:sldId id="308" r:id="rId18"/>
    <p:sldId id="266" r:id="rId19"/>
    <p:sldId id="267" r:id="rId20"/>
    <p:sldId id="303" r:id="rId21"/>
    <p:sldId id="304" r:id="rId22"/>
    <p:sldId id="305" r:id="rId23"/>
    <p:sldId id="270" r:id="rId24"/>
    <p:sldId id="271" r:id="rId25"/>
    <p:sldId id="272" r:id="rId26"/>
    <p:sldId id="273" r:id="rId27"/>
    <p:sldId id="274" r:id="rId28"/>
    <p:sldId id="275" r:id="rId29"/>
    <p:sldId id="309" r:id="rId30"/>
    <p:sldId id="276" r:id="rId31"/>
    <p:sldId id="277" r:id="rId32"/>
    <p:sldId id="278" r:id="rId33"/>
    <p:sldId id="279" r:id="rId34"/>
    <p:sldId id="280" r:id="rId35"/>
    <p:sldId id="281" r:id="rId36"/>
    <p:sldId id="284" r:id="rId37"/>
    <p:sldId id="285" r:id="rId38"/>
    <p:sldId id="286" r:id="rId39"/>
    <p:sldId id="287" r:id="rId40"/>
    <p:sldId id="288" r:id="rId41"/>
    <p:sldId id="289" r:id="rId42"/>
    <p:sldId id="290" r:id="rId43"/>
    <p:sldId id="291" r:id="rId44"/>
    <p:sldId id="292" r:id="rId45"/>
    <p:sldId id="293" r:id="rId46"/>
    <p:sldId id="29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1" autoAdjust="0"/>
    <p:restoredTop sz="94660"/>
  </p:normalViewPr>
  <p:slideViewPr>
    <p:cSldViewPr snapToGrid="0">
      <p:cViewPr varScale="1">
        <p:scale>
          <a:sx n="76" d="100"/>
          <a:sy n="76" d="100"/>
        </p:scale>
        <p:origin x="232"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362088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30396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053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186649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857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200248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73237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249992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211570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DE9497-F621-42D8-A8F7-44181ED90B8D}"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406169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6DE9497-F621-42D8-A8F7-44181ED90B8D}"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18321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6DE9497-F621-42D8-A8F7-44181ED90B8D}"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399438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6DE9497-F621-42D8-A8F7-44181ED90B8D}"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97078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E9497-F621-42D8-A8F7-44181ED90B8D}"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70109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6DE9497-F621-42D8-A8F7-44181ED90B8D}"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69C9D-5EF7-4B79-8E47-44145413C7D1}" type="slidenum">
              <a:rPr lang="en-IN" smtClean="0"/>
              <a:t>‹#›</a:t>
            </a:fld>
            <a:endParaRPr lang="en-IN"/>
          </a:p>
        </p:txBody>
      </p:sp>
    </p:spTree>
    <p:extLst>
      <p:ext uri="{BB962C8B-B14F-4D97-AF65-F5344CB8AC3E}">
        <p14:creationId xmlns:p14="http://schemas.microsoft.com/office/powerpoint/2010/main" val="202163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69C9D-5EF7-4B79-8E47-44145413C7D1}" type="slidenum">
              <a:rPr lang="en-IN" smtClean="0"/>
              <a:t>‹#›</a:t>
            </a:fld>
            <a:endParaRPr lang="en-IN"/>
          </a:p>
        </p:txBody>
      </p:sp>
      <p:sp>
        <p:nvSpPr>
          <p:cNvPr id="5" name="Date Placeholder 4"/>
          <p:cNvSpPr>
            <a:spLocks noGrp="1"/>
          </p:cNvSpPr>
          <p:nvPr>
            <p:ph type="dt" sz="half" idx="10"/>
          </p:nvPr>
        </p:nvSpPr>
        <p:spPr/>
        <p:txBody>
          <a:bodyPr/>
          <a:lstStyle/>
          <a:p>
            <a:fld id="{86DE9497-F621-42D8-A8F7-44181ED90B8D}" type="datetimeFigureOut">
              <a:rPr lang="en-IN" smtClean="0"/>
              <a:t>30-07-2024</a:t>
            </a:fld>
            <a:endParaRPr lang="en-IN"/>
          </a:p>
        </p:txBody>
      </p:sp>
    </p:spTree>
    <p:extLst>
      <p:ext uri="{BB962C8B-B14F-4D97-AF65-F5344CB8AC3E}">
        <p14:creationId xmlns:p14="http://schemas.microsoft.com/office/powerpoint/2010/main" val="138517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DE9497-F621-42D8-A8F7-44181ED90B8D}" type="datetimeFigureOut">
              <a:rPr lang="en-IN" smtClean="0"/>
              <a:t>30-07-2024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069C9D-5EF7-4B79-8E47-44145413C7D1}" type="slidenum">
              <a:rPr lang="en-IN" smtClean="0"/>
              <a:t>‹#›</a:t>
            </a:fld>
            <a:endParaRPr lang="en-IN"/>
          </a:p>
        </p:txBody>
      </p:sp>
    </p:spTree>
    <p:extLst>
      <p:ext uri="{BB962C8B-B14F-4D97-AF65-F5344CB8AC3E}">
        <p14:creationId xmlns:p14="http://schemas.microsoft.com/office/powerpoint/2010/main" val="147131463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34F-E305-15A5-B098-31EEB581B069}"/>
              </a:ext>
            </a:extLst>
          </p:cNvPr>
          <p:cNvSpPr>
            <a:spLocks noGrp="1"/>
          </p:cNvSpPr>
          <p:nvPr>
            <p:ph type="ctrTitle"/>
          </p:nvPr>
        </p:nvSpPr>
        <p:spPr>
          <a:xfrm>
            <a:off x="771896" y="2032000"/>
            <a:ext cx="9013372" cy="1397000"/>
          </a:xfrm>
        </p:spPr>
        <p:txBody>
          <a:bodyPr>
            <a:normAutofit fontScale="90000"/>
          </a:bodyPr>
          <a:lstStyle/>
          <a:p>
            <a:r>
              <a:rPr lang="en-IN" sz="4400" dirty="0">
                <a:solidFill>
                  <a:srgbClr val="00B0F0"/>
                </a:solidFill>
                <a:cs typeface="Times New Roman" panose="02020603050405020304" pitchFamily="18" charset="0"/>
              </a:rPr>
              <a:t>UNDERSTANDING BLOCKCHAIN WITH CRYPTOCURRENCY</a:t>
            </a:r>
          </a:p>
        </p:txBody>
      </p:sp>
      <p:sp>
        <p:nvSpPr>
          <p:cNvPr id="3" name="TextBox 2">
            <a:extLst>
              <a:ext uri="{FF2B5EF4-FFF2-40B4-BE49-F238E27FC236}">
                <a16:creationId xmlns:a16="http://schemas.microsoft.com/office/drawing/2014/main" id="{C748F6C9-F236-CEA2-C545-98B7A3E78C49}"/>
              </a:ext>
            </a:extLst>
          </p:cNvPr>
          <p:cNvSpPr txBox="1"/>
          <p:nvPr/>
        </p:nvSpPr>
        <p:spPr>
          <a:xfrm>
            <a:off x="6265333" y="4030134"/>
            <a:ext cx="3689268" cy="523220"/>
          </a:xfrm>
          <a:prstGeom prst="rect">
            <a:avLst/>
          </a:prstGeom>
          <a:noFill/>
        </p:spPr>
        <p:txBody>
          <a:bodyPr wrap="square" rtlCol="0">
            <a:spAutoFit/>
          </a:bodyPr>
          <a:lstStyle/>
          <a:p>
            <a:r>
              <a:rPr lang="en-US" sz="2800" b="1" dirty="0">
                <a:solidFill>
                  <a:srgbClr val="00B0F0"/>
                </a:solidFill>
              </a:rPr>
              <a:t>Siva Kumar </a:t>
            </a:r>
            <a:r>
              <a:rPr lang="en-US" sz="2800" b="1" dirty="0" err="1">
                <a:solidFill>
                  <a:srgbClr val="00B0F0"/>
                </a:solidFill>
              </a:rPr>
              <a:t>Ronanki</a:t>
            </a:r>
            <a:endParaRPr lang="en-US" sz="2800" b="1" dirty="0">
              <a:solidFill>
                <a:srgbClr val="00B0F0"/>
              </a:solidFill>
            </a:endParaRPr>
          </a:p>
        </p:txBody>
      </p:sp>
    </p:spTree>
    <p:extLst>
      <p:ext uri="{BB962C8B-B14F-4D97-AF65-F5344CB8AC3E}">
        <p14:creationId xmlns:p14="http://schemas.microsoft.com/office/powerpoint/2010/main" val="383679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C080-F451-4657-7B7D-D14F1AD0BAC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7C42903-3315-3BFE-B723-5C4633CD2A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0" y="440268"/>
            <a:ext cx="8715202" cy="5601758"/>
          </a:xfrm>
        </p:spPr>
      </p:pic>
    </p:spTree>
    <p:extLst>
      <p:ext uri="{BB962C8B-B14F-4D97-AF65-F5344CB8AC3E}">
        <p14:creationId xmlns:p14="http://schemas.microsoft.com/office/powerpoint/2010/main" val="133761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D85F-7654-310B-3266-AF8548353684}"/>
              </a:ext>
            </a:extLst>
          </p:cNvPr>
          <p:cNvSpPr>
            <a:spLocks noGrp="1"/>
          </p:cNvSpPr>
          <p:nvPr>
            <p:ph type="title"/>
          </p:nvPr>
        </p:nvSpPr>
        <p:spPr/>
        <p:txBody>
          <a:bodyPr/>
          <a:lstStyle/>
          <a:p>
            <a:r>
              <a:rPr lang="en-US" dirty="0">
                <a:solidFill>
                  <a:srgbClr val="00B0F0"/>
                </a:solidFill>
              </a:rPr>
              <a:t>Patricia Trees</a:t>
            </a:r>
            <a:endParaRPr lang="en-IN" dirty="0">
              <a:solidFill>
                <a:srgbClr val="00B0F0"/>
              </a:solidFill>
            </a:endParaRPr>
          </a:p>
        </p:txBody>
      </p:sp>
      <p:sp>
        <p:nvSpPr>
          <p:cNvPr id="3" name="Content Placeholder 2">
            <a:extLst>
              <a:ext uri="{FF2B5EF4-FFF2-40B4-BE49-F238E27FC236}">
                <a16:creationId xmlns:a16="http://schemas.microsoft.com/office/drawing/2014/main" id="{3AC0EAAF-CFDC-26D4-1942-FB698DE278E3}"/>
              </a:ext>
            </a:extLst>
          </p:cNvPr>
          <p:cNvSpPr>
            <a:spLocks noGrp="1"/>
          </p:cNvSpPr>
          <p:nvPr>
            <p:ph idx="1"/>
          </p:nvPr>
        </p:nvSpPr>
        <p:spPr/>
        <p:txBody>
          <a:bodyPr>
            <a:normAutofit/>
          </a:bodyPr>
          <a:lstStyle/>
          <a:p>
            <a:pPr algn="just"/>
            <a:r>
              <a:rPr lang="en-US" sz="2000" b="1" dirty="0"/>
              <a:t>Practical Algorithm to Retrieve Information Coded in Alphanumeric (Patricia)</a:t>
            </a:r>
            <a:r>
              <a:rPr lang="en-US" sz="2000" dirty="0"/>
              <a:t>, also known as Radix tree.</a:t>
            </a:r>
          </a:p>
          <a:p>
            <a:pPr algn="just"/>
            <a:r>
              <a:rPr lang="en-US" sz="2000" dirty="0"/>
              <a:t>An extension to the binary </a:t>
            </a:r>
            <a:r>
              <a:rPr lang="en-US" sz="2000" dirty="0" err="1"/>
              <a:t>trie</a:t>
            </a:r>
            <a:r>
              <a:rPr lang="en-US" sz="2000" dirty="0"/>
              <a:t> where the branch node and element node are  combined to form a new node(augmented node).</a:t>
            </a:r>
          </a:p>
          <a:p>
            <a:pPr algn="just"/>
            <a:r>
              <a:rPr lang="en-US" sz="2000" dirty="0"/>
              <a:t>Applications : NLP, Search engines. </a:t>
            </a:r>
          </a:p>
          <a:p>
            <a:pPr algn="just"/>
            <a:r>
              <a:rPr lang="en-US" sz="2000" dirty="0"/>
              <a:t> Merkle-Patricia tree, based on the definitions of Patricia and Merkle, is a tree that has a root node that contains the hash value of the entire data structure.</a:t>
            </a:r>
            <a:endParaRPr lang="en-IN" sz="2000" dirty="0"/>
          </a:p>
        </p:txBody>
      </p:sp>
    </p:spTree>
    <p:extLst>
      <p:ext uri="{BB962C8B-B14F-4D97-AF65-F5344CB8AC3E}">
        <p14:creationId xmlns:p14="http://schemas.microsoft.com/office/powerpoint/2010/main" val="48828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C187-5C5E-CA80-DF49-32D51FE1DA09}"/>
              </a:ext>
            </a:extLst>
          </p:cNvPr>
          <p:cNvSpPr>
            <a:spLocks noGrp="1"/>
          </p:cNvSpPr>
          <p:nvPr>
            <p:ph type="title"/>
          </p:nvPr>
        </p:nvSpPr>
        <p:spPr/>
        <p:txBody>
          <a:bodyPr/>
          <a:lstStyle/>
          <a:p>
            <a:r>
              <a:rPr lang="en-US" dirty="0">
                <a:solidFill>
                  <a:srgbClr val="00B0F0"/>
                </a:solidFill>
              </a:rPr>
              <a:t>Patricia Trees Algorithm</a:t>
            </a:r>
          </a:p>
        </p:txBody>
      </p:sp>
      <p:sp>
        <p:nvSpPr>
          <p:cNvPr id="3" name="Content Placeholder 2">
            <a:extLst>
              <a:ext uri="{FF2B5EF4-FFF2-40B4-BE49-F238E27FC236}">
                <a16:creationId xmlns:a16="http://schemas.microsoft.com/office/drawing/2014/main" id="{CC4D5ABB-F452-439A-62CC-02F6ED716FF9}"/>
              </a:ext>
            </a:extLst>
          </p:cNvPr>
          <p:cNvSpPr>
            <a:spLocks noGrp="1"/>
          </p:cNvSpPr>
          <p:nvPr>
            <p:ph idx="1"/>
          </p:nvPr>
        </p:nvSpPr>
        <p:spPr>
          <a:xfrm>
            <a:off x="677334" y="2160589"/>
            <a:ext cx="8596668" cy="3880773"/>
          </a:xfrm>
        </p:spPr>
        <p:txBody>
          <a:bodyPr>
            <a:normAutofit/>
          </a:bodyPr>
          <a:lstStyle/>
          <a:p>
            <a:pPr algn="just"/>
            <a:r>
              <a:rPr lang="en-US" sz="2000" dirty="0"/>
              <a:t>Perform the search on the key suppose search terminates at </a:t>
            </a:r>
            <a:r>
              <a:rPr lang="en-US" sz="2400" b="1" dirty="0"/>
              <a:t>S</a:t>
            </a:r>
            <a:r>
              <a:rPr lang="en-US" sz="2000" dirty="0"/>
              <a:t>, then create a node with key &amp; assign bit number(j) to it which is equal to 1</a:t>
            </a:r>
            <a:r>
              <a:rPr lang="en-US" sz="2000" baseline="30000" dirty="0"/>
              <a:t>st</a:t>
            </a:r>
            <a:r>
              <a:rPr lang="en-US" sz="2000" dirty="0"/>
              <a:t> bit in which </a:t>
            </a:r>
            <a:r>
              <a:rPr lang="en-US" sz="2400" b="1" dirty="0"/>
              <a:t>S</a:t>
            </a:r>
            <a:r>
              <a:rPr lang="en-US" sz="2000" b="1" dirty="0"/>
              <a:t> </a:t>
            </a:r>
            <a:r>
              <a:rPr lang="en-US" sz="2000" dirty="0"/>
              <a:t>&amp;</a:t>
            </a:r>
            <a:r>
              <a:rPr lang="en-US" sz="2000" b="1" dirty="0"/>
              <a:t> </a:t>
            </a:r>
            <a:r>
              <a:rPr lang="en-US" sz="2000" dirty="0"/>
              <a:t>key differ.</a:t>
            </a:r>
          </a:p>
          <a:p>
            <a:pPr algn="just"/>
            <a:r>
              <a:rPr lang="en-US" sz="2000" dirty="0"/>
              <a:t>Now assign perform search on the key with j-1 bits.</a:t>
            </a:r>
          </a:p>
          <a:p>
            <a:pPr algn="just"/>
            <a:r>
              <a:rPr lang="en-US" sz="2000" dirty="0"/>
              <a:t>Suppose the search stops at</a:t>
            </a:r>
            <a:r>
              <a:rPr lang="en-US" sz="2400" b="1" dirty="0"/>
              <a:t> S </a:t>
            </a:r>
            <a:r>
              <a:rPr lang="en-US" sz="2000" dirty="0"/>
              <a:t>after making a move from</a:t>
            </a:r>
            <a:r>
              <a:rPr lang="en-US" sz="2000" b="1" dirty="0"/>
              <a:t> </a:t>
            </a:r>
            <a:r>
              <a:rPr lang="en-US" sz="2400" b="1" dirty="0">
                <a:solidFill>
                  <a:schemeClr val="tx1"/>
                </a:solidFill>
              </a:rPr>
              <a:t>P</a:t>
            </a:r>
            <a:r>
              <a:rPr lang="en-US" sz="2000" b="1" dirty="0">
                <a:solidFill>
                  <a:schemeClr val="tx1"/>
                </a:solidFill>
              </a:rPr>
              <a:t> </a:t>
            </a:r>
            <a:r>
              <a:rPr lang="en-US" sz="2000" dirty="0"/>
              <a:t>to </a:t>
            </a:r>
            <a:r>
              <a:rPr lang="en-US" sz="2400" b="1" dirty="0"/>
              <a:t>S</a:t>
            </a:r>
            <a:r>
              <a:rPr lang="en-US" sz="2000" b="1" dirty="0"/>
              <a:t>.</a:t>
            </a:r>
          </a:p>
          <a:p>
            <a:pPr algn="just"/>
            <a:r>
              <a:rPr lang="en-US" sz="2000" dirty="0"/>
              <a:t>Then insert key as a child of </a:t>
            </a:r>
            <a:r>
              <a:rPr lang="en-US" sz="2400" b="1" dirty="0"/>
              <a:t>P</a:t>
            </a:r>
            <a:r>
              <a:rPr lang="en-US" sz="2000" b="1" dirty="0"/>
              <a:t>.</a:t>
            </a:r>
          </a:p>
          <a:p>
            <a:pPr algn="just"/>
            <a:r>
              <a:rPr lang="en-US" sz="2000" dirty="0"/>
              <a:t>If </a:t>
            </a:r>
            <a:r>
              <a:rPr lang="en-US" sz="2400" dirty="0" err="1"/>
              <a:t>j</a:t>
            </a:r>
            <a:r>
              <a:rPr lang="en-US" sz="2400" baseline="30000" dirty="0" err="1"/>
              <a:t>th</a:t>
            </a:r>
            <a:r>
              <a:rPr lang="en-US" sz="2400" baseline="30000" dirty="0"/>
              <a:t> </a:t>
            </a:r>
            <a:r>
              <a:rPr lang="en-US" sz="2000" dirty="0"/>
              <a:t>bit of key is 1,then it’s right pointer will be self pointer. Else if </a:t>
            </a:r>
            <a:r>
              <a:rPr lang="en-US" sz="2400" dirty="0" err="1"/>
              <a:t>j</a:t>
            </a:r>
            <a:r>
              <a:rPr lang="en-US" sz="2000" baseline="30000" dirty="0" err="1"/>
              <a:t>th</a:t>
            </a:r>
            <a:r>
              <a:rPr lang="en-US" sz="2000" baseline="30000" dirty="0"/>
              <a:t> </a:t>
            </a:r>
            <a:r>
              <a:rPr lang="en-US" sz="2000" dirty="0"/>
              <a:t>bit is 0,then it’s left pointer will be self pointer and the other pointer points to </a:t>
            </a:r>
            <a:r>
              <a:rPr lang="en-US" sz="2400" b="1" dirty="0"/>
              <a:t>S.  </a:t>
            </a:r>
          </a:p>
        </p:txBody>
      </p:sp>
    </p:spTree>
    <p:extLst>
      <p:ext uri="{BB962C8B-B14F-4D97-AF65-F5344CB8AC3E}">
        <p14:creationId xmlns:p14="http://schemas.microsoft.com/office/powerpoint/2010/main" val="8677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4D7D-148D-A1E1-76C4-649A9EDE7CA3}"/>
              </a:ext>
            </a:extLst>
          </p:cNvPr>
          <p:cNvSpPr>
            <a:spLocks noGrp="1"/>
          </p:cNvSpPr>
          <p:nvPr>
            <p:ph type="title"/>
          </p:nvPr>
        </p:nvSpPr>
        <p:spPr>
          <a:xfrm>
            <a:off x="955040" y="212725"/>
            <a:ext cx="10515600" cy="1325563"/>
          </a:xfrm>
        </p:spPr>
        <p:txBody>
          <a:bodyPr/>
          <a:lstStyle/>
          <a:p>
            <a:r>
              <a:rPr lang="en-US" dirty="0"/>
              <a:t>                      Digital signatures</a:t>
            </a:r>
            <a:endParaRPr lang="en-IN" dirty="0"/>
          </a:p>
        </p:txBody>
      </p:sp>
      <p:sp>
        <p:nvSpPr>
          <p:cNvPr id="3" name="Content Placeholder 2">
            <a:extLst>
              <a:ext uri="{FF2B5EF4-FFF2-40B4-BE49-F238E27FC236}">
                <a16:creationId xmlns:a16="http://schemas.microsoft.com/office/drawing/2014/main" id="{B7A2DD92-A586-6DD0-6020-05A59884323D}"/>
              </a:ext>
            </a:extLst>
          </p:cNvPr>
          <p:cNvSpPr>
            <a:spLocks noGrp="1"/>
          </p:cNvSpPr>
          <p:nvPr>
            <p:ph idx="1"/>
          </p:nvPr>
        </p:nvSpPr>
        <p:spPr>
          <a:xfrm>
            <a:off x="896620" y="1538288"/>
            <a:ext cx="9110980" cy="4473575"/>
          </a:xfrm>
        </p:spPr>
        <p:txBody>
          <a:bodyPr>
            <a:noAutofit/>
          </a:bodyPr>
          <a:lstStyle/>
          <a:p>
            <a:pPr algn="just"/>
            <a:r>
              <a:rPr lang="en-US" sz="2000" dirty="0"/>
              <a:t>Digital signatures provide a means of associating a message with an entity from which the message has been originated. Digital signatures are used to provide data origin authentication and nonrepudiation. They are calculated in two steps. High-level steps of an </a:t>
            </a:r>
            <a:r>
              <a:rPr lang="en-US" sz="2000" b="1" dirty="0"/>
              <a:t>RSA digital signature scheme</a:t>
            </a:r>
            <a:r>
              <a:rPr lang="en-US" sz="2000" dirty="0"/>
              <a:t> is given as follows: </a:t>
            </a:r>
          </a:p>
          <a:p>
            <a:pPr algn="just"/>
            <a:r>
              <a:rPr lang="en-US" sz="2000" dirty="0"/>
              <a:t>1. Calculate the hash value of the data packet. This will provide the data integrity guarantee as hash can be computed at the receiver's end again and matched with the original hash to check whether the data has been modified in transit. Technically, message signing can work without hashing the data first, but is not considered secure. </a:t>
            </a:r>
          </a:p>
          <a:p>
            <a:pPr algn="just"/>
            <a:r>
              <a:rPr lang="en-US" sz="2000" dirty="0"/>
              <a:t>2. The second step signs the hash value with the signer's private key. As only the singer has the private key, the authenticity of the signature and the signed data is ensured.</a:t>
            </a:r>
            <a:endParaRPr lang="en-IN" sz="2000" dirty="0"/>
          </a:p>
        </p:txBody>
      </p:sp>
    </p:spTree>
    <p:extLst>
      <p:ext uri="{BB962C8B-B14F-4D97-AF65-F5344CB8AC3E}">
        <p14:creationId xmlns:p14="http://schemas.microsoft.com/office/powerpoint/2010/main" val="416715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03D98-EA3D-9708-3E63-78957251B96D}"/>
              </a:ext>
            </a:extLst>
          </p:cNvPr>
          <p:cNvSpPr>
            <a:spLocks noGrp="1"/>
          </p:cNvSpPr>
          <p:nvPr>
            <p:ph idx="1"/>
          </p:nvPr>
        </p:nvSpPr>
        <p:spPr>
          <a:xfrm>
            <a:off x="726440" y="850264"/>
            <a:ext cx="9010227" cy="5560696"/>
          </a:xfrm>
        </p:spPr>
        <p:txBody>
          <a:bodyPr>
            <a:normAutofit/>
          </a:bodyPr>
          <a:lstStyle/>
          <a:p>
            <a:pPr algn="just"/>
            <a:r>
              <a:rPr lang="en-US" sz="2000" dirty="0"/>
              <a:t>Digital signatures have some important properties, such as </a:t>
            </a:r>
            <a:r>
              <a:rPr lang="en-US" sz="2000" b="1" dirty="0"/>
              <a:t>authenticity</a:t>
            </a:r>
            <a:r>
              <a:rPr lang="en-US" sz="2000" dirty="0"/>
              <a:t>, </a:t>
            </a:r>
            <a:r>
              <a:rPr lang="en-US" sz="2000" b="1" dirty="0"/>
              <a:t>unforgeability</a:t>
            </a:r>
            <a:r>
              <a:rPr lang="en-US" sz="2000" dirty="0"/>
              <a:t>, and </a:t>
            </a:r>
            <a:r>
              <a:rPr lang="en-US" sz="2000" b="1" dirty="0"/>
              <a:t>non reusability</a:t>
            </a:r>
            <a:r>
              <a:rPr lang="en-US" sz="2000" dirty="0"/>
              <a:t>. </a:t>
            </a:r>
          </a:p>
          <a:p>
            <a:pPr algn="just"/>
            <a:r>
              <a:rPr lang="en-US" sz="2000" dirty="0"/>
              <a:t>Authenticity means that the digital signatures are verifiable by a receiving party. </a:t>
            </a:r>
          </a:p>
          <a:p>
            <a:pPr algn="just"/>
            <a:r>
              <a:rPr lang="en-US" sz="2000" dirty="0"/>
              <a:t>The unforgeability property ensures that only the sender of the message is able to use the signing functionality using the private key. In other words, no one else should be able to produce the signed message that has been produced by the legitimate sender. </a:t>
            </a:r>
          </a:p>
          <a:p>
            <a:pPr algn="just"/>
            <a:r>
              <a:rPr lang="en-US" sz="2000" dirty="0"/>
              <a:t>Non reusability means that the digital signature cannot be separated from a message and used for another message again. The operation of a generic digital signature function is shown in the following diagram:</a:t>
            </a:r>
            <a:endParaRPr lang="en-IN" sz="2000" dirty="0"/>
          </a:p>
        </p:txBody>
      </p:sp>
    </p:spTree>
    <p:extLst>
      <p:ext uri="{BB962C8B-B14F-4D97-AF65-F5344CB8AC3E}">
        <p14:creationId xmlns:p14="http://schemas.microsoft.com/office/powerpoint/2010/main" val="372403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F599-1968-21B0-418F-B7793A83D4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1D4D2-0E59-D1D3-F39E-EBFD923D8AC4}"/>
              </a:ext>
            </a:extLst>
          </p:cNvPr>
          <p:cNvSpPr>
            <a:spLocks noGrp="1"/>
          </p:cNvSpPr>
          <p:nvPr>
            <p:ph idx="1"/>
          </p:nvPr>
        </p:nvSpPr>
        <p:spPr/>
        <p:txBody>
          <a:bodyPr/>
          <a:lstStyle/>
          <a:p>
            <a:endParaRPr lang="en-US"/>
          </a:p>
        </p:txBody>
      </p:sp>
      <p:sp>
        <p:nvSpPr>
          <p:cNvPr id="4" name="object 3">
            <a:extLst>
              <a:ext uri="{FF2B5EF4-FFF2-40B4-BE49-F238E27FC236}">
                <a16:creationId xmlns:a16="http://schemas.microsoft.com/office/drawing/2014/main" id="{EEF94C28-3339-9730-F619-1DE9092CC9AC}"/>
              </a:ext>
            </a:extLst>
          </p:cNvPr>
          <p:cNvSpPr/>
          <p:nvPr/>
        </p:nvSpPr>
        <p:spPr>
          <a:xfrm>
            <a:off x="558800" y="538029"/>
            <a:ext cx="10447867" cy="5757333"/>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67422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66BD-BAAF-F1B2-3442-820EA768DE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4919AE-2AE6-0EF7-F43D-694FF8331A29}"/>
              </a:ext>
            </a:extLst>
          </p:cNvPr>
          <p:cNvSpPr>
            <a:spLocks noGrp="1"/>
          </p:cNvSpPr>
          <p:nvPr>
            <p:ph idx="1"/>
          </p:nvPr>
        </p:nvSpPr>
        <p:spPr/>
        <p:txBody>
          <a:bodyPr/>
          <a:lstStyle/>
          <a:p>
            <a:endParaRPr lang="en-US"/>
          </a:p>
        </p:txBody>
      </p:sp>
      <p:sp>
        <p:nvSpPr>
          <p:cNvPr id="4" name="object 3">
            <a:extLst>
              <a:ext uri="{FF2B5EF4-FFF2-40B4-BE49-F238E27FC236}">
                <a16:creationId xmlns:a16="http://schemas.microsoft.com/office/drawing/2014/main" id="{786E80D0-A60E-D325-DE4B-CC5386D35819}"/>
              </a:ext>
            </a:extLst>
          </p:cNvPr>
          <p:cNvSpPr/>
          <p:nvPr/>
        </p:nvSpPr>
        <p:spPr>
          <a:xfrm>
            <a:off x="677334" y="609600"/>
            <a:ext cx="10359634" cy="607595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737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90D5-FF7A-A6C6-7F05-ADA0CB58D5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7D52BB-3E47-1E5F-B07F-1CF40F22F055}"/>
              </a:ext>
            </a:extLst>
          </p:cNvPr>
          <p:cNvSpPr>
            <a:spLocks noGrp="1"/>
          </p:cNvSpPr>
          <p:nvPr>
            <p:ph idx="1"/>
          </p:nvPr>
        </p:nvSpPr>
        <p:spPr>
          <a:xfrm>
            <a:off x="677334" y="2160590"/>
            <a:ext cx="8596668" cy="3275036"/>
          </a:xfrm>
        </p:spPr>
        <p:txBody>
          <a:bodyPr/>
          <a:lstStyle/>
          <a:p>
            <a:endParaRPr lang="en-US" dirty="0"/>
          </a:p>
        </p:txBody>
      </p:sp>
      <p:sp>
        <p:nvSpPr>
          <p:cNvPr id="4" name="object 4">
            <a:extLst>
              <a:ext uri="{FF2B5EF4-FFF2-40B4-BE49-F238E27FC236}">
                <a16:creationId xmlns:a16="http://schemas.microsoft.com/office/drawing/2014/main" id="{98BF6998-627C-E5B3-7E95-DFDB2964AFA0}"/>
              </a:ext>
            </a:extLst>
          </p:cNvPr>
          <p:cNvSpPr/>
          <p:nvPr/>
        </p:nvSpPr>
        <p:spPr>
          <a:xfrm>
            <a:off x="5823283" y="609600"/>
            <a:ext cx="5229727" cy="4826025"/>
          </a:xfrm>
          <a:prstGeom prst="rect">
            <a:avLst/>
          </a:prstGeom>
          <a:blipFill>
            <a:blip r:embed="rId2"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9A2213C4-670E-134C-D850-1B31281CF09B}"/>
              </a:ext>
            </a:extLst>
          </p:cNvPr>
          <p:cNvSpPr/>
          <p:nvPr/>
        </p:nvSpPr>
        <p:spPr>
          <a:xfrm>
            <a:off x="677334" y="609600"/>
            <a:ext cx="4359887" cy="48260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0329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AF62C-1F04-FA05-1FA4-33A5E174BE77}"/>
              </a:ext>
            </a:extLst>
          </p:cNvPr>
          <p:cNvSpPr>
            <a:spLocks noGrp="1"/>
          </p:cNvSpPr>
          <p:nvPr>
            <p:ph idx="1"/>
          </p:nvPr>
        </p:nvSpPr>
        <p:spPr>
          <a:xfrm>
            <a:off x="838200" y="558800"/>
            <a:ext cx="10151533" cy="5618163"/>
          </a:xfrm>
        </p:spPr>
        <p:txBody>
          <a:bodyPr>
            <a:normAutofit/>
          </a:bodyPr>
          <a:lstStyle/>
          <a:p>
            <a:pPr algn="just"/>
            <a:r>
              <a:rPr lang="en-US" sz="2000" dirty="0"/>
              <a:t>Digital signing (left) and verification process (right) (Example of RSA digital signatures) : If a sender wants to send an authenticated message to a receiver, there are two methods that can be used. These two approaches to use digital signatures with encryption are introduced here. </a:t>
            </a:r>
          </a:p>
          <a:p>
            <a:pPr algn="just"/>
            <a:r>
              <a:rPr lang="en-US" sz="2000" b="1" dirty="0"/>
              <a:t>Sign then encrypt </a:t>
            </a:r>
            <a:r>
              <a:rPr lang="en-US" sz="2000" dirty="0"/>
              <a:t>: In this approach, the sender digitally signs the data using the private key, appends the signature to the data, and then encrypts the data and the digital signature using the receiver's public key. This is considered a more secure scheme as compared to the encrypt then sign scheme described next. </a:t>
            </a:r>
          </a:p>
          <a:p>
            <a:pPr algn="just"/>
            <a:r>
              <a:rPr lang="en-US" sz="2000" b="1" dirty="0"/>
              <a:t>Encrypt then sign: </a:t>
            </a:r>
            <a:r>
              <a:rPr lang="en-US" sz="2000" dirty="0"/>
              <a:t>In this approach, the sender encrypts the data using the receiver's public key and then digitally signs the encrypted data. Note In practice, a digital certificate that contains the digital signature is issued by a certificate authority (CA) that associates a public key with an identity. </a:t>
            </a:r>
          </a:p>
          <a:p>
            <a:pPr algn="just"/>
            <a:r>
              <a:rPr lang="en-US" sz="2000" dirty="0"/>
              <a:t>Various schemes, such as RSA, Digital Signature Algorithm, and Elliptic Curve Digital Signature Algorithm-based digital signature schemes are used in practice. RSA is the most commonly used; however, with the traction of elliptic curve cryptography, ECDSA-based schemes are also becoming quite popular.</a:t>
            </a:r>
            <a:endParaRPr lang="en-IN" sz="2000" dirty="0"/>
          </a:p>
        </p:txBody>
      </p:sp>
    </p:spTree>
    <p:extLst>
      <p:ext uri="{BB962C8B-B14F-4D97-AF65-F5344CB8AC3E}">
        <p14:creationId xmlns:p14="http://schemas.microsoft.com/office/powerpoint/2010/main" val="183544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40CE-2B18-89CA-29EF-06AC7DB68817}"/>
              </a:ext>
            </a:extLst>
          </p:cNvPr>
          <p:cNvSpPr>
            <a:spLocks noGrp="1"/>
          </p:cNvSpPr>
          <p:nvPr>
            <p:ph type="title"/>
          </p:nvPr>
        </p:nvSpPr>
        <p:spPr>
          <a:xfrm>
            <a:off x="677334" y="609600"/>
            <a:ext cx="8596668" cy="1089324"/>
          </a:xfrm>
        </p:spPr>
        <p:txBody>
          <a:bodyPr>
            <a:normAutofit fontScale="90000"/>
          </a:bodyPr>
          <a:lstStyle/>
          <a:p>
            <a:pPr algn="ctr"/>
            <a:r>
              <a:rPr lang="fr-FR" b="1" dirty="0" err="1"/>
              <a:t>Elliptic</a:t>
            </a:r>
            <a:r>
              <a:rPr lang="fr-FR" b="1" dirty="0"/>
              <a:t> </a:t>
            </a:r>
            <a:r>
              <a:rPr lang="fr-FR" b="1" dirty="0" err="1"/>
              <a:t>Curve</a:t>
            </a:r>
            <a:r>
              <a:rPr lang="fr-FR" b="1" dirty="0"/>
              <a:t> Digital Signature </a:t>
            </a:r>
            <a:r>
              <a:rPr lang="fr-FR" b="1" dirty="0" err="1"/>
              <a:t>Algorithm</a:t>
            </a:r>
            <a:r>
              <a:rPr lang="fr-FR" b="1" dirty="0"/>
              <a:t>                                                                                                                        (ECDSA)</a:t>
            </a:r>
            <a:endParaRPr lang="en-IN" b="1" dirty="0"/>
          </a:p>
        </p:txBody>
      </p:sp>
      <p:sp>
        <p:nvSpPr>
          <p:cNvPr id="3" name="Content Placeholder 2">
            <a:extLst>
              <a:ext uri="{FF2B5EF4-FFF2-40B4-BE49-F238E27FC236}">
                <a16:creationId xmlns:a16="http://schemas.microsoft.com/office/drawing/2014/main" id="{0C37C043-9EA1-9A2D-C6A1-CC1161AEBCD7}"/>
              </a:ext>
            </a:extLst>
          </p:cNvPr>
          <p:cNvSpPr>
            <a:spLocks noGrp="1"/>
          </p:cNvSpPr>
          <p:nvPr>
            <p:ph idx="1"/>
          </p:nvPr>
        </p:nvSpPr>
        <p:spPr/>
        <p:txBody>
          <a:bodyPr>
            <a:normAutofit/>
          </a:bodyPr>
          <a:lstStyle/>
          <a:p>
            <a:pPr marL="0" indent="0" algn="just">
              <a:buNone/>
            </a:pPr>
            <a:r>
              <a:rPr lang="en-IN" sz="2200" dirty="0">
                <a:effectLst/>
              </a:rPr>
              <a:t>Each signer must generate a pair of keys, one private and one public. The signer, let us call him Bob, generates the two keys using the following steps:</a:t>
            </a:r>
          </a:p>
          <a:p>
            <a:endParaRPr lang="en-IN" sz="2200" dirty="0">
              <a:effectLst/>
            </a:endParaRPr>
          </a:p>
          <a:p>
            <a:r>
              <a:rPr lang="en-IN" sz="2200" dirty="0">
                <a:solidFill>
                  <a:srgbClr val="808080"/>
                </a:solidFill>
                <a:effectLst/>
              </a:rPr>
              <a:t>1. </a:t>
            </a:r>
            <a:r>
              <a:rPr lang="en-IN" sz="2200" dirty="0">
                <a:effectLst/>
              </a:rPr>
              <a:t>Select a random integer d, d ∈ [1, n - 1]</a:t>
            </a:r>
          </a:p>
          <a:p>
            <a:r>
              <a:rPr lang="en-IN" sz="2200" dirty="0">
                <a:solidFill>
                  <a:srgbClr val="808080"/>
                </a:solidFill>
                <a:effectLst/>
              </a:rPr>
              <a:t>2. </a:t>
            </a:r>
            <a:r>
              <a:rPr lang="en-IN" sz="2200" dirty="0">
                <a:effectLst/>
              </a:rPr>
              <a:t>Compute Q = </a:t>
            </a:r>
            <a:r>
              <a:rPr lang="en-IN" sz="2200" dirty="0" err="1">
                <a:effectLst/>
              </a:rPr>
              <a:t>dG</a:t>
            </a:r>
            <a:r>
              <a:rPr lang="en-IN" sz="2200" dirty="0">
                <a:effectLst/>
              </a:rPr>
              <a:t>. This is a point in </a:t>
            </a:r>
            <a:r>
              <a:rPr lang="en-IN" sz="2200" dirty="0" err="1">
                <a:effectLst/>
              </a:rPr>
              <a:t>Eq</a:t>
            </a:r>
            <a:r>
              <a:rPr lang="en-IN" sz="2200" dirty="0">
                <a:effectLst/>
              </a:rPr>
              <a:t>(a, b)</a:t>
            </a:r>
          </a:p>
          <a:p>
            <a:r>
              <a:rPr lang="en-IN" sz="2200" dirty="0">
                <a:solidFill>
                  <a:srgbClr val="808080"/>
                </a:solidFill>
                <a:effectLst/>
              </a:rPr>
              <a:t>3. </a:t>
            </a:r>
            <a:r>
              <a:rPr lang="en-IN" sz="2200" dirty="0">
                <a:effectLst/>
              </a:rPr>
              <a:t>Bob’s public key is Q and private key is d.</a:t>
            </a:r>
          </a:p>
          <a:p>
            <a:endParaRPr lang="en-IN" sz="2900" dirty="0"/>
          </a:p>
        </p:txBody>
      </p:sp>
      <p:sp>
        <p:nvSpPr>
          <p:cNvPr id="4" name="TextBox 3">
            <a:extLst>
              <a:ext uri="{FF2B5EF4-FFF2-40B4-BE49-F238E27FC236}">
                <a16:creationId xmlns:a16="http://schemas.microsoft.com/office/drawing/2014/main" id="{0D6ED932-8C53-BC07-EB9E-F2B66C5CDE0E}"/>
              </a:ext>
            </a:extLst>
          </p:cNvPr>
          <p:cNvSpPr txBox="1"/>
          <p:nvPr/>
        </p:nvSpPr>
        <p:spPr>
          <a:xfrm>
            <a:off x="514776" y="1698924"/>
            <a:ext cx="2403222" cy="461665"/>
          </a:xfrm>
          <a:prstGeom prst="rect">
            <a:avLst/>
          </a:prstGeom>
          <a:noFill/>
        </p:spPr>
        <p:txBody>
          <a:bodyPr wrap="none" rtlCol="0">
            <a:spAutoFit/>
          </a:bodyPr>
          <a:lstStyle/>
          <a:p>
            <a:r>
              <a:rPr lang="en-IN" sz="2400" b="1" dirty="0">
                <a:effectLst/>
              </a:rPr>
              <a:t>Key Generation</a:t>
            </a:r>
          </a:p>
        </p:txBody>
      </p:sp>
    </p:spTree>
    <p:extLst>
      <p:ext uri="{BB962C8B-B14F-4D97-AF65-F5344CB8AC3E}">
        <p14:creationId xmlns:p14="http://schemas.microsoft.com/office/powerpoint/2010/main" val="326836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2617-680E-46D2-60B1-E5A5B54652BA}"/>
              </a:ext>
            </a:extLst>
          </p:cNvPr>
          <p:cNvSpPr>
            <a:spLocks noGrp="1"/>
          </p:cNvSpPr>
          <p:nvPr>
            <p:ph type="title"/>
          </p:nvPr>
        </p:nvSpPr>
        <p:spPr/>
        <p:txBody>
          <a:bodyPr/>
          <a:lstStyle/>
          <a:p>
            <a:r>
              <a:rPr lang="en-IN" dirty="0"/>
              <a:t>                        Syllabus Topics</a:t>
            </a:r>
          </a:p>
        </p:txBody>
      </p:sp>
      <p:sp>
        <p:nvSpPr>
          <p:cNvPr id="3" name="Content Placeholder 2">
            <a:extLst>
              <a:ext uri="{FF2B5EF4-FFF2-40B4-BE49-F238E27FC236}">
                <a16:creationId xmlns:a16="http://schemas.microsoft.com/office/drawing/2014/main" id="{DC164AC4-8A1F-FAEA-1F61-DC1A106996E1}"/>
              </a:ext>
            </a:extLst>
          </p:cNvPr>
          <p:cNvSpPr>
            <a:spLocks noGrp="1"/>
          </p:cNvSpPr>
          <p:nvPr>
            <p:ph idx="1"/>
          </p:nvPr>
        </p:nvSpPr>
        <p:spPr>
          <a:xfrm>
            <a:off x="677333" y="1930401"/>
            <a:ext cx="9042400" cy="4110962"/>
          </a:xfrm>
        </p:spPr>
        <p:txBody>
          <a:bodyPr>
            <a:normAutofit/>
          </a:bodyPr>
          <a:lstStyle/>
          <a:p>
            <a:r>
              <a:rPr lang="en-IN" sz="2400" dirty="0">
                <a:solidFill>
                  <a:schemeClr val="tx1"/>
                </a:solidFill>
              </a:rPr>
              <a:t>Cryptographic Primitives: Merkle Tree, Patricia Tree, Digital Signatures, Elliptic Curve Digital signature algorithm (ECDSA). </a:t>
            </a:r>
          </a:p>
          <a:p>
            <a:endParaRPr lang="en-IN" sz="2400" dirty="0">
              <a:solidFill>
                <a:schemeClr val="tx1"/>
              </a:solidFill>
            </a:endParaRPr>
          </a:p>
          <a:p>
            <a:r>
              <a:rPr lang="en-IN" sz="2400" dirty="0">
                <a:solidFill>
                  <a:schemeClr val="tx1"/>
                </a:solidFill>
              </a:rPr>
              <a:t>Bitcoin : Bitcoin, Bitcoin definition,, The transaction life cycle, The transaction structure, Types of transaction ,UTXO. </a:t>
            </a:r>
          </a:p>
          <a:p>
            <a:endParaRPr lang="en-IN" sz="2400" dirty="0">
              <a:solidFill>
                <a:schemeClr val="tx1"/>
              </a:solidFill>
            </a:endParaRPr>
          </a:p>
          <a:p>
            <a:r>
              <a:rPr lang="en-IN" sz="2400" dirty="0">
                <a:solidFill>
                  <a:schemeClr val="tx1"/>
                </a:solidFill>
              </a:rPr>
              <a:t>Structure of Bitcoin : The structure of a block, The structure of a block header, The genesis block.</a:t>
            </a:r>
          </a:p>
        </p:txBody>
      </p:sp>
    </p:spTree>
    <p:extLst>
      <p:ext uri="{BB962C8B-B14F-4D97-AF65-F5344CB8AC3E}">
        <p14:creationId xmlns:p14="http://schemas.microsoft.com/office/powerpoint/2010/main" val="427304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9CC4-1461-AE09-283C-D6F2041D2DE9}"/>
              </a:ext>
            </a:extLst>
          </p:cNvPr>
          <p:cNvSpPr>
            <a:spLocks noGrp="1"/>
          </p:cNvSpPr>
          <p:nvPr>
            <p:ph type="title"/>
          </p:nvPr>
        </p:nvSpPr>
        <p:spPr/>
        <p:txBody>
          <a:bodyPr/>
          <a:lstStyle/>
          <a:p>
            <a:r>
              <a:rPr lang="en-US" sz="3600" dirty="0"/>
              <a:t>Elliptic Curve Digital Signature Algorithm</a:t>
            </a:r>
            <a:endParaRPr lang="en-US" dirty="0"/>
          </a:p>
        </p:txBody>
      </p:sp>
      <p:sp>
        <p:nvSpPr>
          <p:cNvPr id="3" name="Content Placeholder 2">
            <a:extLst>
              <a:ext uri="{FF2B5EF4-FFF2-40B4-BE49-F238E27FC236}">
                <a16:creationId xmlns:a16="http://schemas.microsoft.com/office/drawing/2014/main" id="{BDC684AF-8986-D8C1-6866-78BABCEC5AE7}"/>
              </a:ext>
            </a:extLst>
          </p:cNvPr>
          <p:cNvSpPr>
            <a:spLocks noGrp="1"/>
          </p:cNvSpPr>
          <p:nvPr>
            <p:ph idx="1"/>
          </p:nvPr>
        </p:nvSpPr>
        <p:spPr/>
        <p:txBody>
          <a:bodyPr/>
          <a:lstStyle/>
          <a:p>
            <a:pPr marL="0" indent="0" algn="just">
              <a:buNone/>
            </a:pPr>
            <a:r>
              <a:rPr lang="en-IN" dirty="0">
                <a:effectLst/>
                <a:latin typeface="Helvetica" pitchFamily="2" charset="0"/>
              </a:rPr>
              <a:t>With the public domain parameters and a private key in hand, Bob generates a digital signature of 320 bytes for message m using the following steps:</a:t>
            </a:r>
          </a:p>
          <a:p>
            <a:endParaRPr lang="en-IN" dirty="0">
              <a:effectLst/>
              <a:latin typeface="Helvetica" pitchFamily="2" charset="0"/>
            </a:endParaRPr>
          </a:p>
          <a:p>
            <a:r>
              <a:rPr lang="en-IN" dirty="0">
                <a:solidFill>
                  <a:srgbClr val="808080"/>
                </a:solidFill>
                <a:effectLst/>
                <a:latin typeface="Helvetica" pitchFamily="2" charset="0"/>
              </a:rPr>
              <a:t>1. </a:t>
            </a:r>
            <a:r>
              <a:rPr lang="en-IN" dirty="0">
                <a:effectLst/>
                <a:latin typeface="Helvetica" pitchFamily="2" charset="0"/>
              </a:rPr>
              <a:t>Select a random or pseudorandom integer k, k ∈ [1, n - 1]</a:t>
            </a:r>
          </a:p>
          <a:p>
            <a:r>
              <a:rPr lang="en-IN" dirty="0">
                <a:solidFill>
                  <a:srgbClr val="808080"/>
                </a:solidFill>
                <a:effectLst/>
                <a:latin typeface="Helvetica" pitchFamily="2" charset="0"/>
              </a:rPr>
              <a:t>2. </a:t>
            </a:r>
            <a:r>
              <a:rPr lang="en-IN" dirty="0">
                <a:effectLst/>
                <a:latin typeface="Helvetica" pitchFamily="2" charset="0"/>
              </a:rPr>
              <a:t>Compute point P = (x, y) = </a:t>
            </a:r>
            <a:r>
              <a:rPr lang="en-IN" dirty="0" err="1">
                <a:effectLst/>
                <a:latin typeface="Helvetica" pitchFamily="2" charset="0"/>
              </a:rPr>
              <a:t>kG</a:t>
            </a:r>
            <a:r>
              <a:rPr lang="en-IN" dirty="0">
                <a:effectLst/>
                <a:latin typeface="Helvetica" pitchFamily="2" charset="0"/>
              </a:rPr>
              <a:t> and r = x mod n. If r = 0 then </a:t>
            </a:r>
            <a:r>
              <a:rPr lang="en-IN" dirty="0" err="1">
                <a:effectLst/>
                <a:latin typeface="Helvetica" pitchFamily="2" charset="0"/>
              </a:rPr>
              <a:t>goto</a:t>
            </a:r>
            <a:r>
              <a:rPr lang="en-IN" dirty="0">
                <a:effectLst/>
                <a:latin typeface="Helvetica" pitchFamily="2" charset="0"/>
              </a:rPr>
              <a:t> step 1</a:t>
            </a:r>
          </a:p>
          <a:p>
            <a:r>
              <a:rPr lang="en-IN" dirty="0">
                <a:solidFill>
                  <a:srgbClr val="808080"/>
                </a:solidFill>
                <a:effectLst/>
                <a:latin typeface="Helvetica" pitchFamily="2" charset="0"/>
              </a:rPr>
              <a:t>3. </a:t>
            </a:r>
            <a:r>
              <a:rPr lang="en-IN" dirty="0">
                <a:effectLst/>
                <a:latin typeface="Helvetica" pitchFamily="2" charset="0"/>
              </a:rPr>
              <a:t>Compute t = </a:t>
            </a:r>
            <a:r>
              <a:rPr lang="en-IN" sz="1400" dirty="0">
                <a:effectLst/>
                <a:latin typeface="Helvetica" pitchFamily="2" charset="0"/>
              </a:rPr>
              <a:t>k</a:t>
            </a:r>
            <a:r>
              <a:rPr lang="en-IN" dirty="0">
                <a:effectLst/>
                <a:latin typeface="Helvetica" pitchFamily="2" charset="0"/>
              </a:rPr>
              <a:t>-1 mod n</a:t>
            </a:r>
          </a:p>
          <a:p>
            <a:r>
              <a:rPr lang="en-IN" dirty="0">
                <a:solidFill>
                  <a:srgbClr val="808080"/>
                </a:solidFill>
                <a:effectLst/>
                <a:latin typeface="Helvetica" pitchFamily="2" charset="0"/>
              </a:rPr>
              <a:t>4. </a:t>
            </a:r>
            <a:r>
              <a:rPr lang="en-IN" dirty="0">
                <a:effectLst/>
                <a:latin typeface="Helvetica" pitchFamily="2" charset="0"/>
              </a:rPr>
              <a:t>Compute e = H(m), where H is one of the SHA-2 or SHA-3 hash      </a:t>
            </a:r>
          </a:p>
          <a:p>
            <a:r>
              <a:rPr lang="en-IN" dirty="0">
                <a:latin typeface="Helvetica" pitchFamily="2" charset="0"/>
              </a:rPr>
              <a:t>    </a:t>
            </a:r>
            <a:r>
              <a:rPr lang="en-IN" dirty="0">
                <a:effectLst/>
                <a:latin typeface="Helvetica" pitchFamily="2" charset="0"/>
              </a:rPr>
              <a:t>functions.</a:t>
            </a:r>
          </a:p>
          <a:p>
            <a:r>
              <a:rPr lang="en-IN" dirty="0">
                <a:solidFill>
                  <a:srgbClr val="808080"/>
                </a:solidFill>
                <a:effectLst/>
                <a:latin typeface="Helvetica" pitchFamily="2" charset="0"/>
              </a:rPr>
              <a:t>5. </a:t>
            </a:r>
            <a:r>
              <a:rPr lang="en-IN" dirty="0">
                <a:effectLst/>
                <a:latin typeface="Helvetica" pitchFamily="2" charset="0"/>
              </a:rPr>
              <a:t>Compute s = </a:t>
            </a:r>
            <a:r>
              <a:rPr lang="en-IN" sz="1400" dirty="0">
                <a:effectLst/>
                <a:latin typeface="Helvetica" pitchFamily="2" charset="0"/>
              </a:rPr>
              <a:t>k</a:t>
            </a:r>
            <a:r>
              <a:rPr lang="en-IN" dirty="0">
                <a:effectLst/>
                <a:latin typeface="Helvetica" pitchFamily="2" charset="0"/>
              </a:rPr>
              <a:t>-1(e + </a:t>
            </a:r>
            <a:r>
              <a:rPr lang="en-IN" dirty="0" err="1">
                <a:effectLst/>
                <a:latin typeface="Helvetica" pitchFamily="2" charset="0"/>
              </a:rPr>
              <a:t>dr</a:t>
            </a:r>
            <a:r>
              <a:rPr lang="en-IN" dirty="0">
                <a:effectLst/>
                <a:latin typeface="Helvetica" pitchFamily="2" charset="0"/>
              </a:rPr>
              <a:t>) mod n. If s = O then then </a:t>
            </a:r>
            <a:r>
              <a:rPr lang="en-IN" dirty="0" err="1">
                <a:effectLst/>
                <a:latin typeface="Helvetica" pitchFamily="2" charset="0"/>
              </a:rPr>
              <a:t>goto</a:t>
            </a:r>
            <a:r>
              <a:rPr lang="en-IN" dirty="0">
                <a:effectLst/>
                <a:latin typeface="Helvetica" pitchFamily="2" charset="0"/>
              </a:rPr>
              <a:t> step 1</a:t>
            </a:r>
          </a:p>
          <a:p>
            <a:r>
              <a:rPr lang="en-IN" dirty="0">
                <a:solidFill>
                  <a:srgbClr val="808080"/>
                </a:solidFill>
                <a:effectLst/>
                <a:latin typeface="Helvetica" pitchFamily="2" charset="0"/>
              </a:rPr>
              <a:t>6. </a:t>
            </a:r>
            <a:r>
              <a:rPr lang="en-IN" dirty="0">
                <a:effectLst/>
                <a:latin typeface="Helvetica" pitchFamily="2" charset="0"/>
              </a:rPr>
              <a:t>The signature of message m is the pair (r, s).</a:t>
            </a:r>
          </a:p>
          <a:p>
            <a:endParaRPr lang="en-US" dirty="0"/>
          </a:p>
        </p:txBody>
      </p:sp>
      <p:sp>
        <p:nvSpPr>
          <p:cNvPr id="4" name="TextBox 3">
            <a:extLst>
              <a:ext uri="{FF2B5EF4-FFF2-40B4-BE49-F238E27FC236}">
                <a16:creationId xmlns:a16="http://schemas.microsoft.com/office/drawing/2014/main" id="{77416F43-76B3-91CD-15BB-1F6C49071433}"/>
              </a:ext>
            </a:extLst>
          </p:cNvPr>
          <p:cNvSpPr txBox="1"/>
          <p:nvPr/>
        </p:nvSpPr>
        <p:spPr>
          <a:xfrm>
            <a:off x="535940" y="1607649"/>
            <a:ext cx="6093460" cy="646331"/>
          </a:xfrm>
          <a:prstGeom prst="rect">
            <a:avLst/>
          </a:prstGeom>
          <a:noFill/>
        </p:spPr>
        <p:txBody>
          <a:bodyPr wrap="square" rtlCol="0">
            <a:spAutoFit/>
          </a:bodyPr>
          <a:lstStyle/>
          <a:p>
            <a:r>
              <a:rPr lang="en-IN" b="1" dirty="0">
                <a:effectLst/>
                <a:latin typeface="Helvetica" pitchFamily="2" charset="0"/>
              </a:rPr>
              <a:t>Digital Signature Generation and Authentication</a:t>
            </a:r>
          </a:p>
          <a:p>
            <a:endParaRPr lang="en-US" b="1" dirty="0"/>
          </a:p>
        </p:txBody>
      </p:sp>
    </p:spTree>
    <p:extLst>
      <p:ext uri="{BB962C8B-B14F-4D97-AF65-F5344CB8AC3E}">
        <p14:creationId xmlns:p14="http://schemas.microsoft.com/office/powerpoint/2010/main" val="575618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39DF-453D-9544-B70D-C76954E4DF3A}"/>
              </a:ext>
            </a:extLst>
          </p:cNvPr>
          <p:cNvSpPr>
            <a:spLocks noGrp="1"/>
          </p:cNvSpPr>
          <p:nvPr>
            <p:ph type="title"/>
          </p:nvPr>
        </p:nvSpPr>
        <p:spPr/>
        <p:txBody>
          <a:bodyPr/>
          <a:lstStyle/>
          <a:p>
            <a:r>
              <a:rPr lang="en-US" sz="3600" dirty="0"/>
              <a:t>Elliptic Curve Digital Signature Algorithm</a:t>
            </a:r>
            <a:endParaRPr lang="en-US" dirty="0"/>
          </a:p>
        </p:txBody>
      </p:sp>
      <p:sp>
        <p:nvSpPr>
          <p:cNvPr id="3" name="Content Placeholder 2">
            <a:extLst>
              <a:ext uri="{FF2B5EF4-FFF2-40B4-BE49-F238E27FC236}">
                <a16:creationId xmlns:a16="http://schemas.microsoft.com/office/drawing/2014/main" id="{351A3C44-CA3B-D657-1C0B-1D15668629BA}"/>
              </a:ext>
            </a:extLst>
          </p:cNvPr>
          <p:cNvSpPr>
            <a:spLocks noGrp="1"/>
          </p:cNvSpPr>
          <p:nvPr>
            <p:ph idx="1"/>
          </p:nvPr>
        </p:nvSpPr>
        <p:spPr/>
        <p:txBody>
          <a:bodyPr>
            <a:normAutofit lnSpcReduction="10000"/>
          </a:bodyPr>
          <a:lstStyle/>
          <a:p>
            <a:pPr marL="0" indent="0" algn="just">
              <a:buNone/>
            </a:pPr>
            <a:r>
              <a:rPr lang="en-IN" sz="1800" dirty="0">
                <a:effectLst/>
                <a:latin typeface="Helvetica" pitchFamily="2" charset="0"/>
              </a:rPr>
              <a:t>Alice knows the public domain parameters and Bob’s public key. Alice is presented with Bob’s message and digital signature and verifies the signature using the following steps:</a:t>
            </a:r>
          </a:p>
          <a:p>
            <a:endParaRPr lang="en-IN" sz="1800" dirty="0">
              <a:effectLst/>
              <a:latin typeface="Helvetica" pitchFamily="2" charset="0"/>
            </a:endParaRPr>
          </a:p>
          <a:p>
            <a:r>
              <a:rPr lang="en-IN" sz="1800" dirty="0">
                <a:solidFill>
                  <a:srgbClr val="808080"/>
                </a:solidFill>
                <a:effectLst/>
                <a:latin typeface="Helvetica" pitchFamily="2" charset="0"/>
              </a:rPr>
              <a:t>1. </a:t>
            </a:r>
            <a:r>
              <a:rPr lang="en-IN" sz="1800" dirty="0">
                <a:effectLst/>
                <a:latin typeface="Helvetica" pitchFamily="2" charset="0"/>
              </a:rPr>
              <a:t>Verify that r and s are integers in the range 1 through n - 1</a:t>
            </a:r>
          </a:p>
          <a:p>
            <a:r>
              <a:rPr lang="en-IN" sz="1800" dirty="0">
                <a:solidFill>
                  <a:srgbClr val="808080"/>
                </a:solidFill>
                <a:effectLst/>
                <a:latin typeface="Helvetica" pitchFamily="2" charset="0"/>
              </a:rPr>
              <a:t>2. </a:t>
            </a:r>
            <a:r>
              <a:rPr lang="en-IN" sz="1800" dirty="0">
                <a:effectLst/>
                <a:latin typeface="Helvetica" pitchFamily="2" charset="0"/>
              </a:rPr>
              <a:t>Using SHA, compute the 160-bit hash value e = H(m)</a:t>
            </a:r>
          </a:p>
          <a:p>
            <a:r>
              <a:rPr lang="en-IN" sz="1800" dirty="0">
                <a:solidFill>
                  <a:srgbClr val="808080"/>
                </a:solidFill>
                <a:effectLst/>
                <a:latin typeface="Helvetica" pitchFamily="2" charset="0"/>
              </a:rPr>
              <a:t>3. </a:t>
            </a:r>
            <a:r>
              <a:rPr lang="en-IN" sz="1800" dirty="0">
                <a:effectLst/>
                <a:latin typeface="Helvetica" pitchFamily="2" charset="0"/>
              </a:rPr>
              <a:t>Compute w = </a:t>
            </a:r>
            <a:r>
              <a:rPr lang="en-IN" sz="1400" dirty="0">
                <a:effectLst/>
                <a:latin typeface="Helvetica" pitchFamily="2" charset="0"/>
              </a:rPr>
              <a:t>s</a:t>
            </a:r>
            <a:r>
              <a:rPr lang="en-IN" sz="1800" dirty="0">
                <a:effectLst/>
                <a:latin typeface="Helvetica" pitchFamily="2" charset="0"/>
              </a:rPr>
              <a:t>-1 mod n</a:t>
            </a:r>
          </a:p>
          <a:p>
            <a:r>
              <a:rPr lang="en-IN" sz="1800" dirty="0">
                <a:solidFill>
                  <a:srgbClr val="808080"/>
                </a:solidFill>
                <a:effectLst/>
                <a:latin typeface="Helvetica" pitchFamily="2" charset="0"/>
              </a:rPr>
              <a:t>4. </a:t>
            </a:r>
            <a:r>
              <a:rPr lang="en-IN" sz="1800" dirty="0">
                <a:effectLst/>
                <a:latin typeface="Helvetica" pitchFamily="2" charset="0"/>
              </a:rPr>
              <a:t>Compute u1 = </a:t>
            </a:r>
            <a:r>
              <a:rPr lang="en-IN" sz="1800" dirty="0" err="1">
                <a:effectLst/>
                <a:latin typeface="Helvetica" pitchFamily="2" charset="0"/>
              </a:rPr>
              <a:t>ew</a:t>
            </a:r>
            <a:r>
              <a:rPr lang="en-IN" sz="1800" dirty="0">
                <a:effectLst/>
                <a:latin typeface="Helvetica" pitchFamily="2" charset="0"/>
              </a:rPr>
              <a:t> and u2 = </a:t>
            </a:r>
            <a:r>
              <a:rPr lang="en-IN" sz="1800" dirty="0" err="1">
                <a:effectLst/>
                <a:latin typeface="Helvetica" pitchFamily="2" charset="0"/>
              </a:rPr>
              <a:t>rw</a:t>
            </a:r>
            <a:endParaRPr lang="en-IN" sz="1800" dirty="0">
              <a:effectLst/>
              <a:latin typeface="Helvetica" pitchFamily="2" charset="0"/>
            </a:endParaRPr>
          </a:p>
          <a:p>
            <a:r>
              <a:rPr lang="en-IN" sz="1800" dirty="0">
                <a:solidFill>
                  <a:srgbClr val="808080"/>
                </a:solidFill>
                <a:effectLst/>
                <a:latin typeface="Helvetica" pitchFamily="2" charset="0"/>
              </a:rPr>
              <a:t>5. </a:t>
            </a:r>
            <a:r>
              <a:rPr lang="en-IN" sz="1800" dirty="0">
                <a:effectLst/>
                <a:latin typeface="Helvetica" pitchFamily="2" charset="0"/>
              </a:rPr>
              <a:t>Compute the point X = (x1, y1) = u1G + u2Q</a:t>
            </a:r>
          </a:p>
          <a:p>
            <a:r>
              <a:rPr lang="en-IN" sz="1800" dirty="0">
                <a:solidFill>
                  <a:srgbClr val="808080"/>
                </a:solidFill>
                <a:effectLst/>
                <a:latin typeface="Helvetica" pitchFamily="2" charset="0"/>
              </a:rPr>
              <a:t>6. </a:t>
            </a:r>
            <a:r>
              <a:rPr lang="en-IN" sz="1800" dirty="0">
                <a:effectLst/>
                <a:latin typeface="Helvetica" pitchFamily="2" charset="0"/>
              </a:rPr>
              <a:t>If X = 0, reject the signature else compute v = x1 mod n</a:t>
            </a:r>
          </a:p>
          <a:p>
            <a:r>
              <a:rPr lang="en-IN" sz="1800" dirty="0">
                <a:solidFill>
                  <a:srgbClr val="808080"/>
                </a:solidFill>
                <a:effectLst/>
                <a:latin typeface="Helvetica" pitchFamily="2" charset="0"/>
              </a:rPr>
              <a:t>7. </a:t>
            </a:r>
            <a:r>
              <a:rPr lang="en-IN" sz="1800" dirty="0">
                <a:effectLst/>
                <a:latin typeface="Helvetica" pitchFamily="2" charset="0"/>
              </a:rPr>
              <a:t>Accept Bob’s signature if and only if v = r</a:t>
            </a:r>
          </a:p>
          <a:p>
            <a:endParaRPr lang="en-US" dirty="0"/>
          </a:p>
        </p:txBody>
      </p:sp>
      <p:sp>
        <p:nvSpPr>
          <p:cNvPr id="4" name="TextBox 3">
            <a:extLst>
              <a:ext uri="{FF2B5EF4-FFF2-40B4-BE49-F238E27FC236}">
                <a16:creationId xmlns:a16="http://schemas.microsoft.com/office/drawing/2014/main" id="{BAED5FD8-4C1C-C44D-3B81-65ACFC0F476F}"/>
              </a:ext>
            </a:extLst>
          </p:cNvPr>
          <p:cNvSpPr txBox="1"/>
          <p:nvPr/>
        </p:nvSpPr>
        <p:spPr>
          <a:xfrm>
            <a:off x="685800" y="1600200"/>
            <a:ext cx="2505814" cy="369332"/>
          </a:xfrm>
          <a:prstGeom prst="rect">
            <a:avLst/>
          </a:prstGeom>
          <a:noFill/>
        </p:spPr>
        <p:txBody>
          <a:bodyPr wrap="none" rtlCol="0">
            <a:spAutoFit/>
          </a:bodyPr>
          <a:lstStyle/>
          <a:p>
            <a:r>
              <a:rPr lang="en-IN" b="1" dirty="0">
                <a:effectLst/>
                <a:latin typeface="Helvetica" pitchFamily="2" charset="0"/>
              </a:rPr>
              <a:t>verifies the</a:t>
            </a:r>
            <a:r>
              <a:rPr lang="en-IN" dirty="0">
                <a:effectLst/>
                <a:latin typeface="Helvetica" pitchFamily="2" charset="0"/>
              </a:rPr>
              <a:t> </a:t>
            </a:r>
            <a:r>
              <a:rPr lang="en-IN" b="1" dirty="0">
                <a:effectLst/>
                <a:latin typeface="Helvetica" pitchFamily="2" charset="0"/>
              </a:rPr>
              <a:t>signature</a:t>
            </a:r>
          </a:p>
        </p:txBody>
      </p:sp>
    </p:spTree>
    <p:extLst>
      <p:ext uri="{BB962C8B-B14F-4D97-AF65-F5344CB8AC3E}">
        <p14:creationId xmlns:p14="http://schemas.microsoft.com/office/powerpoint/2010/main" val="205423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9732-04D8-3DBA-D05E-B5EF156FD4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4569E4-5E46-EDDC-DC61-D89E80D37E1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8A946AF-F33E-275A-2515-7A1816C63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0"/>
            <a:ext cx="10278532" cy="6858000"/>
          </a:xfrm>
          <a:prstGeom prst="rect">
            <a:avLst/>
          </a:prstGeom>
        </p:spPr>
      </p:pic>
    </p:spTree>
    <p:extLst>
      <p:ext uri="{BB962C8B-B14F-4D97-AF65-F5344CB8AC3E}">
        <p14:creationId xmlns:p14="http://schemas.microsoft.com/office/powerpoint/2010/main" val="419380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01E8-BFE3-38E8-E9A7-09EAAB1BCB1B}"/>
              </a:ext>
            </a:extLst>
          </p:cNvPr>
          <p:cNvSpPr>
            <a:spLocks noGrp="1"/>
          </p:cNvSpPr>
          <p:nvPr>
            <p:ph type="title"/>
          </p:nvPr>
        </p:nvSpPr>
        <p:spPr>
          <a:xfrm>
            <a:off x="706120" y="0"/>
            <a:ext cx="10515600" cy="1325563"/>
          </a:xfrm>
        </p:spPr>
        <p:txBody>
          <a:bodyPr/>
          <a:lstStyle/>
          <a:p>
            <a:r>
              <a:rPr lang="en-IN" dirty="0"/>
              <a:t>                                  Bitcoin</a:t>
            </a:r>
          </a:p>
        </p:txBody>
      </p:sp>
      <p:sp>
        <p:nvSpPr>
          <p:cNvPr id="3" name="Content Placeholder 2">
            <a:extLst>
              <a:ext uri="{FF2B5EF4-FFF2-40B4-BE49-F238E27FC236}">
                <a16:creationId xmlns:a16="http://schemas.microsoft.com/office/drawing/2014/main" id="{A20E68EE-26B2-2230-F8F5-E6A804CCBF35}"/>
              </a:ext>
            </a:extLst>
          </p:cNvPr>
          <p:cNvSpPr>
            <a:spLocks noGrp="1"/>
          </p:cNvSpPr>
          <p:nvPr>
            <p:ph idx="1"/>
          </p:nvPr>
        </p:nvSpPr>
        <p:spPr>
          <a:xfrm>
            <a:off x="838200" y="1117600"/>
            <a:ext cx="10383520" cy="5394960"/>
          </a:xfrm>
        </p:spPr>
        <p:txBody>
          <a:bodyPr>
            <a:normAutofit/>
          </a:bodyPr>
          <a:lstStyle/>
          <a:p>
            <a:pPr algn="just"/>
            <a:r>
              <a:rPr lang="en-US" sz="2000" dirty="0"/>
              <a:t>Bitcoin is the first application of the blockchain technology. In this chapter, readers will be introduced to bitcoin technology in detail. </a:t>
            </a:r>
          </a:p>
          <a:p>
            <a:pPr algn="just"/>
            <a:r>
              <a:rPr lang="en-US" sz="2000" dirty="0"/>
              <a:t>Bitcoin has started a revolution with the introduction of the very first fully decentralized digital currency, and one that has proven to be extremely secure and stable. This has also sparked a great interest in academic and industrial research and introduced many new research areas. </a:t>
            </a:r>
          </a:p>
          <a:p>
            <a:pPr algn="just"/>
            <a:r>
              <a:rPr lang="en-US" sz="2000" dirty="0"/>
              <a:t>Since its introduction in 2008, bitcoin has gained much popularity and is currently the most successful digital currency in the world with billions of dollars invested in it. It is built on decades of research in the field of cryptography, digital cash, and distributed computing. In the following section, a brief history is presented in order to provide the background required to understand the foundations behind the invention of bitcoin.</a:t>
            </a:r>
            <a:endParaRPr lang="en-IN" sz="2000" dirty="0"/>
          </a:p>
        </p:txBody>
      </p:sp>
    </p:spTree>
    <p:extLst>
      <p:ext uri="{BB962C8B-B14F-4D97-AF65-F5344CB8AC3E}">
        <p14:creationId xmlns:p14="http://schemas.microsoft.com/office/powerpoint/2010/main" val="12997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35234-E1D1-6B94-7573-0E2AF1C765E7}"/>
              </a:ext>
            </a:extLst>
          </p:cNvPr>
          <p:cNvSpPr>
            <a:spLocks noGrp="1"/>
          </p:cNvSpPr>
          <p:nvPr>
            <p:ph idx="1"/>
          </p:nvPr>
        </p:nvSpPr>
        <p:spPr>
          <a:xfrm>
            <a:off x="838200" y="589280"/>
            <a:ext cx="10205852" cy="5847146"/>
          </a:xfrm>
        </p:spPr>
        <p:txBody>
          <a:bodyPr>
            <a:normAutofit lnSpcReduction="10000"/>
          </a:bodyPr>
          <a:lstStyle/>
          <a:p>
            <a:pPr algn="just"/>
            <a:r>
              <a:rPr lang="en-US" sz="2000" dirty="0"/>
              <a:t>Digital currencies have always been an active area of research for many decades. Early proposals to create digital cash go as far back as the early 1980s. In 1982, David </a:t>
            </a:r>
            <a:r>
              <a:rPr lang="en-US" sz="2000" dirty="0" err="1"/>
              <a:t>Chaum</a:t>
            </a:r>
            <a:r>
              <a:rPr lang="en-US" sz="2000" dirty="0"/>
              <a:t> proposed a scheme that used blind signatures to build untraceable digital currency. </a:t>
            </a:r>
          </a:p>
          <a:p>
            <a:pPr algn="just"/>
            <a:r>
              <a:rPr lang="en-US" sz="2000" dirty="0"/>
              <a:t>In this scheme, a bank would issue digital money by signing a blind and random serial number presented to it by the user. The user could then use the digital token signed by the bank as currency. The limitation in this scheme was that the bank had to keep track of all used serial numbers. This was a central system by design and required to be trusted by the users. </a:t>
            </a:r>
          </a:p>
          <a:p>
            <a:pPr algn="just"/>
            <a:r>
              <a:rPr lang="en-US" sz="2000" dirty="0"/>
              <a:t>Later on in 1990, David </a:t>
            </a:r>
            <a:r>
              <a:rPr lang="en-US" sz="2000" dirty="0" err="1"/>
              <a:t>Chaum</a:t>
            </a:r>
            <a:r>
              <a:rPr lang="en-US" sz="2000" dirty="0"/>
              <a:t> proposed a refined version named e-cash that not only used blinded signature, but also some private identification data to craft a message that was then sent to the bank. This scheme allowed the detection of double spending but did not prevent it. If the same token was used at two different locations, then the identity of the double spender would be revealed. e-cash could only represent a fixed amount of money. </a:t>
            </a:r>
          </a:p>
          <a:p>
            <a:pPr algn="just"/>
            <a:r>
              <a:rPr lang="en-US" sz="2000" dirty="0"/>
              <a:t>Adam Back's </a:t>
            </a:r>
            <a:r>
              <a:rPr lang="en-US" sz="2000" dirty="0" err="1"/>
              <a:t>hashcash</a:t>
            </a:r>
            <a:r>
              <a:rPr lang="en-US" sz="2000" dirty="0"/>
              <a:t>, introduced in 1997, was originally proposed to thwart e-mail spam. The idea behind </a:t>
            </a:r>
            <a:r>
              <a:rPr lang="en-US" sz="2000" dirty="0" err="1"/>
              <a:t>hashcash</a:t>
            </a:r>
            <a:r>
              <a:rPr lang="en-US" sz="2000" dirty="0"/>
              <a:t> was to solve a computational puzzle that was easy to verify but comparatively difficult to compute.</a:t>
            </a:r>
            <a:endParaRPr lang="en-IN" sz="2000" dirty="0"/>
          </a:p>
        </p:txBody>
      </p:sp>
    </p:spTree>
    <p:extLst>
      <p:ext uri="{BB962C8B-B14F-4D97-AF65-F5344CB8AC3E}">
        <p14:creationId xmlns:p14="http://schemas.microsoft.com/office/powerpoint/2010/main" val="2528235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02D79-B84D-0321-0995-ED7AE9E2662C}"/>
              </a:ext>
            </a:extLst>
          </p:cNvPr>
          <p:cNvSpPr>
            <a:spLocks noGrp="1"/>
          </p:cNvSpPr>
          <p:nvPr>
            <p:ph idx="1"/>
          </p:nvPr>
        </p:nvSpPr>
        <p:spPr>
          <a:xfrm>
            <a:off x="838200" y="961900"/>
            <a:ext cx="10253353" cy="5621779"/>
          </a:xfrm>
        </p:spPr>
        <p:txBody>
          <a:bodyPr>
            <a:normAutofit/>
          </a:bodyPr>
          <a:lstStyle/>
          <a:p>
            <a:pPr algn="just"/>
            <a:r>
              <a:rPr lang="en-US" sz="2000" dirty="0"/>
              <a:t>In 2008, a paper on bitcoin, </a:t>
            </a:r>
            <a:r>
              <a:rPr lang="en-US" sz="2000" b="1" dirty="0"/>
              <a:t>Bitcoin</a:t>
            </a:r>
            <a:r>
              <a:rPr lang="en-US" sz="2000" dirty="0"/>
              <a:t>: A Peer-to-Peer Electronic Cash System was written by Satoshi Nakamoto. </a:t>
            </a:r>
          </a:p>
          <a:p>
            <a:pPr algn="just"/>
            <a:r>
              <a:rPr lang="en-US" sz="2000" dirty="0"/>
              <a:t>The first key idea introduced in the paper was that purely peer-to-peer electronic cash that does need an intermediary bank to transfer payments between peers. </a:t>
            </a:r>
          </a:p>
          <a:p>
            <a:pPr algn="just"/>
            <a:r>
              <a:rPr lang="en-US" sz="2000" dirty="0"/>
              <a:t>Bitcoin is built on decades of cryptographic research such as the research in Merkle trees, hash functions, public key cryptography, and digital signatures. </a:t>
            </a:r>
          </a:p>
          <a:p>
            <a:pPr algn="just"/>
            <a:r>
              <a:rPr lang="en-US" sz="2000" dirty="0"/>
              <a:t>Moreover, ideas such as </a:t>
            </a:r>
            <a:r>
              <a:rPr lang="en-US" sz="2000" dirty="0" err="1"/>
              <a:t>BitGold</a:t>
            </a:r>
            <a:r>
              <a:rPr lang="en-US" sz="2000" dirty="0"/>
              <a:t>, b-money, </a:t>
            </a:r>
            <a:r>
              <a:rPr lang="en-US" sz="2000" dirty="0" err="1"/>
              <a:t>hashcash</a:t>
            </a:r>
            <a:r>
              <a:rPr lang="en-US" sz="2000" dirty="0"/>
              <a:t>, and cryptographic time stamping provided the foundations for bitcoin invention. All these technologies are cleverly combined in bitcoin to create the world's first decentralized currency. </a:t>
            </a:r>
          </a:p>
          <a:p>
            <a:pPr algn="just"/>
            <a:r>
              <a:rPr lang="en-US" sz="2000" dirty="0"/>
              <a:t>The key issue that has been addressed in bitcoin is an elegant solution to the Byzantine Generals problem along with a practical solution of the double-spend problem. The value of bitcoin has increased significantly since 2011, as shown in the following graph: </a:t>
            </a:r>
            <a:endParaRPr lang="en-IN" sz="2000" dirty="0"/>
          </a:p>
        </p:txBody>
      </p:sp>
    </p:spTree>
    <p:extLst>
      <p:ext uri="{BB962C8B-B14F-4D97-AF65-F5344CB8AC3E}">
        <p14:creationId xmlns:p14="http://schemas.microsoft.com/office/powerpoint/2010/main" val="2465604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A0747B-0041-9AF5-0DD2-C161CB483290}"/>
              </a:ext>
            </a:extLst>
          </p:cNvPr>
          <p:cNvPicPr>
            <a:picLocks noGrp="1" noChangeAspect="1"/>
          </p:cNvPicPr>
          <p:nvPr>
            <p:ph idx="1"/>
          </p:nvPr>
        </p:nvPicPr>
        <p:blipFill>
          <a:blip r:embed="rId2"/>
          <a:stretch>
            <a:fillRect/>
          </a:stretch>
        </p:blipFill>
        <p:spPr>
          <a:xfrm>
            <a:off x="762000" y="701039"/>
            <a:ext cx="10556240" cy="6048171"/>
          </a:xfrm>
        </p:spPr>
      </p:pic>
    </p:spTree>
    <p:extLst>
      <p:ext uri="{BB962C8B-B14F-4D97-AF65-F5344CB8AC3E}">
        <p14:creationId xmlns:p14="http://schemas.microsoft.com/office/powerpoint/2010/main" val="4155009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6AFFB-9A9A-E987-19E1-004AB84BC876}"/>
              </a:ext>
            </a:extLst>
          </p:cNvPr>
          <p:cNvSpPr>
            <a:spLocks noGrp="1"/>
          </p:cNvSpPr>
          <p:nvPr>
            <p:ph idx="1"/>
          </p:nvPr>
        </p:nvSpPr>
        <p:spPr>
          <a:xfrm>
            <a:off x="838200" y="950026"/>
            <a:ext cx="10288979" cy="5420294"/>
          </a:xfrm>
        </p:spPr>
        <p:txBody>
          <a:bodyPr>
            <a:normAutofit/>
          </a:bodyPr>
          <a:lstStyle/>
          <a:p>
            <a:pPr algn="just"/>
            <a:r>
              <a:rPr lang="en-US" sz="2200" dirty="0"/>
              <a:t>Bitcoin price and volume since 2012 (on logarithmic scale) The regulation of bitcoin is a controversial subject and as much as it is a libertarian's dream, law enforcement agencies and governments are proposing various regulations to control it, such as </a:t>
            </a:r>
            <a:r>
              <a:rPr lang="en-US" sz="2200" dirty="0" err="1"/>
              <a:t>BitLicense</a:t>
            </a:r>
            <a:r>
              <a:rPr lang="en-US" sz="2200" dirty="0"/>
              <a:t> issued by New York's state department of financial services. </a:t>
            </a:r>
          </a:p>
          <a:p>
            <a:pPr algn="just"/>
            <a:r>
              <a:rPr lang="en-US" sz="2200" dirty="0"/>
              <a:t>This is a license issued to businesses that perform activities related to virtual currencies. The growth of Bitcoin is also due to so-called Network Effect. Also called demand-side economies of scale, it is a concept that basically means more users who use the network, the more valuable it becomes. </a:t>
            </a:r>
          </a:p>
          <a:p>
            <a:pPr algn="just"/>
            <a:r>
              <a:rPr lang="en-US" sz="2200" dirty="0"/>
              <a:t>Over time, an exponential increase has been seen in the Bitcoin network growth. Even though the price of bitcoin is quite volatile, it has increased significantly over the last few years. Currently (at the time of writing this), bitcoin price is 29,098USD</a:t>
            </a:r>
            <a:endParaRPr lang="en-IN" sz="2200" dirty="0"/>
          </a:p>
        </p:txBody>
      </p:sp>
    </p:spTree>
    <p:extLst>
      <p:ext uri="{BB962C8B-B14F-4D97-AF65-F5344CB8AC3E}">
        <p14:creationId xmlns:p14="http://schemas.microsoft.com/office/powerpoint/2010/main" val="100047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9F4BC-1A0D-8B7F-E978-C8F03E7995F4}"/>
              </a:ext>
            </a:extLst>
          </p:cNvPr>
          <p:cNvSpPr>
            <a:spLocks noGrp="1"/>
          </p:cNvSpPr>
          <p:nvPr>
            <p:ph idx="1"/>
          </p:nvPr>
        </p:nvSpPr>
        <p:spPr>
          <a:xfrm>
            <a:off x="838200" y="233680"/>
            <a:ext cx="10515600" cy="5943283"/>
          </a:xfrm>
        </p:spPr>
        <p:txBody>
          <a:bodyPr>
            <a:noAutofit/>
          </a:bodyPr>
          <a:lstStyle/>
          <a:p>
            <a:r>
              <a:rPr lang="en-US" sz="2200" dirty="0"/>
              <a:t>Bitcoin definition Bitcoin can be defined in various ways; it's a protocol, a digital currency, and a platform. It is a combination of peer-to-peer network, protocols, and software that facilitate the creation and usage of the digital currency named bitcoin. </a:t>
            </a:r>
          </a:p>
          <a:p>
            <a:r>
              <a:rPr lang="en-US" sz="2200" dirty="0"/>
              <a:t>Note that Bitcoin with a capital B is used to refer to the Bitcoin protocol, whereas bitcoin with a lowercase b is used to refer to bitcoin, the currency. Nodes in this peer-to-peer network talk to each other using the Bitcoin protocol. </a:t>
            </a:r>
          </a:p>
          <a:p>
            <a:r>
              <a:rPr lang="en-US" sz="2200" dirty="0"/>
              <a:t>Decentralization of currency was made possible for the first time with the invention of bitcoin. Moreover, the double spending problem was solved in an elegant and ingenious way in bitcoin. Double spending problem arises when, for example, a user sends coins to two different users at the same time and they are verified independently as valid transactions. </a:t>
            </a:r>
          </a:p>
        </p:txBody>
      </p:sp>
    </p:spTree>
    <p:extLst>
      <p:ext uri="{BB962C8B-B14F-4D97-AF65-F5344CB8AC3E}">
        <p14:creationId xmlns:p14="http://schemas.microsoft.com/office/powerpoint/2010/main" val="4114361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E657-EBED-BC88-B0C5-544117F788C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020145-AA8B-49E7-B0BF-C4E4D8F7B4D7}"/>
              </a:ext>
            </a:extLst>
          </p:cNvPr>
          <p:cNvSpPr>
            <a:spLocks noGrp="1"/>
          </p:cNvSpPr>
          <p:nvPr>
            <p:ph idx="1"/>
          </p:nvPr>
        </p:nvSpPr>
        <p:spPr>
          <a:xfrm>
            <a:off x="677334" y="1235034"/>
            <a:ext cx="8596668" cy="4806328"/>
          </a:xfrm>
        </p:spPr>
        <p:txBody>
          <a:bodyPr>
            <a:normAutofit/>
          </a:bodyPr>
          <a:lstStyle/>
          <a:p>
            <a:r>
              <a:rPr lang="en-US" sz="2200" dirty="0"/>
              <a:t>Keys and addresses Elliptic curve cryptography is used to generate public and private key pairs in the Bitcoin network. The bitcoin address is created by taking the corresponding public key of a private key and hashing it twice, first with the SHA256 algorithm and then with RIPEMD160. </a:t>
            </a:r>
          </a:p>
          <a:p>
            <a:r>
              <a:rPr lang="en-US" sz="2200" dirty="0"/>
              <a:t>The resultant 160-bit hash is then prefixed with a version number and finally encoded with a Base58Check encoding scheme. The bitcoin addresses are 26-35 characters long and begin with digit 1 or 3. A typical bitcoin address looks like a string shown here: </a:t>
            </a:r>
          </a:p>
          <a:p>
            <a:pPr marL="0" indent="0">
              <a:buNone/>
            </a:pPr>
            <a:r>
              <a:rPr lang="en-US" sz="2200" dirty="0"/>
              <a:t>                                             </a:t>
            </a:r>
          </a:p>
          <a:p>
            <a:pPr marL="0" indent="0">
              <a:buNone/>
            </a:pPr>
            <a:r>
              <a:rPr lang="en-US" sz="2200" b="1" dirty="0"/>
              <a:t>              1ANAguGG8bikEv2fYsTBnRUmx7QUcK58wt</a:t>
            </a:r>
            <a:endParaRPr lang="en-IN" sz="2200" b="1" dirty="0"/>
          </a:p>
          <a:p>
            <a:endParaRPr lang="en-US" dirty="0"/>
          </a:p>
        </p:txBody>
      </p:sp>
    </p:spTree>
    <p:extLst>
      <p:ext uri="{BB962C8B-B14F-4D97-AF65-F5344CB8AC3E}">
        <p14:creationId xmlns:p14="http://schemas.microsoft.com/office/powerpoint/2010/main" val="284073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3CE0-B152-3236-558A-3B16F8FFE31A}"/>
              </a:ext>
            </a:extLst>
          </p:cNvPr>
          <p:cNvSpPr>
            <a:spLocks noGrp="1"/>
          </p:cNvSpPr>
          <p:nvPr>
            <p:ph type="title"/>
          </p:nvPr>
        </p:nvSpPr>
        <p:spPr/>
        <p:txBody>
          <a:bodyPr>
            <a:normAutofit/>
          </a:bodyPr>
          <a:lstStyle/>
          <a:p>
            <a:r>
              <a:rPr lang="en-US" sz="4000" dirty="0"/>
              <a:t>                        Merkle trees</a:t>
            </a:r>
            <a:endParaRPr lang="en-IN" sz="4000" dirty="0"/>
          </a:p>
        </p:txBody>
      </p:sp>
      <p:sp>
        <p:nvSpPr>
          <p:cNvPr id="3" name="Content Placeholder 2">
            <a:extLst>
              <a:ext uri="{FF2B5EF4-FFF2-40B4-BE49-F238E27FC236}">
                <a16:creationId xmlns:a16="http://schemas.microsoft.com/office/drawing/2014/main" id="{0710B625-48D2-E9BA-1F32-A5DD703104AA}"/>
              </a:ext>
            </a:extLst>
          </p:cNvPr>
          <p:cNvSpPr>
            <a:spLocks noGrp="1"/>
          </p:cNvSpPr>
          <p:nvPr>
            <p:ph idx="1"/>
          </p:nvPr>
        </p:nvSpPr>
        <p:spPr>
          <a:xfrm>
            <a:off x="677334" y="1448790"/>
            <a:ext cx="8479918" cy="4690753"/>
          </a:xfrm>
        </p:spPr>
        <p:txBody>
          <a:bodyPr>
            <a:noAutofit/>
          </a:bodyPr>
          <a:lstStyle/>
          <a:p>
            <a:pPr algn="just"/>
            <a:r>
              <a:rPr lang="en-IN" sz="2000" b="0" i="0" dirty="0">
                <a:solidFill>
                  <a:schemeClr val="tx1"/>
                </a:solidFill>
                <a:effectLst/>
                <a:cs typeface="Times New Roman" panose="02020603050405020304" pitchFamily="18" charset="0"/>
              </a:rPr>
              <a:t>Merkle tree is a fundamental part of blockchain technology. It is a mathematical </a:t>
            </a:r>
            <a:r>
              <a:rPr lang="en-IN" sz="2000" b="1" i="0" dirty="0">
                <a:solidFill>
                  <a:schemeClr val="tx1"/>
                </a:solidFill>
                <a:effectLst/>
                <a:cs typeface="Times New Roman" panose="02020603050405020304" pitchFamily="18" charset="0"/>
              </a:rPr>
              <a:t>data structure</a:t>
            </a:r>
            <a:r>
              <a:rPr lang="en-IN" sz="2000" b="0" i="0" dirty="0">
                <a:solidFill>
                  <a:schemeClr val="tx1"/>
                </a:solidFill>
                <a:effectLst/>
                <a:cs typeface="Times New Roman" panose="02020603050405020304" pitchFamily="18" charset="0"/>
              </a:rPr>
              <a:t> composed of hashes of different blocks of data, and which serves as a summary of all the transactions in a block. </a:t>
            </a:r>
          </a:p>
          <a:p>
            <a:pPr algn="just"/>
            <a:r>
              <a:rPr lang="en-IN" sz="2000" b="0" i="0" dirty="0">
                <a:solidFill>
                  <a:schemeClr val="tx1"/>
                </a:solidFill>
                <a:effectLst/>
                <a:cs typeface="Times New Roman" panose="02020603050405020304" pitchFamily="18" charset="0"/>
              </a:rPr>
              <a:t>It also allows for efficient and secure verification of content in a large body of data. It also helps to verify the consistency and content of the data. Both Bitcoin and Ethereum use Merkle Trees structure. Merkle Tree is also known as </a:t>
            </a:r>
            <a:r>
              <a:rPr lang="en-IN" sz="2000" b="1" i="0" dirty="0">
                <a:solidFill>
                  <a:schemeClr val="tx1"/>
                </a:solidFill>
                <a:effectLst/>
                <a:cs typeface="Times New Roman" panose="02020603050405020304" pitchFamily="18" charset="0"/>
              </a:rPr>
              <a:t>Hash Tree</a:t>
            </a:r>
            <a:r>
              <a:rPr lang="en-IN" sz="2000" b="0" i="0" dirty="0">
                <a:solidFill>
                  <a:schemeClr val="tx1"/>
                </a:solidFill>
                <a:effectLst/>
                <a:cs typeface="Times New Roman" panose="02020603050405020304" pitchFamily="18" charset="0"/>
              </a:rPr>
              <a:t>.</a:t>
            </a:r>
          </a:p>
          <a:p>
            <a:pPr algn="just"/>
            <a:r>
              <a:rPr lang="en-IN" sz="2000" b="0" i="0" dirty="0">
                <a:solidFill>
                  <a:schemeClr val="tx1"/>
                </a:solidFill>
                <a:effectLst/>
                <a:cs typeface="Times New Roman" panose="02020603050405020304" pitchFamily="18" charset="0"/>
              </a:rPr>
              <a:t>The concept of Merkle Tree is named after </a:t>
            </a:r>
            <a:r>
              <a:rPr lang="en-IN" sz="2000" b="1" i="0" dirty="0">
                <a:solidFill>
                  <a:schemeClr val="tx1"/>
                </a:solidFill>
                <a:effectLst/>
                <a:cs typeface="Times New Roman" panose="02020603050405020304" pitchFamily="18" charset="0"/>
              </a:rPr>
              <a:t>Ralph Merkle</a:t>
            </a:r>
            <a:r>
              <a:rPr lang="en-IN" sz="2000" b="0" i="0" dirty="0">
                <a:solidFill>
                  <a:schemeClr val="tx1"/>
                </a:solidFill>
                <a:effectLst/>
                <a:cs typeface="Times New Roman" panose="02020603050405020304" pitchFamily="18" charset="0"/>
              </a:rPr>
              <a:t>, who patented the idea in </a:t>
            </a:r>
            <a:r>
              <a:rPr lang="en-IN" sz="2000" b="1" i="0" dirty="0">
                <a:solidFill>
                  <a:schemeClr val="tx1"/>
                </a:solidFill>
                <a:effectLst/>
                <a:cs typeface="Times New Roman" panose="02020603050405020304" pitchFamily="18" charset="0"/>
              </a:rPr>
              <a:t>1979</a:t>
            </a:r>
            <a:r>
              <a:rPr lang="en-IN" sz="2000" b="0" i="0" dirty="0">
                <a:solidFill>
                  <a:schemeClr val="tx1"/>
                </a:solidFill>
                <a:effectLst/>
                <a:cs typeface="Times New Roman" panose="02020603050405020304" pitchFamily="18" charset="0"/>
              </a:rPr>
              <a:t>. Fundamentally, it is a data structure tree in which every </a:t>
            </a:r>
            <a:r>
              <a:rPr lang="en-IN" sz="2000" b="1" i="0" dirty="0">
                <a:solidFill>
                  <a:schemeClr val="tx1"/>
                </a:solidFill>
                <a:effectLst/>
                <a:cs typeface="Times New Roman" panose="02020603050405020304" pitchFamily="18" charset="0"/>
              </a:rPr>
              <a:t>leaf node</a:t>
            </a:r>
            <a:r>
              <a:rPr lang="en-IN" sz="2000" b="0" i="0" dirty="0">
                <a:solidFill>
                  <a:schemeClr val="tx1"/>
                </a:solidFill>
                <a:effectLst/>
                <a:cs typeface="Times New Roman" panose="02020603050405020304" pitchFamily="18" charset="0"/>
              </a:rPr>
              <a:t> labelled with the hash of a data block, and the </a:t>
            </a:r>
            <a:r>
              <a:rPr lang="en-IN" sz="2000" b="1" i="0" dirty="0">
                <a:solidFill>
                  <a:schemeClr val="tx1"/>
                </a:solidFill>
                <a:effectLst/>
                <a:cs typeface="Times New Roman" panose="02020603050405020304" pitchFamily="18" charset="0"/>
              </a:rPr>
              <a:t>non-leaf node</a:t>
            </a:r>
            <a:r>
              <a:rPr lang="en-IN" sz="2000" b="0" i="0" dirty="0">
                <a:solidFill>
                  <a:schemeClr val="tx1"/>
                </a:solidFill>
                <a:effectLst/>
                <a:cs typeface="Times New Roman" panose="02020603050405020304" pitchFamily="18" charset="0"/>
              </a:rPr>
              <a:t> labelled with the cryptographic hash of the labels of its child nodes. The leaf nodes are the lowest node in the tree.</a:t>
            </a:r>
          </a:p>
        </p:txBody>
      </p:sp>
    </p:spTree>
    <p:extLst>
      <p:ext uri="{BB962C8B-B14F-4D97-AF65-F5344CB8AC3E}">
        <p14:creationId xmlns:p14="http://schemas.microsoft.com/office/powerpoint/2010/main" val="1064370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10A4E-ACC2-0404-1B52-B47BE70BE974}"/>
              </a:ext>
            </a:extLst>
          </p:cNvPr>
          <p:cNvSpPr>
            <a:spLocks noGrp="1"/>
          </p:cNvSpPr>
          <p:nvPr>
            <p:ph idx="1"/>
          </p:nvPr>
        </p:nvSpPr>
        <p:spPr>
          <a:xfrm>
            <a:off x="838200" y="284480"/>
            <a:ext cx="10515600" cy="6116320"/>
          </a:xfrm>
        </p:spPr>
        <p:txBody>
          <a:bodyPr>
            <a:normAutofit/>
          </a:bodyPr>
          <a:lstStyle/>
          <a:p>
            <a:pPr marL="0" indent="0">
              <a:buNone/>
            </a:pPr>
            <a:r>
              <a:rPr lang="en-US" sz="2200" b="1" dirty="0"/>
              <a:t>Transactions</a:t>
            </a:r>
            <a:r>
              <a:rPr lang="en-US" sz="2200" dirty="0"/>
              <a:t> : Transactions are at the core of the bitcoin ecosystem. Transactions can be as simple as just sending some bitcoins to a bitcoin address, or it can be quite complex depending on the requirements. Each transaction is composed of at least one input and output.</a:t>
            </a:r>
          </a:p>
          <a:p>
            <a:r>
              <a:rPr lang="en-US" sz="2200" dirty="0"/>
              <a:t> Inputs can be thought of as coins being spent that have been created in a previous transaction and outputs as coins being created. If a transaction is minting new coins, then there is no input and therefore no signature is needed.</a:t>
            </a:r>
          </a:p>
          <a:p>
            <a:r>
              <a:rPr lang="en-US" sz="2200" dirty="0"/>
              <a:t> If a transaction is to sends coins to some other user (a bitcoin address), then it needs to be signed by the sender with their private key and a reference is also required to the previous transaction in order to show the origin of the coins. </a:t>
            </a:r>
          </a:p>
          <a:p>
            <a:r>
              <a:rPr lang="en-US" sz="2200" dirty="0"/>
              <a:t>Coins are, in fact, unspent transaction outputs represented in </a:t>
            </a:r>
            <a:r>
              <a:rPr lang="en-US" sz="2200" dirty="0" err="1"/>
              <a:t>Satoshis</a:t>
            </a:r>
            <a:r>
              <a:rPr lang="en-US" sz="2200" dirty="0"/>
              <a:t>. Transactions are not encrypted and are publicly visible in the blockchain. Blocks are made up of transactions and these can be viewed using any online blockchain explorer.</a:t>
            </a:r>
            <a:endParaRPr lang="en-IN" sz="2200" dirty="0"/>
          </a:p>
        </p:txBody>
      </p:sp>
    </p:spTree>
    <p:extLst>
      <p:ext uri="{BB962C8B-B14F-4D97-AF65-F5344CB8AC3E}">
        <p14:creationId xmlns:p14="http://schemas.microsoft.com/office/powerpoint/2010/main" val="1049888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EAFF-E113-69CE-4054-7BC81CA04213}"/>
              </a:ext>
            </a:extLst>
          </p:cNvPr>
          <p:cNvSpPr>
            <a:spLocks noGrp="1"/>
          </p:cNvSpPr>
          <p:nvPr>
            <p:ph type="title"/>
          </p:nvPr>
        </p:nvSpPr>
        <p:spPr>
          <a:xfrm>
            <a:off x="1163320" y="0"/>
            <a:ext cx="8693199" cy="760022"/>
          </a:xfrm>
        </p:spPr>
        <p:txBody>
          <a:bodyPr/>
          <a:lstStyle/>
          <a:p>
            <a:r>
              <a:rPr lang="en-IN" dirty="0"/>
              <a:t>                The transaction life cycle </a:t>
            </a:r>
          </a:p>
        </p:txBody>
      </p:sp>
      <p:sp>
        <p:nvSpPr>
          <p:cNvPr id="3" name="Content Placeholder 2">
            <a:extLst>
              <a:ext uri="{FF2B5EF4-FFF2-40B4-BE49-F238E27FC236}">
                <a16:creationId xmlns:a16="http://schemas.microsoft.com/office/drawing/2014/main" id="{2CED4C18-F889-EF83-56FC-D5F7CB535EAE}"/>
              </a:ext>
            </a:extLst>
          </p:cNvPr>
          <p:cNvSpPr>
            <a:spLocks noGrp="1"/>
          </p:cNvSpPr>
          <p:nvPr>
            <p:ph idx="1"/>
          </p:nvPr>
        </p:nvSpPr>
        <p:spPr>
          <a:xfrm>
            <a:off x="838200" y="760022"/>
            <a:ext cx="10190480" cy="5416942"/>
          </a:xfrm>
        </p:spPr>
        <p:txBody>
          <a:bodyPr>
            <a:noAutofit/>
          </a:bodyPr>
          <a:lstStyle/>
          <a:p>
            <a:pPr algn="just"/>
            <a:r>
              <a:rPr lang="en-US" sz="2000" dirty="0"/>
              <a:t>1. A user/sender sends a transaction using wallet software or some other interface. </a:t>
            </a:r>
          </a:p>
          <a:p>
            <a:pPr algn="just"/>
            <a:r>
              <a:rPr lang="en-US" sz="2000" dirty="0"/>
              <a:t>2. The wallet software signs the transaction using the sender's private key. </a:t>
            </a:r>
          </a:p>
          <a:p>
            <a:pPr algn="just"/>
            <a:r>
              <a:rPr lang="en-US" sz="2000" dirty="0"/>
              <a:t>3. The transaction is broadcasted to the Bitcoin network using a flooding algorithm. </a:t>
            </a:r>
          </a:p>
          <a:p>
            <a:pPr algn="just"/>
            <a:r>
              <a:rPr lang="en-US" sz="2000" dirty="0"/>
              <a:t>4. Mining nodes include this transaction in the next block to be mined. </a:t>
            </a:r>
          </a:p>
          <a:p>
            <a:pPr algn="just"/>
            <a:r>
              <a:rPr lang="en-US" sz="2000" dirty="0"/>
              <a:t>5. Mining starts once a miner who solves the Proof of Work problem broadcasts the newly mined block to the network. Proof of Work is explained in detail later in this chapter. </a:t>
            </a:r>
          </a:p>
          <a:p>
            <a:pPr algn="just"/>
            <a:r>
              <a:rPr lang="en-US" sz="2000" dirty="0"/>
              <a:t>6. The nodes verify the block and propagate the block further, and confirmation starts to generate. </a:t>
            </a:r>
          </a:p>
          <a:p>
            <a:pPr algn="just"/>
            <a:r>
              <a:rPr lang="en-US" sz="2000" dirty="0"/>
              <a:t>7. Finally, the confirmations start to appear in the receiver's wallet and after approximately six confirmations, the transaction is considered finalized and confirmed. However, six is just a recommended number; the transaction can be considered final even after the first confirmation. The key idea behind waiting for six confirmations is that the probability of double spending is virtually eliminated after six confirmations.</a:t>
            </a:r>
            <a:endParaRPr lang="en-IN" sz="2000" dirty="0"/>
          </a:p>
        </p:txBody>
      </p:sp>
    </p:spTree>
    <p:extLst>
      <p:ext uri="{BB962C8B-B14F-4D97-AF65-F5344CB8AC3E}">
        <p14:creationId xmlns:p14="http://schemas.microsoft.com/office/powerpoint/2010/main" val="3627207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EEF0-C3C2-CA36-998E-68CEA3745ECE}"/>
              </a:ext>
            </a:extLst>
          </p:cNvPr>
          <p:cNvSpPr>
            <a:spLocks noGrp="1"/>
          </p:cNvSpPr>
          <p:nvPr>
            <p:ph type="title"/>
          </p:nvPr>
        </p:nvSpPr>
        <p:spPr>
          <a:xfrm>
            <a:off x="1041400" y="50800"/>
            <a:ext cx="10515600" cy="1274763"/>
          </a:xfrm>
        </p:spPr>
        <p:txBody>
          <a:bodyPr/>
          <a:lstStyle/>
          <a:p>
            <a:r>
              <a:rPr lang="en-IN" dirty="0"/>
              <a:t>                The transaction structure</a:t>
            </a:r>
          </a:p>
        </p:txBody>
      </p:sp>
      <p:sp>
        <p:nvSpPr>
          <p:cNvPr id="3" name="Content Placeholder 2">
            <a:extLst>
              <a:ext uri="{FF2B5EF4-FFF2-40B4-BE49-F238E27FC236}">
                <a16:creationId xmlns:a16="http://schemas.microsoft.com/office/drawing/2014/main" id="{88679C41-432A-0AA9-A914-A681A28868A5}"/>
              </a:ext>
            </a:extLst>
          </p:cNvPr>
          <p:cNvSpPr>
            <a:spLocks noGrp="1"/>
          </p:cNvSpPr>
          <p:nvPr>
            <p:ph idx="1"/>
          </p:nvPr>
        </p:nvSpPr>
        <p:spPr>
          <a:xfrm>
            <a:off x="838200" y="1066800"/>
            <a:ext cx="10312400" cy="5567680"/>
          </a:xfrm>
        </p:spPr>
        <p:txBody>
          <a:bodyPr/>
          <a:lstStyle/>
          <a:p>
            <a:pPr algn="just"/>
            <a:r>
              <a:rPr lang="en-US" sz="2000" dirty="0"/>
              <a:t>A transaction at a high level contains metadata, inputs, and outputs. Transactions are combined to create a block. The transaction structure is shown in the following table:</a:t>
            </a:r>
          </a:p>
          <a:p>
            <a:endParaRPr lang="en-IN" dirty="0"/>
          </a:p>
        </p:txBody>
      </p:sp>
      <p:pic>
        <p:nvPicPr>
          <p:cNvPr id="5" name="Picture 4">
            <a:extLst>
              <a:ext uri="{FF2B5EF4-FFF2-40B4-BE49-F238E27FC236}">
                <a16:creationId xmlns:a16="http://schemas.microsoft.com/office/drawing/2014/main" id="{8056B83C-8FF8-3CF5-40A1-AF316620BAA0}"/>
              </a:ext>
            </a:extLst>
          </p:cNvPr>
          <p:cNvPicPr>
            <a:picLocks noChangeAspect="1"/>
          </p:cNvPicPr>
          <p:nvPr/>
        </p:nvPicPr>
        <p:blipFill>
          <a:blip r:embed="rId2"/>
          <a:stretch>
            <a:fillRect/>
          </a:stretch>
        </p:blipFill>
        <p:spPr>
          <a:xfrm>
            <a:off x="838198" y="2341563"/>
            <a:ext cx="10312401" cy="4011737"/>
          </a:xfrm>
          <a:prstGeom prst="rect">
            <a:avLst/>
          </a:prstGeom>
        </p:spPr>
      </p:pic>
    </p:spTree>
    <p:extLst>
      <p:ext uri="{BB962C8B-B14F-4D97-AF65-F5344CB8AC3E}">
        <p14:creationId xmlns:p14="http://schemas.microsoft.com/office/powerpoint/2010/main" val="53049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95953-D152-30DF-0673-08D852264F31}"/>
              </a:ext>
            </a:extLst>
          </p:cNvPr>
          <p:cNvSpPr>
            <a:spLocks noGrp="1"/>
          </p:cNvSpPr>
          <p:nvPr>
            <p:ph idx="1"/>
          </p:nvPr>
        </p:nvSpPr>
        <p:spPr>
          <a:xfrm>
            <a:off x="645160" y="961901"/>
            <a:ext cx="10434518" cy="5753858"/>
          </a:xfrm>
        </p:spPr>
        <p:txBody>
          <a:bodyPr>
            <a:normAutofit/>
          </a:bodyPr>
          <a:lstStyle/>
          <a:p>
            <a:pPr algn="just"/>
            <a:r>
              <a:rPr lang="en-US" sz="2000" b="1" dirty="0" err="1"/>
              <a:t>MetaData</a:t>
            </a:r>
            <a:r>
              <a:rPr lang="en-US" sz="2000" dirty="0"/>
              <a:t>: This part of the transaction contains some values such as the size of the transaction, the number of inputs and outputs, the hash of the transaction, and a </a:t>
            </a:r>
            <a:r>
              <a:rPr lang="en-US" sz="2000" dirty="0" err="1"/>
              <a:t>lock_time</a:t>
            </a:r>
            <a:r>
              <a:rPr lang="en-US" sz="2000" dirty="0"/>
              <a:t> field. Every transaction has a prefix specifying the version number. </a:t>
            </a:r>
          </a:p>
          <a:p>
            <a:pPr algn="just"/>
            <a:r>
              <a:rPr lang="en-US" sz="2000" b="1" dirty="0"/>
              <a:t>Inputs</a:t>
            </a:r>
            <a:r>
              <a:rPr lang="en-US" sz="2000" dirty="0"/>
              <a:t>: Generally, each input spends a previous output. Each output is considered an Unspent Transaction Output (UTXO) until an input consumes it. </a:t>
            </a:r>
          </a:p>
          <a:p>
            <a:pPr algn="just"/>
            <a:r>
              <a:rPr lang="en-US" sz="2000" b="1" dirty="0"/>
              <a:t>Outputs</a:t>
            </a:r>
            <a:r>
              <a:rPr lang="en-US" sz="2000" dirty="0"/>
              <a:t>: Outputs have only two fields, and they contain instructions for the sending of bitcoins. The first field contains the amount of </a:t>
            </a:r>
            <a:r>
              <a:rPr lang="en-US" sz="2000" dirty="0" err="1"/>
              <a:t>Satoshis</a:t>
            </a:r>
            <a:r>
              <a:rPr lang="en-US" sz="2000" dirty="0"/>
              <a:t>, whereas the second field is a locking script that contains the conditions that need to be met in order for the output to be spent. More information on transaction spending using locking and unlocking scripts and producing outputs is discussed later in this section. </a:t>
            </a:r>
          </a:p>
          <a:p>
            <a:pPr algn="just"/>
            <a:r>
              <a:rPr lang="en-US" sz="2000" b="1" dirty="0"/>
              <a:t>Verification</a:t>
            </a:r>
            <a:r>
              <a:rPr lang="en-US" sz="2000" dirty="0"/>
              <a:t>: Verification is performed using bitcoin's scripting language.</a:t>
            </a:r>
            <a:endParaRPr lang="en-IN" sz="2000" dirty="0"/>
          </a:p>
        </p:txBody>
      </p:sp>
    </p:spTree>
    <p:extLst>
      <p:ext uri="{BB962C8B-B14F-4D97-AF65-F5344CB8AC3E}">
        <p14:creationId xmlns:p14="http://schemas.microsoft.com/office/powerpoint/2010/main" val="3276793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0DDE-34D5-5316-1549-F54B231BABDF}"/>
              </a:ext>
            </a:extLst>
          </p:cNvPr>
          <p:cNvSpPr>
            <a:spLocks noGrp="1"/>
          </p:cNvSpPr>
          <p:nvPr>
            <p:ph type="title"/>
          </p:nvPr>
        </p:nvSpPr>
        <p:spPr>
          <a:xfrm>
            <a:off x="838200" y="1"/>
            <a:ext cx="10324605" cy="1117599"/>
          </a:xfrm>
        </p:spPr>
        <p:txBody>
          <a:bodyPr/>
          <a:lstStyle/>
          <a:p>
            <a:r>
              <a:rPr lang="en-IN" dirty="0"/>
              <a:t>                     Types of transaction</a:t>
            </a:r>
          </a:p>
        </p:txBody>
      </p:sp>
      <p:sp>
        <p:nvSpPr>
          <p:cNvPr id="3" name="Content Placeholder 2">
            <a:extLst>
              <a:ext uri="{FF2B5EF4-FFF2-40B4-BE49-F238E27FC236}">
                <a16:creationId xmlns:a16="http://schemas.microsoft.com/office/drawing/2014/main" id="{0AFB5855-7A48-1F35-334B-0515C3399EE1}"/>
              </a:ext>
            </a:extLst>
          </p:cNvPr>
          <p:cNvSpPr>
            <a:spLocks noGrp="1"/>
          </p:cNvSpPr>
          <p:nvPr>
            <p:ph idx="1"/>
          </p:nvPr>
        </p:nvSpPr>
        <p:spPr>
          <a:xfrm>
            <a:off x="838200" y="1117600"/>
            <a:ext cx="10324605" cy="5486400"/>
          </a:xfrm>
        </p:spPr>
        <p:txBody>
          <a:bodyPr>
            <a:normAutofit/>
          </a:bodyPr>
          <a:lstStyle/>
          <a:p>
            <a:pPr marL="0" indent="0" algn="just">
              <a:buNone/>
            </a:pPr>
            <a:r>
              <a:rPr lang="en-US" sz="2000" dirty="0"/>
              <a:t>There are various scripts available in bitcoin to handle the value transfer from the source to the destination. These scripts range from very simple to quite complex depending upon the requirements of the transaction. Standard transaction types are discussed here. Standard transactions are evaluated using </a:t>
            </a:r>
            <a:r>
              <a:rPr lang="en-US" sz="2000" dirty="0" err="1"/>
              <a:t>IsStandard</a:t>
            </a:r>
            <a:r>
              <a:rPr lang="en-US" sz="2000" dirty="0"/>
              <a:t>() and </a:t>
            </a:r>
            <a:r>
              <a:rPr lang="en-US" sz="2000" dirty="0" err="1"/>
              <a:t>IsStandardTx</a:t>
            </a:r>
            <a:r>
              <a:rPr lang="en-US" sz="2000" dirty="0"/>
              <a:t>() tests and only standard transactions that pass the test are generally allowed to be mined or broadcasted on the bitcoin network. However, nonstandard transactions are valid and allowed on the network.</a:t>
            </a:r>
          </a:p>
          <a:p>
            <a:pPr algn="just"/>
            <a:r>
              <a:rPr lang="en-US" sz="2000" b="1" dirty="0"/>
              <a:t>Pay to Public Key Hash (P2PKH)</a:t>
            </a:r>
            <a:r>
              <a:rPr lang="en-US" sz="2000" dirty="0"/>
              <a:t>: P2PKH is the most commonly used transaction type and is used to send transactions to the bitcoin addresses. </a:t>
            </a:r>
          </a:p>
          <a:p>
            <a:pPr algn="just"/>
            <a:r>
              <a:rPr lang="en-US" sz="2000" dirty="0"/>
              <a:t>In a simplified manner, "Pay to Public Key Hash" (P2PKH) is a method used in Bitcoin transactions to send bitcoins to someone. Instead of directly using someone's public key, which is a long string of numbers and letters, P2PKH uses a shorter and more secure version called a hash of the public key. This adds a layer of protection and privacy to the transaction.</a:t>
            </a:r>
          </a:p>
          <a:p>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44428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CE99-F5CB-8B6D-1D92-6C0A5945FB0F}"/>
              </a:ext>
            </a:extLst>
          </p:cNvPr>
          <p:cNvSpPr>
            <a:spLocks noGrp="1"/>
          </p:cNvSpPr>
          <p:nvPr>
            <p:ph idx="1"/>
          </p:nvPr>
        </p:nvSpPr>
        <p:spPr>
          <a:xfrm>
            <a:off x="838200" y="965200"/>
            <a:ext cx="10388600" cy="5527040"/>
          </a:xfrm>
        </p:spPr>
        <p:txBody>
          <a:bodyPr>
            <a:normAutofit/>
          </a:bodyPr>
          <a:lstStyle/>
          <a:p>
            <a:pPr algn="just"/>
            <a:r>
              <a:rPr lang="en-US" sz="2000" b="1" dirty="0"/>
              <a:t>Pay to Script Hash (P2SH)</a:t>
            </a:r>
            <a:r>
              <a:rPr lang="en-US" sz="2000" dirty="0"/>
              <a:t>: "Pay to Script Hash" (P2SH) is another method used in Bitcoin transactions to send bitcoins. It allows more advanced and flexible transaction conditions by using a script (a set of instructions) instead of a simple public key or public key hash. P2SH is commonly used for features like multi-signature transactions, time-locked transactions, and other smart contract capabilities.</a:t>
            </a:r>
          </a:p>
          <a:p>
            <a:pPr algn="just"/>
            <a:r>
              <a:rPr lang="en-US" sz="2000" b="1" dirty="0" err="1"/>
              <a:t>MultiSig</a:t>
            </a:r>
            <a:r>
              <a:rPr lang="en-US" sz="2000" b="1" dirty="0"/>
              <a:t> (Pay to </a:t>
            </a:r>
            <a:r>
              <a:rPr lang="en-US" sz="2000" b="1" dirty="0" err="1"/>
              <a:t>MultiSig</a:t>
            </a:r>
            <a:r>
              <a:rPr lang="en-US" sz="2000" b="1" dirty="0"/>
              <a:t>)</a:t>
            </a:r>
            <a:r>
              <a:rPr lang="en-US" sz="2000" dirty="0"/>
              <a:t>:"Pay to Multi-Sig" (P2MS) is a feature in Bitcoin transactions that allows funds to be sent to an address requiring multiple digital signatures to spend the bitcoins. It is commonly used to enhance security and create shared wallets that require approval from multiple parties before any transaction is executed.</a:t>
            </a:r>
          </a:p>
          <a:p>
            <a:pPr algn="just"/>
            <a:r>
              <a:rPr lang="en-US" sz="2000" b="1" dirty="0"/>
              <a:t>Null data/OP_RETURN</a:t>
            </a:r>
            <a:r>
              <a:rPr lang="en-US" sz="2000" dirty="0"/>
              <a:t>: In Bitcoin transactions, the "Null data" or "OP_RETURN" is an opcode that allows users to embed small pieces of data directly into the blockchain without transferring any bitcoins. It serves various purposes, such as storing metadata, timestamps, or other non-financial information on the Bitcoin blockchain.</a:t>
            </a:r>
            <a:endParaRPr lang="en-IN" sz="2000" dirty="0"/>
          </a:p>
          <a:p>
            <a:pPr algn="just"/>
            <a:endParaRPr lang="en-IN" sz="2000" dirty="0"/>
          </a:p>
        </p:txBody>
      </p:sp>
    </p:spTree>
    <p:extLst>
      <p:ext uri="{BB962C8B-B14F-4D97-AF65-F5344CB8AC3E}">
        <p14:creationId xmlns:p14="http://schemas.microsoft.com/office/powerpoint/2010/main" val="2809505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4899-DB60-A083-3FAB-6F9B6BB5B8CE}"/>
              </a:ext>
            </a:extLst>
          </p:cNvPr>
          <p:cNvSpPr>
            <a:spLocks noGrp="1"/>
          </p:cNvSpPr>
          <p:nvPr>
            <p:ph type="title"/>
          </p:nvPr>
        </p:nvSpPr>
        <p:spPr>
          <a:xfrm>
            <a:off x="838200" y="1"/>
            <a:ext cx="8935720" cy="650240"/>
          </a:xfrm>
        </p:spPr>
        <p:txBody>
          <a:bodyPr>
            <a:normAutofit/>
          </a:bodyPr>
          <a:lstStyle/>
          <a:p>
            <a:r>
              <a:rPr lang="en-IN" dirty="0"/>
              <a:t>                                     UTXO</a:t>
            </a:r>
          </a:p>
        </p:txBody>
      </p:sp>
      <p:sp>
        <p:nvSpPr>
          <p:cNvPr id="3" name="Content Placeholder 2">
            <a:extLst>
              <a:ext uri="{FF2B5EF4-FFF2-40B4-BE49-F238E27FC236}">
                <a16:creationId xmlns:a16="http://schemas.microsoft.com/office/drawing/2014/main" id="{F4D1D6C7-CF47-A03C-AA1E-BB5C6E1954F8}"/>
              </a:ext>
            </a:extLst>
          </p:cNvPr>
          <p:cNvSpPr>
            <a:spLocks noGrp="1"/>
          </p:cNvSpPr>
          <p:nvPr>
            <p:ph idx="1"/>
          </p:nvPr>
        </p:nvSpPr>
        <p:spPr>
          <a:xfrm>
            <a:off x="939800" y="883920"/>
            <a:ext cx="10139878" cy="5457503"/>
          </a:xfrm>
        </p:spPr>
        <p:txBody>
          <a:bodyPr>
            <a:noAutofit/>
          </a:bodyPr>
          <a:lstStyle/>
          <a:p>
            <a:pPr algn="just"/>
            <a:r>
              <a:rPr lang="en-US" b="1" dirty="0"/>
              <a:t>Unspent Transaction Output (UTXO) </a:t>
            </a:r>
            <a:r>
              <a:rPr lang="en-US" dirty="0"/>
              <a:t>is an unspent transaction output that can be spent as an input to a new transaction. Other concepts related to transactions in bitcoin are described below.</a:t>
            </a:r>
          </a:p>
          <a:p>
            <a:pPr marL="0" indent="0" algn="just">
              <a:buNone/>
            </a:pPr>
            <a:r>
              <a:rPr lang="en-US" b="1" dirty="0"/>
              <a:t>Transaction fee :</a:t>
            </a:r>
            <a:r>
              <a:rPr lang="en-US" dirty="0"/>
              <a:t>Transaction fees are charged by the miners. The fee charged is dependent upon the size of the transaction. Transaction fees are calculated by subtracting the sum of the inputs and the sum of the outputs. </a:t>
            </a:r>
          </a:p>
          <a:p>
            <a:pPr algn="just"/>
            <a:r>
              <a:rPr lang="en-US" dirty="0"/>
              <a:t>The fees are used as an incentive for miners to encourage them to include a user transaction in the block the miners are creating. </a:t>
            </a:r>
          </a:p>
          <a:p>
            <a:pPr algn="just"/>
            <a:r>
              <a:rPr lang="en-US" dirty="0"/>
              <a:t>All transactions end up in the memory pool, from where miners pick up transactions based on their priority to include them in the proposed block. </a:t>
            </a:r>
          </a:p>
          <a:p>
            <a:pPr algn="just"/>
            <a:r>
              <a:rPr lang="en-US" dirty="0"/>
              <a:t>The calculation of priority is introduced later in this chapter; however, from a transaction fee point of view, a transaction with a higher fee will be picked up sooner by the miners. </a:t>
            </a:r>
          </a:p>
          <a:p>
            <a:pPr algn="just"/>
            <a:r>
              <a:rPr lang="en-US" dirty="0"/>
              <a:t>There are different rules based on which fee is calculated for various types of actions, such as sending transactions, inclusion in blocks, and relaying by nodes(They perform duplication checks, validate signatures and other steps, and than transmit only valid messages). Fees are not fixed by the Bitcoin protocol and are not mandatory; even a transaction with no fee will be processed in due course but may take a very long time.</a:t>
            </a:r>
            <a:endParaRPr lang="en-IN" dirty="0"/>
          </a:p>
        </p:txBody>
      </p:sp>
    </p:spTree>
    <p:extLst>
      <p:ext uri="{BB962C8B-B14F-4D97-AF65-F5344CB8AC3E}">
        <p14:creationId xmlns:p14="http://schemas.microsoft.com/office/powerpoint/2010/main" val="1318655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06D5C-A654-3A12-00EC-52202474A713}"/>
              </a:ext>
            </a:extLst>
          </p:cNvPr>
          <p:cNvSpPr>
            <a:spLocks noGrp="1"/>
          </p:cNvSpPr>
          <p:nvPr>
            <p:ph idx="1"/>
          </p:nvPr>
        </p:nvSpPr>
        <p:spPr>
          <a:xfrm>
            <a:off x="838200" y="938151"/>
            <a:ext cx="10217727" cy="5165766"/>
          </a:xfrm>
        </p:spPr>
        <p:txBody>
          <a:bodyPr>
            <a:normAutofit/>
          </a:bodyPr>
          <a:lstStyle/>
          <a:p>
            <a:pPr algn="just"/>
            <a:r>
              <a:rPr lang="en-US" sz="2000" b="1" dirty="0"/>
              <a:t>Contracts</a:t>
            </a:r>
            <a:r>
              <a:rPr lang="en-US" sz="2000" dirty="0"/>
              <a:t> :As defined in the bitcoin core developer guide, contracts are basically transactions that use the bitcoin system to enforce a financial agreement.(lightning layer)</a:t>
            </a:r>
          </a:p>
          <a:p>
            <a:pPr algn="just"/>
            <a:r>
              <a:rPr lang="en-US" sz="2000" dirty="0"/>
              <a:t>This is a simple definition but has far-reaching consequences as it allows users to design complex contracts that can be used in many real-world scenarios. </a:t>
            </a:r>
          </a:p>
          <a:p>
            <a:pPr algn="just"/>
            <a:r>
              <a:rPr lang="en-US" sz="2000" dirty="0"/>
              <a:t>Contracts allow the development of a completely decentralized, independent, and reduced risk platform. Various contracts, such as escrow, arbitration, and micropayment channels, can be built using the bitcoin scripting language. </a:t>
            </a:r>
          </a:p>
          <a:p>
            <a:pPr algn="just"/>
            <a:r>
              <a:rPr lang="en-US" sz="2000" dirty="0"/>
              <a:t>The current implementation of a script is very limited, but various types of contracts are still possible to develop. For example, the release of funds only if multiple parties sign the transaction or perhaps the release of funds only after a certain time has elapsed. Both of these scenarios can be realized using </a:t>
            </a:r>
            <a:r>
              <a:rPr lang="en-US" sz="2000" dirty="0" err="1"/>
              <a:t>multiSig</a:t>
            </a:r>
            <a:r>
              <a:rPr lang="en-US" sz="2000" dirty="0"/>
              <a:t> and transaction lock time options.</a:t>
            </a:r>
            <a:endParaRPr lang="en-IN" sz="2000" dirty="0"/>
          </a:p>
        </p:txBody>
      </p:sp>
    </p:spTree>
    <p:extLst>
      <p:ext uri="{BB962C8B-B14F-4D97-AF65-F5344CB8AC3E}">
        <p14:creationId xmlns:p14="http://schemas.microsoft.com/office/powerpoint/2010/main" val="2850096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EF48A-EB4D-4C28-4D3F-2E7ACD678662}"/>
              </a:ext>
            </a:extLst>
          </p:cNvPr>
          <p:cNvSpPr>
            <a:spLocks noGrp="1"/>
          </p:cNvSpPr>
          <p:nvPr>
            <p:ph idx="1"/>
          </p:nvPr>
        </p:nvSpPr>
        <p:spPr>
          <a:xfrm>
            <a:off x="838200" y="914400"/>
            <a:ext cx="10182101" cy="5628640"/>
          </a:xfrm>
        </p:spPr>
        <p:txBody>
          <a:bodyPr>
            <a:normAutofit/>
          </a:bodyPr>
          <a:lstStyle/>
          <a:p>
            <a:pPr algn="just"/>
            <a:r>
              <a:rPr lang="en-US" sz="2000" b="1" dirty="0"/>
              <a:t>Transaction malleability :</a:t>
            </a:r>
            <a:r>
              <a:rPr lang="en-US" sz="2000" dirty="0"/>
              <a:t>Transaction malleability in bitcoin was introduced due to a bug in the bitcoin implementation. Due to this bug, it becomes possible for an adversary to change the Transaction ID of a transaction, thus resulting in a scenario where it would appear that a certain transaction has not been executed. This can allow scenarios where double deposits or withdrawals can occur. In other words, this bug allows the changing of the unique ID of a bitcoin transaction before it is confirmed. If the ID is changed before confirmation, it would seem that the transaction did not happen at all, which can then allow double deposits or withdrawal attacks.</a:t>
            </a:r>
          </a:p>
          <a:p>
            <a:pPr algn="just"/>
            <a:r>
              <a:rPr lang="en-US" sz="2000" b="1" dirty="0"/>
              <a:t>Transaction pools :</a:t>
            </a:r>
            <a:r>
              <a:rPr lang="en-US" sz="2000" dirty="0"/>
              <a:t>Also known as memory pools, these pools are basically created in local memory by nodes in order to maintain a temporary list of transactions that are not yet confirmed in a block. Transactions are included in a block after passing verification and based on their priority. </a:t>
            </a:r>
            <a:endParaRPr lang="en-IN" sz="2000" dirty="0"/>
          </a:p>
        </p:txBody>
      </p:sp>
    </p:spTree>
    <p:extLst>
      <p:ext uri="{BB962C8B-B14F-4D97-AF65-F5344CB8AC3E}">
        <p14:creationId xmlns:p14="http://schemas.microsoft.com/office/powerpoint/2010/main" val="2021059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1643C-0C12-3BF8-061F-3D7898373867}"/>
              </a:ext>
            </a:extLst>
          </p:cNvPr>
          <p:cNvSpPr>
            <a:spLocks noGrp="1"/>
          </p:cNvSpPr>
          <p:nvPr>
            <p:ph idx="1"/>
          </p:nvPr>
        </p:nvSpPr>
        <p:spPr>
          <a:xfrm>
            <a:off x="838200" y="878774"/>
            <a:ext cx="10241478" cy="5664266"/>
          </a:xfrm>
        </p:spPr>
        <p:txBody>
          <a:bodyPr>
            <a:normAutofit/>
          </a:bodyPr>
          <a:lstStyle/>
          <a:p>
            <a:pPr algn="just"/>
            <a:r>
              <a:rPr lang="en-US" sz="2000" b="1" dirty="0"/>
              <a:t>Transaction verification :</a:t>
            </a:r>
            <a:r>
              <a:rPr lang="en-US" sz="2000" dirty="0"/>
              <a:t>This verification process is performed by bitcoin nodes. The following is described in the bitcoin developer guide: </a:t>
            </a:r>
          </a:p>
          <a:p>
            <a:pPr algn="just"/>
            <a:r>
              <a:rPr lang="en-US" sz="2000" dirty="0"/>
              <a:t>1. Check the syntax and ensure that the syntax of the transaction is correct. </a:t>
            </a:r>
          </a:p>
          <a:p>
            <a:pPr algn="just"/>
            <a:r>
              <a:rPr lang="en-US" sz="2000" dirty="0"/>
              <a:t>2. Verify that inputs and outputs are not empty. </a:t>
            </a:r>
          </a:p>
          <a:p>
            <a:pPr algn="just"/>
            <a:r>
              <a:rPr lang="en-US" sz="2000" dirty="0"/>
              <a:t>3. Check whether the size in bytes is less than the maximum block size, which is 1 MB currently. </a:t>
            </a:r>
          </a:p>
          <a:p>
            <a:pPr algn="just"/>
            <a:r>
              <a:rPr lang="en-US" sz="2000" dirty="0"/>
              <a:t>4. The output value must be in the allowed money range (0 to 21 million BTC). </a:t>
            </a:r>
          </a:p>
          <a:p>
            <a:pPr algn="just"/>
            <a:r>
              <a:rPr lang="en-US" sz="2000" dirty="0"/>
              <a:t>5. All inputs must have a specified previous output, except for </a:t>
            </a:r>
            <a:r>
              <a:rPr lang="en-US" sz="2000" dirty="0" err="1"/>
              <a:t>coinbase</a:t>
            </a:r>
            <a:r>
              <a:rPr lang="en-US" sz="2000" dirty="0"/>
              <a:t> transactions, which should not be relayed. </a:t>
            </a:r>
          </a:p>
          <a:p>
            <a:pPr algn="just"/>
            <a:r>
              <a:rPr lang="en-US" sz="2000" dirty="0"/>
              <a:t>6. Verify that </a:t>
            </a:r>
            <a:r>
              <a:rPr lang="en-US" sz="2000" dirty="0" err="1"/>
              <a:t>nLockTime</a:t>
            </a:r>
            <a:r>
              <a:rPr lang="en-US" sz="2000" dirty="0"/>
              <a:t> must not exceed 31-bits. For a transaction to be valid, it should not be less than 100 bytes. Also, the number of signature operands in a standard signature should be less than or not more than 2. </a:t>
            </a:r>
          </a:p>
        </p:txBody>
      </p:sp>
    </p:spTree>
    <p:extLst>
      <p:ext uri="{BB962C8B-B14F-4D97-AF65-F5344CB8AC3E}">
        <p14:creationId xmlns:p14="http://schemas.microsoft.com/office/powerpoint/2010/main" val="171552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5897C5-61C4-CD0D-8BCA-92C05CB5B3D6}"/>
              </a:ext>
            </a:extLst>
          </p:cNvPr>
          <p:cNvSpPr>
            <a:spLocks noGrp="1"/>
          </p:cNvSpPr>
          <p:nvPr>
            <p:ph type="title"/>
          </p:nvPr>
        </p:nvSpPr>
        <p:spPr/>
        <p:txBody>
          <a:bodyPr/>
          <a:lstStyle/>
          <a:p>
            <a:r>
              <a:rPr lang="en-IN" b="0" i="0" dirty="0">
                <a:solidFill>
                  <a:srgbClr val="00B0F0"/>
                </a:solidFill>
                <a:effectLst/>
                <a:latin typeface="erdana"/>
              </a:rPr>
              <a:t>How do Merkle trees work?</a:t>
            </a:r>
            <a:br>
              <a:rPr lang="en-IN" b="0" i="0" dirty="0">
                <a:solidFill>
                  <a:srgbClr val="610B38"/>
                </a:solidFill>
                <a:effectLst/>
                <a:latin typeface="erdana"/>
              </a:rPr>
            </a:br>
            <a:endParaRPr lang="en-US" dirty="0"/>
          </a:p>
        </p:txBody>
      </p:sp>
      <p:sp>
        <p:nvSpPr>
          <p:cNvPr id="7" name="Content Placeholder 6">
            <a:extLst>
              <a:ext uri="{FF2B5EF4-FFF2-40B4-BE49-F238E27FC236}">
                <a16:creationId xmlns:a16="http://schemas.microsoft.com/office/drawing/2014/main" id="{60C4F8CF-FB55-827F-49E7-17151DA059DE}"/>
              </a:ext>
            </a:extLst>
          </p:cNvPr>
          <p:cNvSpPr>
            <a:spLocks noGrp="1"/>
          </p:cNvSpPr>
          <p:nvPr>
            <p:ph idx="1"/>
          </p:nvPr>
        </p:nvSpPr>
        <p:spPr>
          <a:xfrm>
            <a:off x="677333" y="1828801"/>
            <a:ext cx="8596669" cy="4212562"/>
          </a:xfrm>
        </p:spPr>
        <p:txBody>
          <a:bodyPr>
            <a:normAutofit/>
          </a:bodyPr>
          <a:lstStyle/>
          <a:p>
            <a:pPr algn="just"/>
            <a:r>
              <a:rPr lang="en-IN" sz="2000" b="0" i="0" dirty="0">
                <a:solidFill>
                  <a:schemeClr val="tx1"/>
                </a:solidFill>
                <a:effectLst/>
              </a:rPr>
              <a:t>A Merkle tree stores all the transactions in a block by producing a digital fingerprint of the entire set of transactions. It allows the user to verify whether a transaction can be included in a block or not.</a:t>
            </a:r>
          </a:p>
          <a:p>
            <a:pPr algn="just"/>
            <a:r>
              <a:rPr lang="en-IN" sz="2000" b="0" i="0" dirty="0">
                <a:solidFill>
                  <a:schemeClr val="tx1"/>
                </a:solidFill>
                <a:effectLst/>
              </a:rPr>
              <a:t>Merkle trees are created by repeatedly calculating hashing pairs of nodes until there is only one hash left. This hash is called the Merkle Root, or the Root Hash. The Merkle Trees are constructed in a bottom-up approach.</a:t>
            </a:r>
            <a:endParaRPr lang="en-IN" sz="2000" dirty="0">
              <a:solidFill>
                <a:schemeClr val="tx1"/>
              </a:solidFill>
            </a:endParaRPr>
          </a:p>
          <a:p>
            <a:pPr algn="just"/>
            <a:r>
              <a:rPr lang="en-IN" sz="2000" b="0" i="0" dirty="0">
                <a:solidFill>
                  <a:schemeClr val="tx1"/>
                </a:solidFill>
                <a:effectLst/>
              </a:rPr>
              <a:t>Every leaf node is a hash of transactional data, and the non-leaf node is a hash of its previous hashes. Merkle trees are in a binary tree, so it requires an even number of leaf nodes. If there is an odd number of transactions, the last hash will be duplicated once to create an even number of leaf nodes.</a:t>
            </a:r>
            <a:endParaRPr lang="en-US" sz="2000" dirty="0">
              <a:solidFill>
                <a:schemeClr val="tx1"/>
              </a:solidFill>
            </a:endParaRPr>
          </a:p>
        </p:txBody>
      </p:sp>
    </p:spTree>
    <p:extLst>
      <p:ext uri="{BB962C8B-B14F-4D97-AF65-F5344CB8AC3E}">
        <p14:creationId xmlns:p14="http://schemas.microsoft.com/office/powerpoint/2010/main" val="86897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5E277-707C-2580-9AF6-F90A0A4839C9}"/>
              </a:ext>
            </a:extLst>
          </p:cNvPr>
          <p:cNvSpPr>
            <a:spLocks noGrp="1"/>
          </p:cNvSpPr>
          <p:nvPr>
            <p:ph idx="1"/>
          </p:nvPr>
        </p:nvSpPr>
        <p:spPr>
          <a:xfrm>
            <a:off x="497840" y="335280"/>
            <a:ext cx="10510586" cy="6160523"/>
          </a:xfrm>
        </p:spPr>
        <p:txBody>
          <a:bodyPr>
            <a:normAutofit fontScale="92500"/>
          </a:bodyPr>
          <a:lstStyle/>
          <a:p>
            <a:pPr algn="just"/>
            <a:r>
              <a:rPr lang="en-US" sz="2000" dirty="0"/>
              <a:t>7. A transaction is rejected if there is already a matching transaction in the pool or in a block in the main branch. </a:t>
            </a:r>
          </a:p>
          <a:p>
            <a:pPr algn="just"/>
            <a:r>
              <a:rPr lang="en-US" sz="2000" dirty="0"/>
              <a:t>8. The transaction will be rejected if the referenced output for each input exists in any other transaction in the pool.</a:t>
            </a:r>
          </a:p>
          <a:p>
            <a:pPr algn="just"/>
            <a:r>
              <a:rPr lang="en-US" sz="2000" dirty="0"/>
              <a:t> 9. For each input, there must exist a referenced output transaction. This is searched in the main branch and the transaction pool to find whether the output transaction is missing for any input, and this will be considered an orphan transaction. It will be added to the orphan transactions pool if a matching transaction is not in the pool already. </a:t>
            </a:r>
          </a:p>
          <a:p>
            <a:pPr algn="just"/>
            <a:r>
              <a:rPr lang="en-US" sz="2000" dirty="0"/>
              <a:t>10. For each input, if the referenced output transaction is the </a:t>
            </a:r>
            <a:r>
              <a:rPr lang="en-US" sz="2000" dirty="0" err="1"/>
              <a:t>coinbase</a:t>
            </a:r>
            <a:r>
              <a:rPr lang="en-US" sz="2000" dirty="0"/>
              <a:t>, it must have at least 100 confirmations; otherwise, the transaction will be rejected. </a:t>
            </a:r>
          </a:p>
          <a:p>
            <a:pPr algn="just"/>
            <a:r>
              <a:rPr lang="en-US" sz="2000" dirty="0"/>
              <a:t>11. For each input, if the referenced output does not exist or has been spent already, the transaction will be rejected. </a:t>
            </a:r>
          </a:p>
          <a:p>
            <a:pPr algn="just"/>
            <a:r>
              <a:rPr lang="en-US" sz="2000" dirty="0"/>
              <a:t>12. Using the referenced output transactions to get input values, verify that each input value, as well as the sum, is in the allowed range of 0-21 million BTC. </a:t>
            </a:r>
          </a:p>
          <a:p>
            <a:pPr algn="just"/>
            <a:r>
              <a:rPr lang="en-US" sz="2000" dirty="0"/>
              <a:t>13. Reject the transaction if the sum of input values is less than the sum of output values. </a:t>
            </a:r>
          </a:p>
          <a:p>
            <a:pPr algn="just"/>
            <a:r>
              <a:rPr lang="en-US" sz="2000" dirty="0"/>
              <a:t>14. Reject the transaction if the transaction fee would be too low to get into an empty block</a:t>
            </a:r>
            <a:endParaRPr lang="en-IN" sz="2000" dirty="0"/>
          </a:p>
          <a:p>
            <a:endParaRPr lang="en-IN" dirty="0"/>
          </a:p>
        </p:txBody>
      </p:sp>
    </p:spTree>
    <p:extLst>
      <p:ext uri="{BB962C8B-B14F-4D97-AF65-F5344CB8AC3E}">
        <p14:creationId xmlns:p14="http://schemas.microsoft.com/office/powerpoint/2010/main" val="969229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772E-42DA-EDAD-E2D5-4DE0BBDE8FBD}"/>
              </a:ext>
            </a:extLst>
          </p:cNvPr>
          <p:cNvSpPr>
            <a:spLocks noGrp="1"/>
          </p:cNvSpPr>
          <p:nvPr>
            <p:ph type="title"/>
          </p:nvPr>
        </p:nvSpPr>
        <p:spPr>
          <a:xfrm>
            <a:off x="1185333" y="220133"/>
            <a:ext cx="8703734" cy="682392"/>
          </a:xfrm>
        </p:spPr>
        <p:txBody>
          <a:bodyPr/>
          <a:lstStyle/>
          <a:p>
            <a:r>
              <a:rPr lang="en-US" dirty="0"/>
              <a:t>                     The structure of a block</a:t>
            </a:r>
            <a:endParaRPr lang="en-IN" dirty="0"/>
          </a:p>
        </p:txBody>
      </p:sp>
      <p:pic>
        <p:nvPicPr>
          <p:cNvPr id="5" name="Content Placeholder 4">
            <a:extLst>
              <a:ext uri="{FF2B5EF4-FFF2-40B4-BE49-F238E27FC236}">
                <a16:creationId xmlns:a16="http://schemas.microsoft.com/office/drawing/2014/main" id="{C3D97140-48F4-1C62-1E91-4B45A6A9781A}"/>
              </a:ext>
            </a:extLst>
          </p:cNvPr>
          <p:cNvPicPr>
            <a:picLocks noGrp="1" noChangeAspect="1"/>
          </p:cNvPicPr>
          <p:nvPr>
            <p:ph idx="1"/>
          </p:nvPr>
        </p:nvPicPr>
        <p:blipFill>
          <a:blip r:embed="rId2"/>
          <a:stretch>
            <a:fillRect/>
          </a:stretch>
        </p:blipFill>
        <p:spPr>
          <a:xfrm>
            <a:off x="838199" y="1168401"/>
            <a:ext cx="10320868" cy="4385732"/>
          </a:xfrm>
        </p:spPr>
      </p:pic>
    </p:spTree>
    <p:extLst>
      <p:ext uri="{BB962C8B-B14F-4D97-AF65-F5344CB8AC3E}">
        <p14:creationId xmlns:p14="http://schemas.microsoft.com/office/powerpoint/2010/main" val="1776813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29F7-1B9C-334D-7A59-B3EE678AB6F1}"/>
              </a:ext>
            </a:extLst>
          </p:cNvPr>
          <p:cNvSpPr>
            <a:spLocks noGrp="1"/>
          </p:cNvSpPr>
          <p:nvPr>
            <p:ph type="title"/>
          </p:nvPr>
        </p:nvSpPr>
        <p:spPr>
          <a:xfrm>
            <a:off x="838200" y="100965"/>
            <a:ext cx="9647712" cy="1157819"/>
          </a:xfrm>
        </p:spPr>
        <p:txBody>
          <a:bodyPr/>
          <a:lstStyle/>
          <a:p>
            <a:r>
              <a:rPr lang="en-US" dirty="0"/>
              <a:t>             The structure of a block header</a:t>
            </a:r>
            <a:endParaRPr lang="en-IN" dirty="0"/>
          </a:p>
        </p:txBody>
      </p:sp>
      <p:pic>
        <p:nvPicPr>
          <p:cNvPr id="5" name="Content Placeholder 4">
            <a:extLst>
              <a:ext uri="{FF2B5EF4-FFF2-40B4-BE49-F238E27FC236}">
                <a16:creationId xmlns:a16="http://schemas.microsoft.com/office/drawing/2014/main" id="{131B7413-26E7-B4A3-802B-7055B0346867}"/>
              </a:ext>
            </a:extLst>
          </p:cNvPr>
          <p:cNvPicPr>
            <a:picLocks noGrp="1" noChangeAspect="1"/>
          </p:cNvPicPr>
          <p:nvPr>
            <p:ph idx="1"/>
          </p:nvPr>
        </p:nvPicPr>
        <p:blipFill>
          <a:blip r:embed="rId2"/>
          <a:stretch>
            <a:fillRect/>
          </a:stretch>
        </p:blipFill>
        <p:spPr>
          <a:xfrm>
            <a:off x="838200" y="1258784"/>
            <a:ext cx="10253133" cy="4728472"/>
          </a:xfrm>
        </p:spPr>
      </p:pic>
    </p:spTree>
    <p:extLst>
      <p:ext uri="{BB962C8B-B14F-4D97-AF65-F5344CB8AC3E}">
        <p14:creationId xmlns:p14="http://schemas.microsoft.com/office/powerpoint/2010/main" val="1488129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44AA4D-DF0A-B296-EEF2-8EE667F0E458}"/>
              </a:ext>
            </a:extLst>
          </p:cNvPr>
          <p:cNvPicPr>
            <a:picLocks noGrp="1" noChangeAspect="1"/>
          </p:cNvPicPr>
          <p:nvPr>
            <p:ph idx="1"/>
          </p:nvPr>
        </p:nvPicPr>
        <p:blipFill>
          <a:blip r:embed="rId2"/>
          <a:stretch>
            <a:fillRect/>
          </a:stretch>
        </p:blipFill>
        <p:spPr>
          <a:xfrm>
            <a:off x="751840" y="314960"/>
            <a:ext cx="11226800" cy="6116319"/>
          </a:xfrm>
        </p:spPr>
      </p:pic>
    </p:spTree>
    <p:extLst>
      <p:ext uri="{BB962C8B-B14F-4D97-AF65-F5344CB8AC3E}">
        <p14:creationId xmlns:p14="http://schemas.microsoft.com/office/powerpoint/2010/main" val="2638805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03A8-0675-8CAF-AFAF-D07F622C717B}"/>
              </a:ext>
            </a:extLst>
          </p:cNvPr>
          <p:cNvSpPr>
            <a:spLocks noGrp="1"/>
          </p:cNvSpPr>
          <p:nvPr>
            <p:ph type="title"/>
          </p:nvPr>
        </p:nvSpPr>
        <p:spPr>
          <a:xfrm>
            <a:off x="977901" y="213360"/>
            <a:ext cx="10515600" cy="1660843"/>
          </a:xfrm>
        </p:spPr>
        <p:txBody>
          <a:bodyPr/>
          <a:lstStyle/>
          <a:p>
            <a:r>
              <a:rPr lang="en-IN" dirty="0"/>
              <a:t>                        The genesis block</a:t>
            </a:r>
          </a:p>
        </p:txBody>
      </p:sp>
      <p:sp>
        <p:nvSpPr>
          <p:cNvPr id="3" name="Content Placeholder 2">
            <a:extLst>
              <a:ext uri="{FF2B5EF4-FFF2-40B4-BE49-F238E27FC236}">
                <a16:creationId xmlns:a16="http://schemas.microsoft.com/office/drawing/2014/main" id="{9A70ECB0-383D-37CA-2BE5-E6FFA6369538}"/>
              </a:ext>
            </a:extLst>
          </p:cNvPr>
          <p:cNvSpPr>
            <a:spLocks noGrp="1"/>
          </p:cNvSpPr>
          <p:nvPr>
            <p:ph idx="1"/>
          </p:nvPr>
        </p:nvSpPr>
        <p:spPr>
          <a:xfrm>
            <a:off x="838200" y="1219200"/>
            <a:ext cx="10515600" cy="5313680"/>
          </a:xfrm>
        </p:spPr>
        <p:txBody>
          <a:bodyPr/>
          <a:lstStyle/>
          <a:p>
            <a:r>
              <a:rPr lang="en-US" dirty="0"/>
              <a:t>This is the first block in the bitcoin blockchain. The genesis block was hardcoded in the bitcoin core software. It is in the chainparams.cpp file.</a:t>
            </a:r>
          </a:p>
          <a:p>
            <a:pPr marL="0" indent="0">
              <a:buNone/>
            </a:pPr>
            <a:r>
              <a:rPr lang="en-US" sz="2000" dirty="0"/>
              <a:t>                     https://github.com/bitcoin/bitcoin/blob/master/src/chainparams.cpp</a:t>
            </a:r>
            <a:endParaRPr lang="en-IN" sz="2000" dirty="0"/>
          </a:p>
        </p:txBody>
      </p:sp>
      <p:pic>
        <p:nvPicPr>
          <p:cNvPr id="5" name="Picture 4">
            <a:extLst>
              <a:ext uri="{FF2B5EF4-FFF2-40B4-BE49-F238E27FC236}">
                <a16:creationId xmlns:a16="http://schemas.microsoft.com/office/drawing/2014/main" id="{69BE397D-4B28-E03C-34FC-3435C8AED580}"/>
              </a:ext>
            </a:extLst>
          </p:cNvPr>
          <p:cNvPicPr>
            <a:picLocks noChangeAspect="1"/>
          </p:cNvPicPr>
          <p:nvPr/>
        </p:nvPicPr>
        <p:blipFill>
          <a:blip r:embed="rId2"/>
          <a:stretch>
            <a:fillRect/>
          </a:stretch>
        </p:blipFill>
        <p:spPr>
          <a:xfrm>
            <a:off x="838201" y="2559005"/>
            <a:ext cx="10515599" cy="4085635"/>
          </a:xfrm>
          <a:prstGeom prst="rect">
            <a:avLst/>
          </a:prstGeom>
        </p:spPr>
      </p:pic>
    </p:spTree>
    <p:extLst>
      <p:ext uri="{BB962C8B-B14F-4D97-AF65-F5344CB8AC3E}">
        <p14:creationId xmlns:p14="http://schemas.microsoft.com/office/powerpoint/2010/main" val="544214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2AD06-E9F4-329A-46AA-F8522B17B4A3}"/>
              </a:ext>
            </a:extLst>
          </p:cNvPr>
          <p:cNvSpPr>
            <a:spLocks noGrp="1"/>
          </p:cNvSpPr>
          <p:nvPr>
            <p:ph idx="1"/>
          </p:nvPr>
        </p:nvSpPr>
        <p:spPr>
          <a:xfrm>
            <a:off x="838200" y="1151467"/>
            <a:ext cx="10253133" cy="4605866"/>
          </a:xfrm>
        </p:spPr>
        <p:txBody>
          <a:bodyPr>
            <a:noAutofit/>
          </a:bodyPr>
          <a:lstStyle/>
          <a:p>
            <a:pPr algn="just"/>
            <a:r>
              <a:rPr lang="en-US" sz="2000" dirty="0"/>
              <a:t>Bitcoin provides protection against double spending by enforcing strict rules on transaction verification and via mining. Blocks are added in the blockchain only after strict rule checking and successful Proof of Work solution. Block height is the number of blocks before a particular block in the blockchain. The current height (at the time of writing this) of the blockchain is 800238 blocks. Proof of Work is used to secure the blockchain. </a:t>
            </a:r>
          </a:p>
          <a:p>
            <a:pPr algn="just"/>
            <a:r>
              <a:rPr lang="en-US" sz="2000" dirty="0"/>
              <a:t>Each block contains one or more transactions, out of which the first transaction is a </a:t>
            </a:r>
            <a:r>
              <a:rPr lang="en-US" sz="2000" dirty="0" err="1"/>
              <a:t>coinbase</a:t>
            </a:r>
            <a:r>
              <a:rPr lang="en-US" sz="2000" dirty="0"/>
              <a:t> transaction. </a:t>
            </a:r>
          </a:p>
          <a:p>
            <a:pPr algn="just"/>
            <a:r>
              <a:rPr lang="en-US" sz="2000" dirty="0"/>
              <a:t>Orphan blocks are also called detached blocks and were accepted at one point in time by the network as valid blocks but were rejected when a proven longer chain was created that did not include this initially accepted block. They are not part of the main chain and can occur at times when two miners manage to produce the blocks at the same time. </a:t>
            </a:r>
          </a:p>
          <a:p>
            <a:pPr marL="0" indent="0" algn="just">
              <a:buNone/>
            </a:pPr>
            <a:endParaRPr lang="en-IN" sz="2000" dirty="0"/>
          </a:p>
        </p:txBody>
      </p:sp>
    </p:spTree>
    <p:extLst>
      <p:ext uri="{BB962C8B-B14F-4D97-AF65-F5344CB8AC3E}">
        <p14:creationId xmlns:p14="http://schemas.microsoft.com/office/powerpoint/2010/main" val="2561650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FD105-96EC-3674-E3F7-79587AAE7CD9}"/>
              </a:ext>
            </a:extLst>
          </p:cNvPr>
          <p:cNvSpPr>
            <a:spLocks noGrp="1"/>
          </p:cNvSpPr>
          <p:nvPr>
            <p:ph idx="1"/>
          </p:nvPr>
        </p:nvSpPr>
        <p:spPr>
          <a:xfrm>
            <a:off x="426720" y="1236133"/>
            <a:ext cx="10698480" cy="5062750"/>
          </a:xfrm>
        </p:spPr>
        <p:txBody>
          <a:bodyPr>
            <a:normAutofit/>
          </a:bodyPr>
          <a:lstStyle/>
          <a:p>
            <a:pPr algn="just"/>
            <a:r>
              <a:rPr lang="en-US" sz="2000" dirty="0"/>
              <a:t>If an adversary manages to gain 51% control of the network hash rate (computational power), then they can impose their own version of transaction history. Forks in blockchain can occur with the introduction of changes in the Bitcoin protocol. In case of soft fork, only previous valid blocks are no longer acceptable, thus making soft fork backward compatible.</a:t>
            </a:r>
          </a:p>
          <a:p>
            <a:pPr algn="just"/>
            <a:r>
              <a:rPr lang="en-US" sz="2000" dirty="0"/>
              <a:t> In case of soft fork, only miners are required to upgrade to the new client software in order to make use of the new protocol rules. Planned upgrades do not necessarily create forks because all users should have updated already. A hard fork, on the other hand, invalidates previously valid blocks and requires all users to upgrade. New transaction types are sometimes added as a soft fork, and any changes such as block structure change or major protocol changes results in hard fork. </a:t>
            </a:r>
            <a:endParaRPr lang="en-IN" sz="2000" dirty="0"/>
          </a:p>
        </p:txBody>
      </p:sp>
    </p:spTree>
    <p:extLst>
      <p:ext uri="{BB962C8B-B14F-4D97-AF65-F5344CB8AC3E}">
        <p14:creationId xmlns:p14="http://schemas.microsoft.com/office/powerpoint/2010/main" val="124502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1E6-BDB5-AD82-E70D-3BF43C3AFB07}"/>
              </a:ext>
            </a:extLst>
          </p:cNvPr>
          <p:cNvSpPr>
            <a:spLocks noGrp="1"/>
          </p:cNvSpPr>
          <p:nvPr>
            <p:ph type="title"/>
          </p:nvPr>
        </p:nvSpPr>
        <p:spPr/>
        <p:txBody>
          <a:bodyPr/>
          <a:lstStyle/>
          <a:p>
            <a:endParaRPr lang="en-US"/>
          </a:p>
        </p:txBody>
      </p:sp>
      <p:pic>
        <p:nvPicPr>
          <p:cNvPr id="1026" name="Picture 2" descr="Blockchain Merkle Tree">
            <a:extLst>
              <a:ext uri="{FF2B5EF4-FFF2-40B4-BE49-F238E27FC236}">
                <a16:creationId xmlns:a16="http://schemas.microsoft.com/office/drawing/2014/main" id="{624AE07F-A58E-FBB7-8340-347F1FDD42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43" y="477078"/>
            <a:ext cx="8825948"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1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B907-7EEA-1632-14A3-6BDB509B6E8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92FE0B-64C4-D083-DEBB-A7E629F5F8F6}"/>
              </a:ext>
            </a:extLst>
          </p:cNvPr>
          <p:cNvSpPr>
            <a:spLocks noGrp="1"/>
          </p:cNvSpPr>
          <p:nvPr>
            <p:ph idx="1"/>
          </p:nvPr>
        </p:nvSpPr>
        <p:spPr>
          <a:xfrm>
            <a:off x="677334" y="2160589"/>
            <a:ext cx="8596668" cy="3880773"/>
          </a:xfrm>
        </p:spPr>
        <p:txBody>
          <a:bodyPr>
            <a:normAutofit/>
          </a:bodyPr>
          <a:lstStyle/>
          <a:p>
            <a:pPr algn="just"/>
            <a:r>
              <a:rPr lang="en-IN" sz="2000" b="0" i="0" dirty="0">
                <a:solidFill>
                  <a:srgbClr val="333333"/>
                </a:solidFill>
                <a:effectLst/>
              </a:rPr>
              <a:t>Merkle Root is stored in the </a:t>
            </a:r>
            <a:r>
              <a:rPr lang="en-IN" sz="2000" b="1" i="0" dirty="0">
                <a:solidFill>
                  <a:srgbClr val="333333"/>
                </a:solidFill>
                <a:effectLst/>
              </a:rPr>
              <a:t>block header</a:t>
            </a:r>
            <a:r>
              <a:rPr lang="en-IN" sz="2000" b="0" i="0" dirty="0">
                <a:solidFill>
                  <a:srgbClr val="333333"/>
                </a:solidFill>
                <a:effectLst/>
              </a:rPr>
              <a:t>. The block header is the part of the bitcoin block which gets hash in the process of mining. It contains the hash of the last block, a Nonce, and the Root Hash of all the transactions in the current block in a Merkle Tree. </a:t>
            </a:r>
          </a:p>
          <a:p>
            <a:pPr algn="just"/>
            <a:r>
              <a:rPr lang="en-IN" sz="2000" b="0" i="0" dirty="0">
                <a:solidFill>
                  <a:srgbClr val="333333"/>
                </a:solidFill>
                <a:effectLst/>
              </a:rPr>
              <a:t>So having the Merkle root in block header makes the transaction </a:t>
            </a:r>
            <a:r>
              <a:rPr lang="en-IN" sz="2000" b="1" i="0" dirty="0">
                <a:solidFill>
                  <a:srgbClr val="333333"/>
                </a:solidFill>
                <a:effectLst/>
              </a:rPr>
              <a:t>tamper-proof</a:t>
            </a:r>
            <a:r>
              <a:rPr lang="en-IN" sz="2000" b="0" i="0" dirty="0">
                <a:solidFill>
                  <a:srgbClr val="333333"/>
                </a:solidFill>
                <a:effectLst/>
              </a:rPr>
              <a:t>. As this Root Hash includes the hashes of all the transactions within the block, these transactions may result in saving the disk space.</a:t>
            </a:r>
            <a:endParaRPr lang="en-US" sz="2000" dirty="0"/>
          </a:p>
        </p:txBody>
      </p:sp>
    </p:spTree>
    <p:extLst>
      <p:ext uri="{BB962C8B-B14F-4D97-AF65-F5344CB8AC3E}">
        <p14:creationId xmlns:p14="http://schemas.microsoft.com/office/powerpoint/2010/main" val="165622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B45E-9D18-9F00-3DA2-D57FE0D1BFB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ED0D6AD-3E40-602B-E320-2CD71535E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8596668" cy="5174456"/>
          </a:xfrm>
        </p:spPr>
      </p:pic>
    </p:spTree>
    <p:extLst>
      <p:ext uri="{BB962C8B-B14F-4D97-AF65-F5344CB8AC3E}">
        <p14:creationId xmlns:p14="http://schemas.microsoft.com/office/powerpoint/2010/main" val="117176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D0A9-27EC-8DBB-566C-EFCE308C86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6AA4AE-C98F-0AF2-B6FD-4840274F6D91}"/>
              </a:ext>
            </a:extLst>
          </p:cNvPr>
          <p:cNvSpPr>
            <a:spLocks noGrp="1"/>
          </p:cNvSpPr>
          <p:nvPr>
            <p:ph idx="1"/>
          </p:nvPr>
        </p:nvSpPr>
        <p:spPr>
          <a:xfrm>
            <a:off x="677334" y="2160589"/>
            <a:ext cx="8596668" cy="3880773"/>
          </a:xfrm>
        </p:spPr>
        <p:txBody>
          <a:bodyPr>
            <a:normAutofit/>
          </a:bodyPr>
          <a:lstStyle/>
          <a:p>
            <a:pPr algn="just"/>
            <a:r>
              <a:rPr lang="en-IN" sz="2000" b="0" i="0" dirty="0">
                <a:solidFill>
                  <a:schemeClr val="tx1"/>
                </a:solidFill>
                <a:effectLst/>
              </a:rPr>
              <a:t>The Merkle Tree maintains the </a:t>
            </a:r>
            <a:r>
              <a:rPr lang="en-IN" sz="2000" b="1" i="0" dirty="0">
                <a:solidFill>
                  <a:schemeClr val="tx1"/>
                </a:solidFill>
                <a:effectLst/>
              </a:rPr>
              <a:t>integrity</a:t>
            </a:r>
            <a:r>
              <a:rPr lang="en-IN" sz="2000" b="0" i="0" dirty="0">
                <a:solidFill>
                  <a:schemeClr val="tx1"/>
                </a:solidFill>
                <a:effectLst/>
              </a:rPr>
              <a:t> of the data. If any single detail of transactions or order of the transaction's changes, then these changes reflected in the hash of that transaction. </a:t>
            </a:r>
          </a:p>
          <a:p>
            <a:pPr algn="just"/>
            <a:r>
              <a:rPr lang="en-IN" sz="2000" b="0" i="0" dirty="0">
                <a:solidFill>
                  <a:schemeClr val="tx1"/>
                </a:solidFill>
                <a:effectLst/>
              </a:rPr>
              <a:t>This change would cascade up the Merkle Tree to the Merkle Root, changing the value of the Merkle root and thus invalidating the block. So everyone can see that Merkle tree allows for a quick and simple test of whether a specific transaction is included in the set or not.</a:t>
            </a:r>
            <a:endParaRPr lang="en-US" sz="2000" dirty="0">
              <a:solidFill>
                <a:schemeClr val="tx1"/>
              </a:solidFill>
            </a:endParaRPr>
          </a:p>
        </p:txBody>
      </p:sp>
    </p:spTree>
    <p:extLst>
      <p:ext uri="{BB962C8B-B14F-4D97-AF65-F5344CB8AC3E}">
        <p14:creationId xmlns:p14="http://schemas.microsoft.com/office/powerpoint/2010/main" val="91632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46AC-6C22-BA95-EBD9-7330BC12F1EB}"/>
              </a:ext>
            </a:extLst>
          </p:cNvPr>
          <p:cNvSpPr>
            <a:spLocks noGrp="1"/>
          </p:cNvSpPr>
          <p:nvPr>
            <p:ph type="title"/>
          </p:nvPr>
        </p:nvSpPr>
        <p:spPr/>
        <p:txBody>
          <a:bodyPr/>
          <a:lstStyle/>
          <a:p>
            <a:r>
              <a:rPr lang="en-IN" b="1" i="0" dirty="0">
                <a:solidFill>
                  <a:srgbClr val="00B0F0"/>
                </a:solidFill>
                <a:effectLst/>
                <a:latin typeface="inter-bold"/>
              </a:rPr>
              <a:t>Merkle trees have three benefits:</a:t>
            </a:r>
            <a:endParaRPr lang="en-US" dirty="0">
              <a:solidFill>
                <a:srgbClr val="00B0F0"/>
              </a:solidFill>
            </a:endParaRPr>
          </a:p>
        </p:txBody>
      </p:sp>
      <p:sp>
        <p:nvSpPr>
          <p:cNvPr id="3" name="Content Placeholder 2">
            <a:extLst>
              <a:ext uri="{FF2B5EF4-FFF2-40B4-BE49-F238E27FC236}">
                <a16:creationId xmlns:a16="http://schemas.microsoft.com/office/drawing/2014/main" id="{684E4581-8274-2662-C5CD-7C1EB3E63B84}"/>
              </a:ext>
            </a:extLst>
          </p:cNvPr>
          <p:cNvSpPr>
            <a:spLocks noGrp="1"/>
          </p:cNvSpPr>
          <p:nvPr>
            <p:ph idx="1"/>
          </p:nvPr>
        </p:nvSpPr>
        <p:spPr/>
        <p:txBody>
          <a:bodyPr/>
          <a:lstStyle/>
          <a:p>
            <a:pPr algn="just"/>
            <a:r>
              <a:rPr lang="en-IN" sz="2000" b="0" i="0" dirty="0">
                <a:solidFill>
                  <a:srgbClr val="000000"/>
                </a:solidFill>
                <a:effectLst/>
              </a:rPr>
              <a:t>It provides a means to maintain the integrity and validity of data.</a:t>
            </a:r>
          </a:p>
          <a:p>
            <a:pPr algn="just"/>
            <a:r>
              <a:rPr lang="en-IN" sz="2000" b="0" i="0" dirty="0">
                <a:solidFill>
                  <a:srgbClr val="000000"/>
                </a:solidFill>
                <a:effectLst/>
              </a:rPr>
              <a:t>It helps in saving the memory or disk space as the proofs, computationally easy and fast.</a:t>
            </a:r>
          </a:p>
          <a:p>
            <a:pPr algn="just"/>
            <a:r>
              <a:rPr lang="en-IN" sz="2000" b="0" i="0" dirty="0">
                <a:solidFill>
                  <a:srgbClr val="000000"/>
                </a:solidFill>
                <a:effectLst/>
              </a:rPr>
              <a:t>Their proofs and management require tiny amounts of information to be transmitted across networks.</a:t>
            </a:r>
          </a:p>
          <a:p>
            <a:endParaRPr lang="en-US" dirty="0"/>
          </a:p>
        </p:txBody>
      </p:sp>
    </p:spTree>
    <p:extLst>
      <p:ext uri="{BB962C8B-B14F-4D97-AF65-F5344CB8AC3E}">
        <p14:creationId xmlns:p14="http://schemas.microsoft.com/office/powerpoint/2010/main" val="29074909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1348</TotalTime>
  <Words>4973</Words>
  <Application>Microsoft Office PowerPoint</Application>
  <PresentationFormat>Widescreen</PresentationFormat>
  <Paragraphs>165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Facet</vt:lpstr>
      <vt:lpstr>UNDERSTANDING BLOCKCHAIN WITH CRYPTOCURRENCY</vt:lpstr>
      <vt:lpstr>                        Syllabus Topics</vt:lpstr>
      <vt:lpstr>                        Merkle trees</vt:lpstr>
      <vt:lpstr>How do Merkle trees work? </vt:lpstr>
      <vt:lpstr>PowerPoint Presentation</vt:lpstr>
      <vt:lpstr>PowerPoint Presentation</vt:lpstr>
      <vt:lpstr>PowerPoint Presentation</vt:lpstr>
      <vt:lpstr>PowerPoint Presentation</vt:lpstr>
      <vt:lpstr>Merkle trees have three benefits:</vt:lpstr>
      <vt:lpstr>PowerPoint Presentation</vt:lpstr>
      <vt:lpstr>Patricia Trees</vt:lpstr>
      <vt:lpstr>Patricia Trees Algorithm</vt:lpstr>
      <vt:lpstr>                      Digital signatures</vt:lpstr>
      <vt:lpstr>PowerPoint Presentation</vt:lpstr>
      <vt:lpstr>PowerPoint Presentation</vt:lpstr>
      <vt:lpstr>PowerPoint Presentation</vt:lpstr>
      <vt:lpstr>PowerPoint Presentation</vt:lpstr>
      <vt:lpstr>PowerPoint Presentation</vt:lpstr>
      <vt:lpstr>Elliptic Curve Digital Signature Algorithm                                                                                                                        (ECDSA)</vt:lpstr>
      <vt:lpstr>Elliptic Curve Digital Signature Algorithm</vt:lpstr>
      <vt:lpstr>Elliptic Curve Digital Signature Algorithm</vt:lpstr>
      <vt:lpstr>PowerPoint Presentation</vt:lpstr>
      <vt:lpstr>                                  Bitcoin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transaction life cycle </vt:lpstr>
      <vt:lpstr>                The transaction structure</vt:lpstr>
      <vt:lpstr>PowerPoint Presentation</vt:lpstr>
      <vt:lpstr>                     Types of transaction</vt:lpstr>
      <vt:lpstr>PowerPoint Presentation</vt:lpstr>
      <vt:lpstr>                                     UTXO</vt:lpstr>
      <vt:lpstr>PowerPoint Presentation</vt:lpstr>
      <vt:lpstr>PowerPoint Presentation</vt:lpstr>
      <vt:lpstr>PowerPoint Presentation</vt:lpstr>
      <vt:lpstr>PowerPoint Presentation</vt:lpstr>
      <vt:lpstr>                     The structure of a block</vt:lpstr>
      <vt:lpstr>             The structure of a block header</vt:lpstr>
      <vt:lpstr>PowerPoint Presentation</vt:lpstr>
      <vt:lpstr>                        The genesis block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BLOCKCHAIN WITH CRYPTOCURRENCY</dc:title>
  <dc:creator>Sylesh kona</dc:creator>
  <cp:lastModifiedBy>BHASKAR MANTRI</cp:lastModifiedBy>
  <cp:revision>24</cp:revision>
  <dcterms:created xsi:type="dcterms:W3CDTF">2023-07-25T23:22:43Z</dcterms:created>
  <dcterms:modified xsi:type="dcterms:W3CDTF">2024-07-30T12:25:29Z</dcterms:modified>
</cp:coreProperties>
</file>