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7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88825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6LGTqyyuRwNh7PslZj0akqUYI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5DB21-0A60-4F0A-B587-7E06DD84B63B}">
  <a:tblStyle styleId="{7BF5DB21-0A60-4F0A-B587-7E06DD84B63B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eCell>
    <a:sw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8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63681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52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84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298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26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02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78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182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809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92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d9c31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11d9c31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3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4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95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0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98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5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91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97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8" descr="Line graphic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8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8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8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8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8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8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8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8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8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-4110038" y="2703513"/>
              <a:ext cx="16486188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29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29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30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3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body" idx="4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37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3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37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3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8"/>
          <p:cNvSpPr txBox="1">
            <a:spLocks noGrp="1"/>
          </p:cNvSpPr>
          <p:nvPr>
            <p:ph type="title"/>
          </p:nvPr>
        </p:nvSpPr>
        <p:spPr>
          <a:xfrm rot="5400000">
            <a:off x="8096539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38" descr="Line graphic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3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38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3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Offensive Security Primer</a:t>
            </a:r>
            <a:endParaRPr/>
          </a:p>
        </p:txBody>
      </p:sp>
      <p:sp>
        <p:nvSpPr>
          <p:cNvPr id="1390" name="Google Shape;1390;p1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By: </a:t>
            </a:r>
            <a:r>
              <a:rPr lang="en-US" dirty="0" smtClean="0"/>
              <a:t>@klockw3rk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Payload Type</a:t>
            </a:r>
            <a:endParaRPr/>
          </a:p>
        </p:txBody>
      </p:sp>
      <p:sp>
        <p:nvSpPr>
          <p:cNvPr id="1514" name="Google Shape;1514;p10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Staged</a:t>
            </a:r>
            <a:endParaRPr/>
          </a:p>
        </p:txBody>
      </p:sp>
      <p:sp>
        <p:nvSpPr>
          <p:cNvPr id="1515" name="Google Shape;1515;p10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Code sent in various stages (often 2 stages)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File/payload size limitations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Automated attacks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/>
              <a:t>Example: payload checks for certain criteria (OS, browser version, etc.) and then deploys 2</a:t>
            </a:r>
            <a:r>
              <a:rPr lang="en-US" baseline="30000"/>
              <a:t>nd</a:t>
            </a:r>
            <a:r>
              <a:rPr lang="en-US"/>
              <a:t> stage payload once it meets criteria.</a:t>
            </a:r>
            <a:endParaRPr/>
          </a:p>
        </p:txBody>
      </p:sp>
      <p:sp>
        <p:nvSpPr>
          <p:cNvPr id="1516" name="Google Shape;1516;p10"/>
          <p:cNvSpPr txBox="1">
            <a:spLocks noGrp="1"/>
          </p:cNvSpPr>
          <p:nvPr>
            <p:ph type="body" idx="3"/>
          </p:nvPr>
        </p:nvSpPr>
        <p:spPr>
          <a:xfrm>
            <a:off x="69356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Stageless</a:t>
            </a:r>
            <a:endParaRPr/>
          </a:p>
        </p:txBody>
      </p:sp>
      <p:sp>
        <p:nvSpPr>
          <p:cNvPr id="1517" name="Google Shape;1517;p10"/>
          <p:cNvSpPr txBox="1">
            <a:spLocks noGrp="1"/>
          </p:cNvSpPr>
          <p:nvPr>
            <p:ph type="body" idx="4"/>
          </p:nvPr>
        </p:nvSpPr>
        <p:spPr>
          <a:xfrm>
            <a:off x="69356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Code is sent in one stage (all at once)</a:t>
            </a:r>
            <a:endParaRPr sz="190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Good practice to use whenever you can</a:t>
            </a:r>
            <a:endParaRPr/>
          </a:p>
          <a:p>
            <a:pPr marL="576072" lvl="1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</a:pPr>
            <a:r>
              <a:rPr lang="en-US" sz="1400"/>
              <a:t>Advanced: Creates less traffic than staged, which helps with stealth.</a:t>
            </a:r>
            <a:endParaRPr/>
          </a:p>
        </p:txBody>
      </p:sp>
      <p:cxnSp>
        <p:nvCxnSpPr>
          <p:cNvPr id="1518" name="Google Shape;1518;p10"/>
          <p:cNvCxnSpPr/>
          <p:nvPr/>
        </p:nvCxnSpPr>
        <p:spPr>
          <a:xfrm>
            <a:off x="6150301" y="1934688"/>
            <a:ext cx="76200" cy="42672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Operator Notes</a:t>
            </a:r>
            <a:endParaRPr/>
          </a:p>
        </p:txBody>
      </p:sp>
      <p:sp>
        <p:nvSpPr>
          <p:cNvPr id="1524" name="Google Shape;1524;p1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Personal Notes</a:t>
            </a:r>
            <a:endParaRPr/>
          </a:p>
        </p:txBody>
      </p:sp>
      <p:sp>
        <p:nvSpPr>
          <p:cNvPr id="1525" name="Google Shape;1525;p11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Thoughts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Raw outputs (copy paste)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Quick reference</a:t>
            </a:r>
            <a:endParaRPr/>
          </a:p>
        </p:txBody>
      </p:sp>
      <p:sp>
        <p:nvSpPr>
          <p:cNvPr id="1526" name="Google Shape;1526;p11"/>
          <p:cNvSpPr txBox="1">
            <a:spLocks noGrp="1"/>
          </p:cNvSpPr>
          <p:nvPr>
            <p:ph type="body" idx="3"/>
          </p:nvPr>
        </p:nvSpPr>
        <p:spPr>
          <a:xfrm>
            <a:off x="69356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Official Notes</a:t>
            </a:r>
            <a:endParaRPr/>
          </a:p>
        </p:txBody>
      </p:sp>
      <p:sp>
        <p:nvSpPr>
          <p:cNvPr id="1527" name="Google Shape;1527;p11"/>
          <p:cNvSpPr txBox="1">
            <a:spLocks noGrp="1"/>
          </p:cNvSpPr>
          <p:nvPr>
            <p:ph type="body" idx="4"/>
          </p:nvPr>
        </p:nvSpPr>
        <p:spPr>
          <a:xfrm>
            <a:off x="69356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Requirement is different from team to team</a:t>
            </a:r>
            <a:endParaRPr sz="190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Structured with required data types</a:t>
            </a:r>
            <a:endParaRPr/>
          </a:p>
        </p:txBody>
      </p:sp>
      <p:cxnSp>
        <p:nvCxnSpPr>
          <p:cNvPr id="1528" name="Google Shape;1528;p11"/>
          <p:cNvCxnSpPr/>
          <p:nvPr/>
        </p:nvCxnSpPr>
        <p:spPr>
          <a:xfrm>
            <a:off x="6150301" y="1934688"/>
            <a:ext cx="76200" cy="42672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Operator Notes (Official) Examples</a:t>
            </a:r>
            <a:endParaRPr/>
          </a:p>
        </p:txBody>
      </p:sp>
      <p:sp>
        <p:nvSpPr>
          <p:cNvPr id="1534" name="Google Shape;1534;p12"/>
          <p:cNvSpPr txBox="1">
            <a:spLocks noGrp="1"/>
          </p:cNvSpPr>
          <p:nvPr>
            <p:ph type="body" idx="2"/>
          </p:nvPr>
        </p:nvSpPr>
        <p:spPr>
          <a:xfrm>
            <a:off x="1519836" y="2057400"/>
            <a:ext cx="9908576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3/22/2022</a:t>
            </a:r>
            <a:endParaRPr dirty="0"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dirty="0" smtClean="0"/>
              <a:t>0900</a:t>
            </a:r>
            <a:r>
              <a:rPr lang="en-US" dirty="0"/>
              <a:t>: Executed </a:t>
            </a:r>
            <a:r>
              <a:rPr lang="en-US" dirty="0" err="1"/>
              <a:t>nmap</a:t>
            </a:r>
            <a:r>
              <a:rPr lang="en-US" dirty="0"/>
              <a:t> scan across </a:t>
            </a:r>
            <a:r>
              <a:rPr lang="en-US" dirty="0" smtClean="0"/>
              <a:t>192.168.1.0/24 </a:t>
            </a:r>
            <a:r>
              <a:rPr lang="en-US" dirty="0"/>
              <a:t>in order to discover live hosts</a:t>
            </a:r>
            <a:endParaRPr dirty="0"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dirty="0"/>
              <a:t>0930: Executed default </a:t>
            </a:r>
            <a:r>
              <a:rPr lang="en-US" dirty="0" err="1"/>
              <a:t>nmap</a:t>
            </a:r>
            <a:r>
              <a:rPr lang="en-US" dirty="0"/>
              <a:t> scan on hosts identified via discovery scan</a:t>
            </a:r>
            <a:endParaRPr dirty="0"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dirty="0"/>
              <a:t>1030: Identified port 21 (ftp) on host 192.168.1.24 and successfully authenticated to it via </a:t>
            </a:r>
            <a:r>
              <a:rPr lang="en-US" dirty="0" err="1"/>
              <a:t>anonymous:anonymous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Obsidian Demo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Instructor’s Demo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Student Boxes</a:t>
            </a:r>
            <a:endParaRPr dirty="0"/>
          </a:p>
        </p:txBody>
      </p:sp>
      <p:sp>
        <p:nvSpPr>
          <p:cNvPr id="1555" name="Google Shape;1555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Blue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Legacy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Challenge Box</a:t>
            </a:r>
            <a:endParaRPr/>
          </a:p>
        </p:txBody>
      </p:sp>
      <p:sp>
        <p:nvSpPr>
          <p:cNvPr id="1561" name="Google Shape;1561;p1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Jerry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d9c31f433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#not_a_lawyer</a:t>
            </a:r>
            <a:endParaRPr/>
          </a:p>
        </p:txBody>
      </p:sp>
      <p:sp>
        <p:nvSpPr>
          <p:cNvPr id="1408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This primer is strictly for educational purposes only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Do </a:t>
            </a:r>
            <a:r>
              <a:rPr lang="en-US" b="1"/>
              <a:t>NOT</a:t>
            </a:r>
            <a:r>
              <a:rPr lang="en-US"/>
              <a:t> use any of the techniques and knowledge gained from this primer on any systems and infrastructure that you do not own.</a:t>
            </a:r>
            <a:endParaRPr/>
          </a:p>
          <a:p>
            <a:pPr marL="54864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It is a </a:t>
            </a:r>
            <a:r>
              <a:rPr lang="en-US" b="1"/>
              <a:t>FEDERAL CRIME</a:t>
            </a:r>
            <a:r>
              <a:rPr lang="en-US"/>
              <a:t> to conduct any offensive or unauthorized actions on systems that is not </a:t>
            </a:r>
            <a:r>
              <a:rPr lang="en-US" b="1" i="1"/>
              <a:t>wholly</a:t>
            </a:r>
            <a:r>
              <a:rPr lang="en-US"/>
              <a:t> owned by you or a customer who have provided </a:t>
            </a:r>
            <a:r>
              <a:rPr lang="en-US" b="1" i="1"/>
              <a:t>legally binding</a:t>
            </a:r>
            <a:r>
              <a:rPr lang="en-US"/>
              <a:t> written consent.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Just don’t do it….</a:t>
            </a:r>
            <a:endParaRPr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Career progression</a:t>
            </a:r>
            <a:endParaRPr/>
          </a:p>
        </p:txBody>
      </p:sp>
      <p:grpSp>
        <p:nvGrpSpPr>
          <p:cNvPr id="1414" name="Google Shape;1414;p4"/>
          <p:cNvGrpSpPr/>
          <p:nvPr/>
        </p:nvGrpSpPr>
        <p:grpSpPr>
          <a:xfrm>
            <a:off x="1723143" y="1914832"/>
            <a:ext cx="8742538" cy="4247534"/>
            <a:chOff x="200730" y="9832"/>
            <a:chExt cx="8742538" cy="4247534"/>
          </a:xfrm>
        </p:grpSpPr>
        <p:sp>
          <p:nvSpPr>
            <p:cNvPr id="1415" name="Google Shape;1415;p4"/>
            <p:cNvSpPr/>
            <p:nvPr/>
          </p:nvSpPr>
          <p:spPr>
            <a:xfrm>
              <a:off x="200730" y="9832"/>
              <a:ext cx="8742538" cy="12732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F3F3F"/>
            </a:solidFill>
            <a:ln w="38100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 txBox="1"/>
            <p:nvPr/>
          </p:nvSpPr>
          <p:spPr>
            <a:xfrm>
              <a:off x="200730" y="328144"/>
              <a:ext cx="8424227" cy="636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254000" bIns="202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Vulnerability Assessment</a:t>
              </a:r>
              <a:endPara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00730" y="991689"/>
              <a:ext cx="2692702" cy="245274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 txBox="1"/>
            <p:nvPr/>
          </p:nvSpPr>
          <p:spPr>
            <a:xfrm>
              <a:off x="200730" y="1137384"/>
              <a:ext cx="2692702" cy="2452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Conducts comprehensive  vulnerability assessment, generally through use of vulnerability scanners (e.g. </a:t>
              </a:r>
              <a:r>
                <a:rPr lang="en-US" sz="1800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nessus</a:t>
              </a: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). Generates report to resolve vulnerabilities.</a:t>
              </a:r>
              <a:endParaRPr sz="1800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893432" y="434248"/>
              <a:ext cx="6049836" cy="12732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 txBox="1"/>
            <p:nvPr/>
          </p:nvSpPr>
          <p:spPr>
            <a:xfrm>
              <a:off x="2893432" y="752560"/>
              <a:ext cx="5731525" cy="636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254000" bIns="202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Penetration Testing</a:t>
              </a:r>
              <a:endPara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893432" y="1416105"/>
              <a:ext cx="2692702" cy="245274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 txBox="1"/>
            <p:nvPr/>
          </p:nvSpPr>
          <p:spPr>
            <a:xfrm>
              <a:off x="2893432" y="1416105"/>
              <a:ext cx="2692702" cy="2452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Conducts comprehensive vulnerability assessment, but goes further and exploits vulnerability and reports on impact of exploitation.</a:t>
              </a:r>
              <a:endParaRPr sz="1800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5586134" y="858663"/>
              <a:ext cx="3357134" cy="12732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 txBox="1"/>
            <p:nvPr/>
          </p:nvSpPr>
          <p:spPr>
            <a:xfrm>
              <a:off x="5586134" y="1176975"/>
              <a:ext cx="3038823" cy="636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254000" bIns="202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Specialization</a:t>
              </a:r>
              <a:endPara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5586134" y="1840520"/>
              <a:ext cx="2692702" cy="241684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 txBox="1"/>
            <p:nvPr/>
          </p:nvSpPr>
          <p:spPr>
            <a:xfrm>
              <a:off x="5586134" y="1840520"/>
              <a:ext cx="2692702" cy="2416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Conducts security assessments that are scoped for a particular technology or purpose (e.g. </a:t>
              </a:r>
              <a:r>
                <a:rPr lang="en-US" sz="1800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webapp</a:t>
              </a:r>
              <a:r>
                <a:rPr lang="en-US" sz="18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 penetration tester, ICS penetration tester, red teamer).</a:t>
              </a:r>
              <a:endParaRPr sz="1800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What’s the difference?</a:t>
            </a:r>
            <a:endParaRPr/>
          </a:p>
        </p:txBody>
      </p:sp>
      <p:sp>
        <p:nvSpPr>
          <p:cNvPr id="1432" name="Google Shape;1432;p5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Penetration Testing</a:t>
            </a:r>
            <a:endParaRPr/>
          </a:p>
        </p:txBody>
      </p:sp>
      <p:sp>
        <p:nvSpPr>
          <p:cNvPr id="1433" name="Google Shape;1433;p5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Comprehensive assessment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Finds every possible vulnerability and attempts to exploit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With exceptions, stealth is generally not a concern.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Assessment generally scoped to about 2 weeks.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Capability used to harden pre-production systems or routine assessment.</a:t>
            </a:r>
            <a:endParaRPr/>
          </a:p>
        </p:txBody>
      </p:sp>
      <p:sp>
        <p:nvSpPr>
          <p:cNvPr id="1434" name="Google Shape;1434;p5"/>
          <p:cNvSpPr txBox="1">
            <a:spLocks noGrp="1"/>
          </p:cNvSpPr>
          <p:nvPr>
            <p:ph type="body" idx="3"/>
          </p:nvPr>
        </p:nvSpPr>
        <p:spPr>
          <a:xfrm>
            <a:off x="69356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Red Teaming</a:t>
            </a:r>
            <a:endParaRPr/>
          </a:p>
        </p:txBody>
      </p:sp>
      <p:sp>
        <p:nvSpPr>
          <p:cNvPr id="1435" name="Google Shape;1435;p5"/>
          <p:cNvSpPr txBox="1">
            <a:spLocks noGrp="1"/>
          </p:cNvSpPr>
          <p:nvPr>
            <p:ph type="body" idx="4"/>
          </p:nvPr>
        </p:nvSpPr>
        <p:spPr>
          <a:xfrm>
            <a:off x="69356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Objective-based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–"/>
            </a:pPr>
            <a:r>
              <a:rPr lang="en-US" sz="1900"/>
              <a:t>Finds easiest way to reach objective…screw everything else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Stealth is always top of mind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Assessment can be scoped to months to years.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Best used on very mature environments</a:t>
            </a:r>
            <a:endParaRPr sz="2200"/>
          </a:p>
        </p:txBody>
      </p:sp>
      <p:cxnSp>
        <p:nvCxnSpPr>
          <p:cNvPr id="1436" name="Google Shape;1436;p5"/>
          <p:cNvCxnSpPr/>
          <p:nvPr/>
        </p:nvCxnSpPr>
        <p:spPr>
          <a:xfrm>
            <a:off x="6150301" y="1934688"/>
            <a:ext cx="76200" cy="42672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Pick your poison…</a:t>
            </a:r>
            <a:endParaRPr dirty="0"/>
          </a:p>
        </p:txBody>
      </p:sp>
      <p:sp>
        <p:nvSpPr>
          <p:cNvPr id="1432" name="Google Shape;1432;p5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 smtClean="0"/>
              <a:t>Consulting</a:t>
            </a:r>
            <a:endParaRPr dirty="0"/>
          </a:p>
        </p:txBody>
      </p:sp>
      <p:sp>
        <p:nvSpPr>
          <p:cNvPr id="1433" name="Google Shape;1433;p5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 dirty="0" smtClean="0"/>
              <a:t>Customer is external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 dirty="0" smtClean="0"/>
              <a:t>Exposure to larger variation of networks, technology, and security postures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 dirty="0" smtClean="0"/>
              <a:t>Generally high </a:t>
            </a:r>
            <a:r>
              <a:rPr lang="en-US" dirty="0" err="1" smtClean="0"/>
              <a:t>optempo</a:t>
            </a:r>
            <a:r>
              <a:rPr lang="en-US" dirty="0" smtClean="0"/>
              <a:t> since you are billed by the hour (i.e.  utilization)</a:t>
            </a:r>
            <a:endParaRPr dirty="0"/>
          </a:p>
        </p:txBody>
      </p:sp>
      <p:sp>
        <p:nvSpPr>
          <p:cNvPr id="1434" name="Google Shape;1434;p5"/>
          <p:cNvSpPr txBox="1">
            <a:spLocks noGrp="1"/>
          </p:cNvSpPr>
          <p:nvPr>
            <p:ph type="body" idx="3"/>
          </p:nvPr>
        </p:nvSpPr>
        <p:spPr>
          <a:xfrm>
            <a:off x="69356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 smtClean="0"/>
              <a:t>Internal</a:t>
            </a:r>
            <a:endParaRPr dirty="0"/>
          </a:p>
        </p:txBody>
      </p:sp>
      <p:sp>
        <p:nvSpPr>
          <p:cNvPr id="1435" name="Google Shape;1435;p5"/>
          <p:cNvSpPr txBox="1">
            <a:spLocks noGrp="1"/>
          </p:cNvSpPr>
          <p:nvPr>
            <p:ph type="body" idx="4"/>
          </p:nvPr>
        </p:nvSpPr>
        <p:spPr>
          <a:xfrm>
            <a:off x="69356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 dirty="0" smtClean="0"/>
              <a:t>Customer is internal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 dirty="0" smtClean="0"/>
              <a:t>Ability to observe same network being hardened overtime</a:t>
            </a: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dirty="0" smtClean="0"/>
              <a:t>Generally moderate </a:t>
            </a:r>
            <a:r>
              <a:rPr lang="en-US" dirty="0" err="1" smtClean="0"/>
              <a:t>optempo</a:t>
            </a:r>
            <a:r>
              <a:rPr lang="en-US" dirty="0" smtClean="0"/>
              <a:t>, </a:t>
            </a:r>
            <a:r>
              <a:rPr lang="en-US" smtClean="0"/>
              <a:t>but it </a:t>
            </a:r>
            <a:r>
              <a:rPr lang="en-US" dirty="0" smtClean="0"/>
              <a:t>is dependent on what is going on</a:t>
            </a:r>
            <a:endParaRPr dirty="0"/>
          </a:p>
        </p:txBody>
      </p:sp>
      <p:cxnSp>
        <p:nvCxnSpPr>
          <p:cNvPr id="1436" name="Google Shape;1436;p5"/>
          <p:cNvCxnSpPr/>
          <p:nvPr/>
        </p:nvCxnSpPr>
        <p:spPr>
          <a:xfrm>
            <a:off x="6150301" y="1934688"/>
            <a:ext cx="76200" cy="42672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97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Penetration Testing Cycle</a:t>
            </a:r>
            <a:endParaRPr/>
          </a:p>
        </p:txBody>
      </p:sp>
      <p:grpSp>
        <p:nvGrpSpPr>
          <p:cNvPr id="1442" name="Google Shape;1442;p6"/>
          <p:cNvGrpSpPr/>
          <p:nvPr/>
        </p:nvGrpSpPr>
        <p:grpSpPr>
          <a:xfrm>
            <a:off x="3926074" y="1827480"/>
            <a:ext cx="4818216" cy="4387668"/>
            <a:chOff x="651062" y="-1320"/>
            <a:chExt cx="4818216" cy="4387668"/>
          </a:xfrm>
        </p:grpSpPr>
        <p:sp>
          <p:nvSpPr>
            <p:cNvPr id="1443" name="Google Shape;1443;p6"/>
            <p:cNvSpPr/>
            <p:nvPr/>
          </p:nvSpPr>
          <p:spPr>
            <a:xfrm>
              <a:off x="3325561" y="96372"/>
              <a:ext cx="2143717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"/>
            <p:cNvSpPr txBox="1"/>
            <p:nvPr/>
          </p:nvSpPr>
          <p:spPr>
            <a:xfrm>
              <a:off x="3325561" y="96372"/>
              <a:ext cx="2143717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1. Reconnaissance</a:t>
              </a:r>
              <a:endParaRPr sz="2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884440" y="-1320"/>
              <a:ext cx="4387668" cy="43876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124" y="44169"/>
                  </a:moveTo>
                  <a:cubicBezTo>
                    <a:pt x="114587" y="52278"/>
                    <a:pt x="115124" y="60850"/>
                    <a:pt x="113692" y="69203"/>
                  </a:cubicBezTo>
                  <a:lnTo>
                    <a:pt x="118945" y="70799"/>
                  </a:lnTo>
                  <a:lnTo>
                    <a:pt x="108159" y="74627"/>
                  </a:lnTo>
                  <a:lnTo>
                    <a:pt x="100442" y="65179"/>
                  </a:lnTo>
                  <a:lnTo>
                    <a:pt x="105689" y="66773"/>
                  </a:lnTo>
                  <a:cubicBezTo>
                    <a:pt x="106691" y="60013"/>
                    <a:pt x="106180" y="53116"/>
                    <a:pt x="104195" y="46577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E2E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3419375" y="2734662"/>
              <a:ext cx="1956088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"/>
            <p:cNvSpPr txBox="1"/>
            <p:nvPr/>
          </p:nvSpPr>
          <p:spPr>
            <a:xfrm>
              <a:off x="3419375" y="2734662"/>
              <a:ext cx="1956088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2. Vulnerability Identification</a:t>
              </a:r>
              <a:endParaRPr sz="2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884440" y="-1320"/>
              <a:ext cx="4387668" cy="43876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960" y="113557"/>
                  </a:moveTo>
                  <a:cubicBezTo>
                    <a:pt x="66885" y="114129"/>
                    <a:pt x="63766" y="114435"/>
                    <a:pt x="60638" y="114471"/>
                  </a:cubicBezTo>
                  <a:lnTo>
                    <a:pt x="60017" y="119926"/>
                  </a:lnTo>
                  <a:lnTo>
                    <a:pt x="54305" y="110008"/>
                  </a:lnTo>
                  <a:lnTo>
                    <a:pt x="62205" y="100713"/>
                  </a:lnTo>
                  <a:lnTo>
                    <a:pt x="61585" y="106161"/>
                  </a:lnTo>
                  <a:cubicBezTo>
                    <a:pt x="63887" y="106082"/>
                    <a:pt x="66180" y="105831"/>
                    <a:pt x="68445" y="105409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E2E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651062" y="2734662"/>
              <a:ext cx="2216133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"/>
            <p:cNvSpPr txBox="1"/>
            <p:nvPr/>
          </p:nvSpPr>
          <p:spPr>
            <a:xfrm>
              <a:off x="651062" y="2734662"/>
              <a:ext cx="2216133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3. Exploitation</a:t>
              </a:r>
              <a:endParaRPr sz="2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884440" y="-1320"/>
              <a:ext cx="4387668" cy="43876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76" y="75831"/>
                  </a:moveTo>
                  <a:lnTo>
                    <a:pt x="7876" y="75831"/>
                  </a:lnTo>
                  <a:cubicBezTo>
                    <a:pt x="5413" y="67722"/>
                    <a:pt x="4876" y="59150"/>
                    <a:pt x="6308" y="50797"/>
                  </a:cubicBezTo>
                  <a:lnTo>
                    <a:pt x="1055" y="49201"/>
                  </a:lnTo>
                  <a:lnTo>
                    <a:pt x="11841" y="45373"/>
                  </a:lnTo>
                  <a:lnTo>
                    <a:pt x="19558" y="54821"/>
                  </a:lnTo>
                  <a:lnTo>
                    <a:pt x="14311" y="53227"/>
                  </a:lnTo>
                  <a:lnTo>
                    <a:pt x="14311" y="53227"/>
                  </a:lnTo>
                  <a:cubicBezTo>
                    <a:pt x="13309" y="59987"/>
                    <a:pt x="13820" y="66884"/>
                    <a:pt x="15805" y="73423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E2E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982133" y="96372"/>
              <a:ext cx="1553993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"/>
            <p:cNvSpPr txBox="1"/>
            <p:nvPr/>
          </p:nvSpPr>
          <p:spPr>
            <a:xfrm>
              <a:off x="982133" y="96372"/>
              <a:ext cx="1553993" cy="1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4. Post-Exploitation</a:t>
              </a:r>
              <a:endParaRPr sz="2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884440" y="-1320"/>
              <a:ext cx="4387668" cy="43876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169" y="7876"/>
                  </a:moveTo>
                  <a:lnTo>
                    <a:pt x="44169" y="7876"/>
                  </a:lnTo>
                  <a:cubicBezTo>
                    <a:pt x="49438" y="6275"/>
                    <a:pt x="54920" y="5483"/>
                    <a:pt x="60427" y="5526"/>
                  </a:cubicBezTo>
                  <a:lnTo>
                    <a:pt x="61155" y="85"/>
                  </a:lnTo>
                  <a:lnTo>
                    <a:pt x="66672" y="10113"/>
                  </a:lnTo>
                  <a:lnTo>
                    <a:pt x="58592" y="19252"/>
                  </a:lnTo>
                  <a:lnTo>
                    <a:pt x="59318" y="13817"/>
                  </a:lnTo>
                  <a:lnTo>
                    <a:pt x="59318" y="13817"/>
                  </a:lnTo>
                  <a:cubicBezTo>
                    <a:pt x="54999" y="13881"/>
                    <a:pt x="50710" y="14550"/>
                    <a:pt x="46577" y="15805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E2E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Penetration Testing Cycle</a:t>
            </a:r>
            <a:endParaRPr/>
          </a:p>
        </p:txBody>
      </p:sp>
      <p:grpSp>
        <p:nvGrpSpPr>
          <p:cNvPr id="1460" name="Google Shape;1460;p7"/>
          <p:cNvGrpSpPr/>
          <p:nvPr/>
        </p:nvGrpSpPr>
        <p:grpSpPr>
          <a:xfrm>
            <a:off x="2589213" y="1831781"/>
            <a:ext cx="7339540" cy="4531464"/>
            <a:chOff x="1" y="2981"/>
            <a:chExt cx="7339540" cy="4531464"/>
          </a:xfrm>
        </p:grpSpPr>
        <p:sp>
          <p:nvSpPr>
            <p:cNvPr id="1461" name="Google Shape;1461;p7"/>
            <p:cNvSpPr/>
            <p:nvPr/>
          </p:nvSpPr>
          <p:spPr>
            <a:xfrm rot="5400000">
              <a:off x="-186437" y="189419"/>
              <a:ext cx="1242918" cy="870042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 txBox="1"/>
            <p:nvPr/>
          </p:nvSpPr>
          <p:spPr>
            <a:xfrm>
              <a:off x="1" y="438002"/>
              <a:ext cx="870042" cy="372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Reconnaissance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3" name="Google Shape;1463;p7"/>
            <p:cNvSpPr/>
            <p:nvPr/>
          </p:nvSpPr>
          <p:spPr>
            <a:xfrm rot="5400000">
              <a:off x="3700843" y="-2827819"/>
              <a:ext cx="807897" cy="646949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6BCE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 txBox="1"/>
            <p:nvPr/>
          </p:nvSpPr>
          <p:spPr>
            <a:xfrm>
              <a:off x="870042" y="42420"/>
              <a:ext cx="6430061" cy="729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OSINT (naming convention, domain/subdomain, important people, public vendor information, etc.)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Info used to create custom wordlists, phishing target candidates, domain enumeration, targeted vulnerability research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5" name="Google Shape;1465;p7"/>
            <p:cNvSpPr/>
            <p:nvPr/>
          </p:nvSpPr>
          <p:spPr>
            <a:xfrm rot="5400000">
              <a:off x="-186437" y="1285601"/>
              <a:ext cx="1242918" cy="870042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 txBox="1"/>
            <p:nvPr/>
          </p:nvSpPr>
          <p:spPr>
            <a:xfrm>
              <a:off x="1" y="1534184"/>
              <a:ext cx="870042" cy="372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Vulnerability Identification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7" name="Google Shape;1467;p7"/>
            <p:cNvSpPr/>
            <p:nvPr/>
          </p:nvSpPr>
          <p:spPr>
            <a:xfrm rot="5400000">
              <a:off x="3700843" y="-1731637"/>
              <a:ext cx="807897" cy="646949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6BCE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 txBox="1"/>
            <p:nvPr/>
          </p:nvSpPr>
          <p:spPr>
            <a:xfrm>
              <a:off x="870042" y="1138602"/>
              <a:ext cx="6430061" cy="729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Enumerate, Enumerate, Enumerate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Get a good understanding of the target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Generate list of potential vulnerabilities and triage based on potential success rate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9" name="Google Shape;1469;p7"/>
            <p:cNvSpPr/>
            <p:nvPr/>
          </p:nvSpPr>
          <p:spPr>
            <a:xfrm rot="5400000">
              <a:off x="-186437" y="2381783"/>
              <a:ext cx="1242918" cy="870042"/>
            </a:xfrm>
            <a:prstGeom prst="chevron">
              <a:avLst>
                <a:gd name="adj" fmla="val 50000"/>
              </a:avLst>
            </a:prstGeom>
            <a:solidFill>
              <a:srgbClr val="3F3F3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 txBox="1"/>
            <p:nvPr/>
          </p:nvSpPr>
          <p:spPr>
            <a:xfrm>
              <a:off x="1" y="2630366"/>
              <a:ext cx="870042" cy="372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Exploitation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1" name="Google Shape;1471;p7"/>
            <p:cNvSpPr/>
            <p:nvPr/>
          </p:nvSpPr>
          <p:spPr>
            <a:xfrm rot="5400000">
              <a:off x="3700843" y="-635455"/>
              <a:ext cx="807897" cy="646949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6BCE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 txBox="1"/>
            <p:nvPr/>
          </p:nvSpPr>
          <p:spPr>
            <a:xfrm>
              <a:off x="870042" y="2234784"/>
              <a:ext cx="6430061" cy="729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Exploit research (e.g. </a:t>
              </a:r>
              <a:r>
                <a:rPr lang="en-US" sz="12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searchsploit</a:t>
              </a: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/</a:t>
              </a:r>
              <a:r>
                <a:rPr lang="en-US" sz="12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exploitdb</a:t>
              </a: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, </a:t>
              </a:r>
              <a:r>
                <a:rPr lang="en-US" sz="12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github</a:t>
              </a: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 repos, blogs, etc.)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Exploit code review for safety and functionality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3" name="Google Shape;1473;p7"/>
            <p:cNvSpPr/>
            <p:nvPr/>
          </p:nvSpPr>
          <p:spPr>
            <a:xfrm rot="5400000">
              <a:off x="-186437" y="3477965"/>
              <a:ext cx="1242918" cy="870042"/>
            </a:xfrm>
            <a:prstGeom prst="chevron">
              <a:avLst>
                <a:gd name="adj" fmla="val 50000"/>
              </a:avLst>
            </a:prstGeom>
            <a:solidFill>
              <a:srgbClr val="CD232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 txBox="1"/>
            <p:nvPr/>
          </p:nvSpPr>
          <p:spPr>
            <a:xfrm>
              <a:off x="1" y="3726548"/>
              <a:ext cx="870042" cy="372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Post-exploitation</a:t>
              </a:r>
              <a:endPara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5" name="Google Shape;1475;p7"/>
            <p:cNvSpPr/>
            <p:nvPr/>
          </p:nvSpPr>
          <p:spPr>
            <a:xfrm rot="5400000">
              <a:off x="3700843" y="460726"/>
              <a:ext cx="807897" cy="646949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6BCE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 txBox="1"/>
            <p:nvPr/>
          </p:nvSpPr>
          <p:spPr>
            <a:xfrm>
              <a:off x="870042" y="3330965"/>
              <a:ext cx="6430061" cy="729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Enumerate, Enumerate, Enumerate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Continue understanding the target with new accesses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rbel"/>
                <a:buChar char="•"/>
              </a:pPr>
              <a:r>
                <a:rPr lang="en-US" sz="12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Identify next steps (data exfiltration, privilege escalation, lateral movement, etc.)</a:t>
              </a:r>
              <a:endParaRPr sz="12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Essential Tools</a:t>
            </a:r>
            <a:endParaRPr/>
          </a:p>
        </p:txBody>
      </p:sp>
      <p:grpSp>
        <p:nvGrpSpPr>
          <p:cNvPr id="1482" name="Google Shape;1482;p8"/>
          <p:cNvGrpSpPr/>
          <p:nvPr/>
        </p:nvGrpSpPr>
        <p:grpSpPr>
          <a:xfrm>
            <a:off x="1525850" y="3053868"/>
            <a:ext cx="9137124" cy="1969462"/>
            <a:chOff x="3437" y="1148868"/>
            <a:chExt cx="9137124" cy="1969462"/>
          </a:xfrm>
        </p:grpSpPr>
        <p:sp>
          <p:nvSpPr>
            <p:cNvPr id="1483" name="Google Shape;1483;p8"/>
            <p:cNvSpPr/>
            <p:nvPr/>
          </p:nvSpPr>
          <p:spPr>
            <a:xfrm>
              <a:off x="3437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 txBox="1"/>
            <p:nvPr/>
          </p:nvSpPr>
          <p:spPr>
            <a:xfrm>
              <a:off x="3437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Reconnaissance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3437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 txBox="1"/>
            <p:nvPr/>
          </p:nvSpPr>
          <p:spPr>
            <a:xfrm>
              <a:off x="3437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Google (Boolean Search Operators)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Social Media Platforms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Open Source data aggregators (e.g.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shodan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)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2360071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 txBox="1"/>
            <p:nvPr/>
          </p:nvSpPr>
          <p:spPr>
            <a:xfrm>
              <a:off x="2360071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Vulnerability Identification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2360071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 txBox="1"/>
            <p:nvPr/>
          </p:nvSpPr>
          <p:spPr>
            <a:xfrm>
              <a:off x="2360071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nmap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Burpsuite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Directory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bruteforcer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716705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 txBox="1"/>
            <p:nvPr/>
          </p:nvSpPr>
          <p:spPr>
            <a:xfrm>
              <a:off x="4716705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Exploitation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4716705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 txBox="1"/>
            <p:nvPr/>
          </p:nvSpPr>
          <p:spPr>
            <a:xfrm>
              <a:off x="4716705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Searchsploit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/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exploitdb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Metasploit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 Framework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Payload generators (e.g.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msfvenom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)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netcat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7073339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 txBox="1"/>
            <p:nvPr/>
          </p:nvSpPr>
          <p:spPr>
            <a:xfrm>
              <a:off x="7073339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Post-exploitation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7073339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 txBox="1"/>
            <p:nvPr/>
          </p:nvSpPr>
          <p:spPr>
            <a:xfrm>
              <a:off x="7073339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Native binaries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Char char="•"/>
              </a:pP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Local enumeration automation scripts (e.g.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linpeas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, </a:t>
              </a:r>
              <a:r>
                <a:rPr lang="en-US" sz="1400" b="0" i="0" u="none" strike="noStrike" cap="none" dirty="0" err="1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winpeas</a:t>
              </a:r>
              <a:r>
                <a:rPr lang="en-US" sz="1400" b="0" i="0" u="none" strike="noStrike" cap="none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, etc.)</a:t>
              </a: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Payload Type</a:t>
            </a:r>
            <a:endParaRPr/>
          </a:p>
        </p:txBody>
      </p:sp>
      <p:sp>
        <p:nvSpPr>
          <p:cNvPr id="1504" name="Google Shape;1504;p9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Reverse</a:t>
            </a:r>
            <a:endParaRPr/>
          </a:p>
        </p:txBody>
      </p:sp>
      <p:sp>
        <p:nvSpPr>
          <p:cNvPr id="1505" name="Google Shape;1505;p9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Target connects back to you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Firewall rule that denies or restricts inbound traffic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Target is behind NAT</a:t>
            </a:r>
            <a:endParaRPr/>
          </a:p>
        </p:txBody>
      </p:sp>
      <p:sp>
        <p:nvSpPr>
          <p:cNvPr id="1506" name="Google Shape;1506;p9"/>
          <p:cNvSpPr txBox="1">
            <a:spLocks noGrp="1"/>
          </p:cNvSpPr>
          <p:nvPr>
            <p:ph type="body" idx="3"/>
          </p:nvPr>
        </p:nvSpPr>
        <p:spPr>
          <a:xfrm>
            <a:off x="69356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Bind</a:t>
            </a:r>
            <a:endParaRPr/>
          </a:p>
        </p:txBody>
      </p:sp>
      <p:sp>
        <p:nvSpPr>
          <p:cNvPr id="1507" name="Google Shape;1507;p9"/>
          <p:cNvSpPr txBox="1">
            <a:spLocks noGrp="1"/>
          </p:cNvSpPr>
          <p:nvPr>
            <p:ph type="body" idx="4"/>
          </p:nvPr>
        </p:nvSpPr>
        <p:spPr>
          <a:xfrm>
            <a:off x="69356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You connect to the target</a:t>
            </a:r>
            <a:endParaRPr sz="190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Firewall rule that denies outbound traffic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/>
              <a:t>Often times the case with heavily segregated systems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-US" sz="2200"/>
              <a:t>Stealth (Advanced)</a:t>
            </a:r>
            <a:endParaRPr/>
          </a:p>
          <a:p>
            <a:pPr marL="576072" lvl="1" indent="-2743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sz="1800"/>
              <a:t>Lateral movement via TCP/SMB to blend in with traffic</a:t>
            </a:r>
            <a:endParaRPr/>
          </a:p>
        </p:txBody>
      </p:sp>
      <p:cxnSp>
        <p:nvCxnSpPr>
          <p:cNvPr id="1508" name="Google Shape;1508;p9"/>
          <p:cNvCxnSpPr/>
          <p:nvPr/>
        </p:nvCxnSpPr>
        <p:spPr>
          <a:xfrm>
            <a:off x="6150301" y="1934688"/>
            <a:ext cx="76200" cy="42672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691</Words>
  <Application>Microsoft Office PowerPoint</Application>
  <PresentationFormat>Custom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Consolas</vt:lpstr>
      <vt:lpstr>Corbel</vt:lpstr>
      <vt:lpstr>Arial</vt:lpstr>
      <vt:lpstr>Chalkboard 16x9</vt:lpstr>
      <vt:lpstr>Offensive Security Primer</vt:lpstr>
      <vt:lpstr>#not_a_lawyer</vt:lpstr>
      <vt:lpstr>Career progression</vt:lpstr>
      <vt:lpstr>What’s the difference?</vt:lpstr>
      <vt:lpstr>Pick your poison…</vt:lpstr>
      <vt:lpstr>Penetration Testing Cycle</vt:lpstr>
      <vt:lpstr>Penetration Testing Cycle</vt:lpstr>
      <vt:lpstr>Essential Tools</vt:lpstr>
      <vt:lpstr>Payload Type</vt:lpstr>
      <vt:lpstr>Payload Type</vt:lpstr>
      <vt:lpstr>Operator Notes</vt:lpstr>
      <vt:lpstr>Operator Notes (Official) Examples</vt:lpstr>
      <vt:lpstr>Obsidian Demo</vt:lpstr>
      <vt:lpstr>Instructor’s Demo</vt:lpstr>
      <vt:lpstr>Questions?</vt:lpstr>
      <vt:lpstr>Student Boxes</vt:lpstr>
      <vt:lpstr>Challenge 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Security Primer</dc:title>
  <dc:creator>Samuel Whang</dc:creator>
  <cp:lastModifiedBy>Samuel Whang</cp:lastModifiedBy>
  <cp:revision>6</cp:revision>
  <dcterms:created xsi:type="dcterms:W3CDTF">2022-03-20T23:43:29Z</dcterms:created>
  <dcterms:modified xsi:type="dcterms:W3CDTF">2022-03-28T01:32:12Z</dcterms:modified>
</cp:coreProperties>
</file>