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9" r:id="rId8"/>
    <p:sldId id="266" r:id="rId9"/>
    <p:sldId id="270" r:id="rId10"/>
    <p:sldId id="260" r:id="rId11"/>
    <p:sldId id="268" r:id="rId12"/>
    <p:sldId id="267" r:id="rId13"/>
    <p:sldId id="264" r:id="rId14"/>
    <p:sldId id="261" r:id="rId15"/>
    <p:sldId id="296" r:id="rId16"/>
    <p:sldId id="272" r:id="rId17"/>
    <p:sldId id="262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6" r:id="rId33"/>
    <p:sldId id="287" r:id="rId34"/>
    <p:sldId id="289" r:id="rId35"/>
    <p:sldId id="288" r:id="rId36"/>
    <p:sldId id="297" r:id="rId37"/>
    <p:sldId id="298" r:id="rId38"/>
    <p:sldId id="299" r:id="rId39"/>
    <p:sldId id="300" r:id="rId40"/>
    <p:sldId id="301" r:id="rId41"/>
    <p:sldId id="302" r:id="rId42"/>
    <p:sldId id="303" r:id="rId4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861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7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3031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650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81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4109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966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6453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8031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073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18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930E0-4F27-4A3B-8F8E-C68D65735E60}" type="datetimeFigureOut">
              <a:rPr lang="hr-HR" smtClean="0"/>
              <a:t>11.7.2025.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1DB7-7569-43FC-B359-C73F188FA6C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0672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Machine learning – strojno učenje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60872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Nenadgledano učenje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Nenadgledano učenje pokriva skup problema gdje algoritam dobije masu podataka, ali ne zna rješenja.</a:t>
            </a:r>
          </a:p>
          <a:p>
            <a:r>
              <a:rPr lang="hr-HR" dirty="0"/>
              <a:t>Njegov zadatak je da sam pronađe odgovarajuće korelacije i veze među parametrima i predloži interesantne novo otkrivene grupe </a:t>
            </a:r>
          </a:p>
        </p:txBody>
      </p:sp>
    </p:spTree>
    <p:extLst>
      <p:ext uri="{BB962C8B-B14F-4D97-AF65-F5344CB8AC3E}">
        <p14:creationId xmlns:p14="http://schemas.microsoft.com/office/powerpoint/2010/main" val="186088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Nenadgledano učenje (clustering)</a:t>
            </a:r>
          </a:p>
        </p:txBody>
      </p:sp>
      <p:pic>
        <p:nvPicPr>
          <p:cNvPr id="1026" name="Picture 2" descr="K-Means Data Clustering - Towards Data Scien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54" y="1446874"/>
            <a:ext cx="10282646" cy="5227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44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Nenadgledano učenje – predložite grupe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195108"/>
              </p:ext>
            </p:extLst>
          </p:nvPr>
        </p:nvGraphicFramePr>
        <p:xfrm>
          <a:off x="838200" y="1825625"/>
          <a:ext cx="10515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829415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730410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837717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60081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400" dirty="0"/>
                        <a:t>Broj soba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terasa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površina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Broj kupaona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48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9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385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24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1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25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35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69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hr-HR" sz="3600" dirty="0">
                <a:solidFill>
                  <a:srgbClr val="FF0000"/>
                </a:solidFill>
              </a:rPr>
              <a:t>Regresija – predviđanje broja</a:t>
            </a:r>
            <a:br>
              <a:rPr lang="hr-HR" sz="3600" dirty="0">
                <a:solidFill>
                  <a:srgbClr val="FF0000"/>
                </a:solidFill>
              </a:rPr>
            </a:br>
            <a:r>
              <a:rPr lang="hr-HR" sz="3600" dirty="0">
                <a:solidFill>
                  <a:srgbClr val="FF0000"/>
                </a:solidFill>
              </a:rPr>
              <a:t>klasifikacija – podjela po postojećim grupama</a:t>
            </a:r>
            <a:br>
              <a:rPr lang="hr-HR" sz="3600" dirty="0">
                <a:solidFill>
                  <a:srgbClr val="FF0000"/>
                </a:solidFill>
              </a:rPr>
            </a:br>
            <a:r>
              <a:rPr lang="hr-HR" sz="3600" dirty="0">
                <a:solidFill>
                  <a:srgbClr val="FF0000"/>
                </a:solidFill>
              </a:rPr>
              <a:t>klasteriranje – otkrij grupe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Pod koju vrstu učenja spadaju ovi problemi</a:t>
            </a:r>
          </a:p>
          <a:p>
            <a:r>
              <a:rPr lang="hr-HR" dirty="0"/>
              <a:t>Koliko će iznositi cijena dionice Tesle 01.01.2022., na osnovu zadnjih pet godina</a:t>
            </a:r>
          </a:p>
          <a:p>
            <a:r>
              <a:rPr lang="hr-HR" dirty="0"/>
              <a:t>Prepoznavanje slika – na slici je pas ili mačka ili slon</a:t>
            </a:r>
          </a:p>
          <a:p>
            <a:r>
              <a:rPr lang="hr-HR" dirty="0"/>
              <a:t>Koliku će plaću imati zaposlenik nakon određenog broja godina staža</a:t>
            </a:r>
          </a:p>
          <a:p>
            <a:r>
              <a:rPr lang="hr-HR" dirty="0"/>
              <a:t>Online dating site – želite znati jesu li dvije osobe kompatibilne</a:t>
            </a:r>
          </a:p>
          <a:p>
            <a:r>
              <a:rPr lang="hr-HR" dirty="0"/>
              <a:t>Narudžba na Amazonu je scam ili nije?</a:t>
            </a:r>
          </a:p>
          <a:p>
            <a:r>
              <a:rPr lang="hr-HR" dirty="0"/>
              <a:t>Želite napraviti segmentaciju tržišta, otkriti koliko imate segmenata</a:t>
            </a:r>
          </a:p>
          <a:p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652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Nezavisne i zavisne varijable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Nezavisna varijabla – varijabla koja se ne mijenja ako dođe do promjene neke druge varijable</a:t>
            </a:r>
          </a:p>
          <a:p>
            <a:r>
              <a:rPr lang="hr-HR" dirty="0"/>
              <a:t>Zavisna varijabla – ako dođe do promjene nezavisne varijable, ona se isto mijenja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8945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86FA-94E5-4D45-AB3A-41F41E7E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Nezavisne i zavisne varijable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A11C0-8E1B-443B-91DB-3F38C6957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Petar trči određen broj kilometara i troši određen broj kalorija</a:t>
            </a:r>
          </a:p>
          <a:p>
            <a:pPr lvl="1"/>
            <a:r>
              <a:rPr lang="hr-HR" dirty="0"/>
              <a:t>kilometri</a:t>
            </a:r>
          </a:p>
          <a:p>
            <a:pPr lvl="1"/>
            <a:r>
              <a:rPr lang="hr-HR" dirty="0"/>
              <a:t>Kalorije</a:t>
            </a:r>
          </a:p>
          <a:p>
            <a:r>
              <a:rPr lang="hr-HR" dirty="0"/>
              <a:t>Što više sati uči, Ana će dobiti bolju ocjenu na ispitu</a:t>
            </a:r>
          </a:p>
          <a:p>
            <a:pPr lvl="1"/>
            <a:r>
              <a:rPr lang="hr-HR" dirty="0"/>
              <a:t>Sati</a:t>
            </a:r>
          </a:p>
          <a:p>
            <a:pPr lvl="1"/>
            <a:r>
              <a:rPr lang="hr-HR" dirty="0"/>
              <a:t>Ocjena</a:t>
            </a:r>
          </a:p>
          <a:p>
            <a:r>
              <a:rPr lang="hr-HR" dirty="0"/>
              <a:t>Kvaliteta sna ovisi o broju sati koju provedemo surfajući po netu po noći</a:t>
            </a:r>
          </a:p>
          <a:p>
            <a:pPr lvl="1"/>
            <a:r>
              <a:rPr lang="hr-HR" dirty="0"/>
              <a:t>Kvaliteta sna</a:t>
            </a:r>
          </a:p>
          <a:p>
            <a:pPr lvl="1"/>
            <a:r>
              <a:rPr lang="hr-HR" dirty="0"/>
              <a:t>Sati surfanja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0399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Linearna regresija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317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Linearna regresija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Odnos među pojavama koje karakterizira da pri rastu jedne varijable dešava se približno jednaka linearna promjena druge varijable</a:t>
            </a:r>
          </a:p>
          <a:p>
            <a:endParaRPr lang="hr-HR" dirty="0"/>
          </a:p>
          <a:p>
            <a:endParaRPr lang="hr-HR" dirty="0"/>
          </a:p>
        </p:txBody>
      </p:sp>
      <p:pic>
        <p:nvPicPr>
          <p:cNvPr id="4" name="Picture 6" descr="Gradient descent for linear regression using Golang -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263" y="2916871"/>
            <a:ext cx="5770426" cy="38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34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Linearna regresija – što znači ova formula?</a:t>
            </a:r>
          </a:p>
        </p:txBody>
      </p:sp>
      <p:pic>
        <p:nvPicPr>
          <p:cNvPr id="4098" name="Picture 2" descr="Simple linear regression in four lines of code | Content Simplici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690688"/>
            <a:ext cx="104013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29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Linearna regresija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Linearna regresija nam omogućava da modeliramo matematički vezu između dvije ili više varijabli koristeći vrlo jednostavnu algebru</a:t>
            </a:r>
          </a:p>
          <a:p>
            <a:r>
              <a:rPr lang="hr-HR" dirty="0"/>
              <a:t>Mi ćemo se baviti samo zavisnom i nezavisnom varijablom (dvije varijable)</a:t>
            </a:r>
          </a:p>
          <a:p>
            <a:r>
              <a:rPr lang="hr-HR" dirty="0"/>
              <a:t>Kada se priča koliko je neki regresijski model dobar, mi ga ustvari uspoređujemo s jednim drugim modelom... O tome u nastavku</a:t>
            </a:r>
          </a:p>
        </p:txBody>
      </p:sp>
    </p:spTree>
    <p:extLst>
      <p:ext uri="{BB962C8B-B14F-4D97-AF65-F5344CB8AC3E}">
        <p14:creationId xmlns:p14="http://schemas.microsoft.com/office/powerpoint/2010/main" val="60971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Što je strojno učenje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Strojno učenje (machine learning) je skup aktivnosti gdje pokušavamo naučiti računala da rade stvari na isti način kao i ljudi</a:t>
            </a:r>
          </a:p>
          <a:p>
            <a:r>
              <a:rPr lang="hr-HR" dirty="0"/>
              <a:t>Strojno učenje je skup tehnika za dobivanje znanja iz postojećih podataka s ciljem korištenja tog znanja za donošenje odluka u budućnosti</a:t>
            </a:r>
          </a:p>
          <a:p>
            <a:r>
              <a:rPr lang="hr-HR" dirty="0"/>
              <a:t>Osnovna ideja – umjesto pisanja aplikacije za svaki pojedinačni problem, koriste se različiti generečki algoritmi (iz statistike) na velikim skupovima podataka</a:t>
            </a:r>
          </a:p>
          <a:p>
            <a:pPr lvl="1"/>
            <a:r>
              <a:rPr lang="hr-HR" dirty="0"/>
              <a:t>Za svaki pojedinačni problem mijenjaju se ulazni podaci</a:t>
            </a:r>
          </a:p>
        </p:txBody>
      </p:sp>
    </p:spTree>
    <p:extLst>
      <p:ext uri="{BB962C8B-B14F-4D97-AF65-F5344CB8AC3E}">
        <p14:creationId xmlns:p14="http://schemas.microsoft.com/office/powerpoint/2010/main" val="3599212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 koji proučavamo – napojnice u restoranu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Napojnice su značajan prihod konobara</a:t>
            </a:r>
          </a:p>
          <a:p>
            <a:r>
              <a:rPr lang="hr-HR" dirty="0"/>
              <a:t>Dajete li vi napojnice? Ako da, koliko? Koliko dajete ako je račun 50 kn? Koliko dajete ako je račun 500 kn?</a:t>
            </a:r>
          </a:p>
          <a:p>
            <a:r>
              <a:rPr lang="hr-HR" dirty="0"/>
              <a:t>Kao konobar ili vaskin restorana vi biste htjeli napraviti model koji bi vam omogućio predikciju napojnice na osnovu iznosa računa</a:t>
            </a:r>
          </a:p>
          <a:p>
            <a:r>
              <a:rPr lang="hr-HR" dirty="0"/>
              <a:t>Skupili ste podatke za 6 jela</a:t>
            </a:r>
          </a:p>
          <a:p>
            <a:r>
              <a:rPr lang="hr-HR" dirty="0"/>
              <a:t>Što je zavisna, a što nezavisna varijabla?</a:t>
            </a:r>
          </a:p>
          <a:p>
            <a:r>
              <a:rPr lang="hr-HR" dirty="0"/>
              <a:t>Račun i bakšiš</a:t>
            </a:r>
          </a:p>
        </p:txBody>
      </p:sp>
    </p:spTree>
    <p:extLst>
      <p:ext uri="{BB962C8B-B14F-4D97-AF65-F5344CB8AC3E}">
        <p14:creationId xmlns:p14="http://schemas.microsoft.com/office/powerpoint/2010/main" val="212833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Napojnice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Skupili ste podatke, ali ste zaboravili iznose računa, imate samo iznos napojnice</a:t>
            </a:r>
          </a:p>
          <a:p>
            <a:r>
              <a:rPr lang="hr-HR" dirty="0"/>
              <a:t>Koristeći samo ove podatke, kako biste mogli predvidjeti buduću napojnicu?</a:t>
            </a:r>
          </a:p>
          <a:p>
            <a:r>
              <a:rPr lang="hr-HR" dirty="0"/>
              <a:t>Koju biste statističku mjeru mogli koristiti?</a:t>
            </a:r>
          </a:p>
          <a:p>
            <a:endParaRPr lang="hr-HR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04" y="2212657"/>
            <a:ext cx="3898991" cy="33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3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31520" y="488904"/>
            <a:ext cx="11149744" cy="57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9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957262"/>
            <a:ext cx="11953875" cy="532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33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2800" dirty="0"/>
              <a:t>Najbolja predikcija koju možete napraviti ako imate samo jednu varijablu je korištenje prosjeka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90" y="1690688"/>
            <a:ext cx="11649619" cy="466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57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Varijable ne padaju na liniju, neke su iznad, neke ispod</a:t>
            </a:r>
          </a:p>
          <a:p>
            <a:r>
              <a:rPr lang="hr-HR" dirty="0"/>
              <a:t>Želimo vidjeti koliko je svaka varijabla udaljena od prosjeka, kolika je razlika odnosno devijacija</a:t>
            </a:r>
          </a:p>
          <a:p>
            <a:r>
              <a:rPr lang="hr-HR" dirty="0"/>
              <a:t>Liniju na grafikonu zovemo najbolje prilagođeni pravac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2929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825625"/>
            <a:ext cx="11877675" cy="482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>
            <a:noAutofit/>
          </a:bodyPr>
          <a:lstStyle/>
          <a:p>
            <a:r>
              <a:rPr lang="hr-HR" sz="3200" dirty="0"/>
              <a:t>Udaljenosti između varijable i pravca se zovu reziduali ili greška</a:t>
            </a:r>
          </a:p>
        </p:txBody>
      </p:sp>
    </p:spTree>
    <p:extLst>
      <p:ext uri="{BB962C8B-B14F-4D97-AF65-F5344CB8AC3E}">
        <p14:creationId xmlns:p14="http://schemas.microsoft.com/office/powerpoint/2010/main" val="253124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Zbroj reziduala iznosi uvijek nula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4" y="2009775"/>
            <a:ext cx="11301412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75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SSE – sum of squared errors (ovdje iznosi 120)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7" y="1910306"/>
            <a:ext cx="11790725" cy="47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9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384663"/>
            <a:ext cx="11779023" cy="5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Primjeri korištenja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Izračun cijene automobila</a:t>
            </a:r>
          </a:p>
          <a:p>
            <a:pPr lvl="1"/>
            <a:r>
              <a:rPr lang="hr-HR" dirty="0"/>
              <a:t>Na osnovu postojećih podataka o automobilima (kilometraža, potrošnja, starost) te njihove cijene, računalo je naučilo napraviti predviđanje kolika bi bila cijena nekog do tad nepoznatog automobila</a:t>
            </a:r>
          </a:p>
          <a:p>
            <a:r>
              <a:rPr lang="hr-HR" dirty="0"/>
              <a:t>Primjer - spam filteri</a:t>
            </a:r>
          </a:p>
          <a:p>
            <a:pPr lvl="1"/>
            <a:r>
              <a:rPr lang="hr-HR" dirty="0"/>
              <a:t>Računala su vidjela jako mnogo spam mailova, korisnici prijavili. Na osnovu tih spam mailova, računala su naučila prepoznati nove mailove koji dolaze, a spadaju u kategoriju spama</a:t>
            </a:r>
          </a:p>
        </p:txBody>
      </p:sp>
    </p:spTree>
    <p:extLst>
      <p:ext uri="{BB962C8B-B14F-4D97-AF65-F5344CB8AC3E}">
        <p14:creationId xmlns:p14="http://schemas.microsoft.com/office/powerpoint/2010/main" val="4294144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312" y="2325190"/>
            <a:ext cx="10239375" cy="268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62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Cilj linearne regresije je stvoriti model koji bi minimizirao SSE</a:t>
            </a:r>
          </a:p>
          <a:p>
            <a:r>
              <a:rPr lang="hr-HR" dirty="0"/>
              <a:t>Naš regresijski model, ako je dobar, će pojesti SSE</a:t>
            </a:r>
          </a:p>
          <a:p>
            <a:r>
              <a:rPr lang="hr-HR" dirty="0"/>
              <a:t>Regresijska linija će puno bolje pasati i SSE će biti puno manji</a:t>
            </a:r>
          </a:p>
          <a:p>
            <a:endParaRPr lang="hr-HR" dirty="0"/>
          </a:p>
          <a:p>
            <a:r>
              <a:rPr lang="hr-HR" dirty="0"/>
              <a:t>Radili smo s jednom varijablom (zavisnom)</a:t>
            </a:r>
          </a:p>
          <a:p>
            <a:r>
              <a:rPr lang="hr-HR" dirty="0"/>
              <a:t>Kad uvedemo i drugu, nezavisnu varijablu (iznos računa), stvorit ćemo drugu liniju kroz podatke i ona će minimizirati veličinu kvadrata (reziduale) 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2645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/>
          <a:lstStyle/>
          <a:p>
            <a:r>
              <a:rPr lang="hr-HR" dirty="0"/>
              <a:t>Linearna regresija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hr-HR" dirty="0"/>
              <a:t>Kada provodimo linearnu regresiju s dvije varijable mi ćemo odrediti kako naša nova linija paše, uspoređujući je s ovim modelom gdje smo zamislili da nezavisne varijable uopće nema – best fit line je avg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5" y="2681761"/>
            <a:ext cx="9588137" cy="387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53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Linearna regresija - 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Linearna regresija je metoda koja se koristi kako bi se napravio najbolje prilagođeni pravac koji minimizira ukupni kvadrat greške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A0828-6386-4DB3-B0AC-5EE6A6015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334" y="2731315"/>
            <a:ext cx="6515100" cy="39624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6200B7-7031-4779-9B3D-7727C617084C}"/>
              </a:ext>
            </a:extLst>
          </p:cNvPr>
          <p:cNvCxnSpPr/>
          <p:nvPr/>
        </p:nvCxnSpPr>
        <p:spPr>
          <a:xfrm flipV="1">
            <a:off x="3246539" y="4077050"/>
            <a:ext cx="5410900" cy="12835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84F346-E4CC-412F-A2CC-BE72F21DB67D}"/>
              </a:ext>
            </a:extLst>
          </p:cNvPr>
          <p:cNvCxnSpPr/>
          <p:nvPr/>
        </p:nvCxnSpPr>
        <p:spPr>
          <a:xfrm flipV="1">
            <a:off x="3246539" y="3429000"/>
            <a:ext cx="5410900" cy="1025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A75777-A5BB-422F-B9C6-16640199DF6D}"/>
              </a:ext>
            </a:extLst>
          </p:cNvPr>
          <p:cNvCxnSpPr/>
          <p:nvPr/>
        </p:nvCxnSpPr>
        <p:spPr>
          <a:xfrm flipV="1">
            <a:off x="3246539" y="5106164"/>
            <a:ext cx="5410900" cy="58996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63089-DB7E-45EC-A3B9-4D20E264F7FF}"/>
              </a:ext>
            </a:extLst>
          </p:cNvPr>
          <p:cNvSpPr txBox="1"/>
          <p:nvPr/>
        </p:nvSpPr>
        <p:spPr>
          <a:xfrm>
            <a:off x="9605394" y="3204594"/>
            <a:ext cx="17484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Koji od </a:t>
            </a:r>
            <a:r>
              <a:rPr lang="hr-HR" dirty="0" err="1"/>
              <a:t>ovh</a:t>
            </a:r>
            <a:r>
              <a:rPr lang="hr-HR" dirty="0"/>
              <a:t> pravaca bi najbolje povezivao ove točke i najviše smanjio ukupni kvadrat greške?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3656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Linearna regresija – drugi dio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4213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Bivarijantna statistika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/>
              <a:t>Linearna regresija je dio statistike u kojoj se koriste dvije varijable (za razliku od prosjeka koji je na jednoj varijabli)</a:t>
            </a:r>
          </a:p>
          <a:p>
            <a:r>
              <a:rPr lang="hr-HR" dirty="0"/>
              <a:t>U linearnoj regresiji vrijednost jedne varijable je funkcija druge</a:t>
            </a:r>
          </a:p>
          <a:p>
            <a:r>
              <a:rPr lang="hr-HR" dirty="0"/>
              <a:t>Vrijednost zavisne varijable je funkcija nezavisne varijable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6" descr="Gradient descent for linear regression using Golang -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637047" cy="373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419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E432-FCC7-4378-8D5C-359CD9924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Benetton – oglašavanje vs prihodi (u milionima)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51B1-7252-4845-9723-FC1B5D9B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69276-9C2A-493F-9531-736D3080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96" y="1991519"/>
            <a:ext cx="30670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9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EE73-39A7-4136-90A0-F499837B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rmAutofit/>
          </a:bodyPr>
          <a:lstStyle/>
          <a:p>
            <a:r>
              <a:rPr lang="hr-HR" dirty="0"/>
              <a:t>Sales = 168 + 23 * </a:t>
            </a:r>
            <a:r>
              <a:rPr lang="hr-HR" dirty="0" err="1"/>
              <a:t>Advertising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4175-D4A1-4EB2-ABDE-6CA7B33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4FB67-10B4-41E2-8461-94CA9266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80" y="1199509"/>
            <a:ext cx="10630119" cy="56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65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3AB92-BE40-42EF-A8F4-32E6126E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Formula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9FB2-50B6-4989-B6BF-ADCD30290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4400" dirty="0"/>
              <a:t>Y = a + b*X</a:t>
            </a:r>
          </a:p>
          <a:p>
            <a:r>
              <a:rPr lang="hr-HR" sz="4400" dirty="0"/>
              <a:t>Y = zavisna varijabla (prihodi)</a:t>
            </a:r>
          </a:p>
          <a:p>
            <a:r>
              <a:rPr lang="hr-HR" sz="4400" dirty="0"/>
              <a:t>X = nezavisna varijabla (oglašavanje)</a:t>
            </a:r>
          </a:p>
          <a:p>
            <a:r>
              <a:rPr lang="hr-HR" sz="4400" dirty="0"/>
              <a:t>Sales = 168 + 23 * </a:t>
            </a:r>
            <a:r>
              <a:rPr lang="hr-HR" sz="4400" dirty="0" err="1"/>
              <a:t>Advertising</a:t>
            </a:r>
            <a:endParaRPr lang="hr-HR" sz="4400" dirty="0"/>
          </a:p>
          <a:p>
            <a:r>
              <a:rPr lang="hr-HR" sz="4400" dirty="0"/>
              <a:t>Koliko će iznositi prodaja ako ne ulažemo u oglašavanje?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7940637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088E-5633-4F86-A3FE-DBA47902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Y = a + b*X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AF42-59F4-4629-8EE5-E799FE19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600" dirty="0"/>
              <a:t>Sales (Y) = 168 (a) + 23 (b) * </a:t>
            </a:r>
            <a:r>
              <a:rPr lang="hr-HR" sz="3600" dirty="0" err="1"/>
              <a:t>Advertising</a:t>
            </a:r>
            <a:r>
              <a:rPr lang="hr-HR" sz="3600" dirty="0"/>
              <a:t> (X)</a:t>
            </a:r>
          </a:p>
          <a:p>
            <a:r>
              <a:rPr lang="hr-HR" sz="3600" dirty="0"/>
              <a:t>a – </a:t>
            </a:r>
            <a:r>
              <a:rPr lang="hr-HR" sz="3600" dirty="0" err="1"/>
              <a:t>intercept</a:t>
            </a:r>
            <a:endParaRPr lang="hr-HR" sz="3600" dirty="0"/>
          </a:p>
          <a:p>
            <a:r>
              <a:rPr lang="hr-HR" sz="3600" dirty="0"/>
              <a:t>b (</a:t>
            </a:r>
            <a:r>
              <a:rPr lang="hr-HR" sz="3600" dirty="0" err="1"/>
              <a:t>slope</a:t>
            </a:r>
            <a:r>
              <a:rPr lang="hr-HR" sz="3600" dirty="0"/>
              <a:t> </a:t>
            </a:r>
            <a:r>
              <a:rPr lang="hr-HR" sz="3600" dirty="0" err="1"/>
              <a:t>of</a:t>
            </a:r>
            <a:r>
              <a:rPr lang="hr-HR" sz="3600" dirty="0"/>
              <a:t> </a:t>
            </a:r>
            <a:r>
              <a:rPr lang="hr-HR" sz="3600" dirty="0" err="1"/>
              <a:t>the</a:t>
            </a:r>
            <a:r>
              <a:rPr lang="hr-HR" sz="3600" dirty="0"/>
              <a:t> line) – za koliko se povećava Y ako se X poveća za 1</a:t>
            </a:r>
          </a:p>
          <a:p>
            <a:pPr lvl="1"/>
            <a:r>
              <a:rPr lang="hr-HR" sz="3200" dirty="0"/>
              <a:t>Prihodi se povećavaju za 23 miliona ako se u oglašavanje uloži 1 milion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30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Vrste strojnog učenja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Podjela s obzirom na cilj učenja:</a:t>
            </a:r>
          </a:p>
          <a:p>
            <a:pPr lvl="1"/>
            <a:r>
              <a:rPr lang="hr-HR" dirty="0"/>
              <a:t>Nadgledano učenje – supervised learning</a:t>
            </a:r>
          </a:p>
          <a:p>
            <a:pPr lvl="2"/>
            <a:r>
              <a:rPr lang="hr-HR" dirty="0"/>
              <a:t>Regresija</a:t>
            </a:r>
          </a:p>
          <a:p>
            <a:pPr lvl="2"/>
            <a:r>
              <a:rPr lang="hr-HR" dirty="0"/>
              <a:t>klasifikacija</a:t>
            </a:r>
          </a:p>
          <a:p>
            <a:pPr lvl="1"/>
            <a:r>
              <a:rPr lang="hr-HR" dirty="0"/>
              <a:t>Nenadgledano učenje – unsupervised learning</a:t>
            </a:r>
          </a:p>
          <a:p>
            <a:pPr lvl="2"/>
            <a:r>
              <a:rPr lang="hr-HR" dirty="0"/>
              <a:t>klasteriranje</a:t>
            </a:r>
          </a:p>
          <a:p>
            <a:pPr lvl="1"/>
            <a:r>
              <a:rPr lang="hr-HR" dirty="0"/>
              <a:t>Pojačano / ojačano učenje -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2410980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EE73-39A7-4136-90A0-F499837B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666"/>
          </a:xfrm>
        </p:spPr>
        <p:txBody>
          <a:bodyPr>
            <a:noAutofit/>
          </a:bodyPr>
          <a:lstStyle/>
          <a:p>
            <a:r>
              <a:rPr lang="hr-HR" sz="2800" b="1" dirty="0"/>
              <a:t>Koliko bi mogla iznositi prihodi ako je uloženo 40 m u oglašavanje?</a:t>
            </a:r>
            <a:br>
              <a:rPr lang="hr-HR" sz="2800" b="1" dirty="0"/>
            </a:br>
            <a:r>
              <a:rPr lang="hr-HR" sz="2800" b="1" dirty="0"/>
              <a:t>Sales = 168 + 23 * </a:t>
            </a:r>
            <a:r>
              <a:rPr lang="hr-HR" sz="2800" b="1" dirty="0" err="1"/>
              <a:t>Advertising</a:t>
            </a:r>
            <a:endParaRPr lang="en-GB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4175-D4A1-4EB2-ABDE-6CA7B33DA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4FB67-10B4-41E2-8461-94CA9266C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80" y="1199509"/>
            <a:ext cx="10630119" cy="561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35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C71B-D62D-4066-B584-08BCDCB2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Utjecaj </a:t>
            </a:r>
            <a:r>
              <a:rPr lang="hr-HR" dirty="0" err="1"/>
              <a:t>outlier</a:t>
            </a:r>
            <a:r>
              <a:rPr lang="hr-HR" dirty="0"/>
              <a:t> - 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521C-EC3D-4B5C-9ED3-6D135177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02875C-35DC-4650-A47F-26518CE4F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08" y="1611079"/>
            <a:ext cx="10343626" cy="478904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058CE0-9B38-458D-B104-7C3F9713AB8B}"/>
              </a:ext>
            </a:extLst>
          </p:cNvPr>
          <p:cNvCxnSpPr/>
          <p:nvPr/>
        </p:nvCxnSpPr>
        <p:spPr>
          <a:xfrm flipV="1">
            <a:off x="2877424" y="2281806"/>
            <a:ext cx="2097248" cy="33136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511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5BA5-B6F5-4861-B46C-397D6C02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Ekstrapolacija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7D4E-9668-4AC7-8993-E7E7C5FF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Raspon na koji se primjenjuje formula treba biti dobro proučen i pažljivo određen</a:t>
            </a:r>
          </a:p>
          <a:p>
            <a:r>
              <a:rPr lang="hr-HR" dirty="0"/>
              <a:t>Primjer:</a:t>
            </a:r>
          </a:p>
          <a:p>
            <a:pPr lvl="1"/>
            <a:r>
              <a:rPr lang="hr-HR" dirty="0"/>
              <a:t>Napravljen je linearni model koji prati rast težine djece tokom godina. U određenom trenutku treba zaustaviti primjenu modela jer bi dobili sulude rezultate.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65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Nadgledano učenje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Računalni program „uči” na velikom skupu već riješenih primjera (npr. cijene nekretnina ), otkriva zakonitosti između varijabli i zna rješenje</a:t>
            </a:r>
          </a:p>
          <a:p>
            <a:r>
              <a:rPr lang="hr-HR" dirty="0"/>
              <a:t>Kako bi se ostvarila uspješna predikcija, svi podaci se unose u algoritam i „trenira” ga se da otkrije korelacije</a:t>
            </a:r>
          </a:p>
          <a:p>
            <a:r>
              <a:rPr lang="hr-HR" dirty="0"/>
              <a:t>Na osnovu utvrđenih odnosa među unesenim parametrima, vođen logikom prijašnjih primjera, algoritam će naučiti raditi predikciju, uz neki minimalni postotak pogreške</a:t>
            </a:r>
          </a:p>
          <a:p>
            <a:r>
              <a:rPr lang="hr-HR" dirty="0"/>
              <a:t>Važno – znamo rezultat (on je „labeled”)</a:t>
            </a:r>
          </a:p>
        </p:txBody>
      </p:sp>
    </p:spTree>
    <p:extLst>
      <p:ext uri="{BB962C8B-B14F-4D97-AF65-F5344CB8AC3E}">
        <p14:creationId xmlns:p14="http://schemas.microsoft.com/office/powerpoint/2010/main" val="212770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Nadgledano učenje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 ove primjere popuni jednadžbu operatorima (+, -, *, /) kako bi dobio očekivani rezultat:</a:t>
            </a:r>
          </a:p>
          <a:p>
            <a:endParaRPr lang="hr-H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416951"/>
              </p:ext>
            </p:extLst>
          </p:nvPr>
        </p:nvGraphicFramePr>
        <p:xfrm>
          <a:off x="1627052" y="3011419"/>
          <a:ext cx="8849361" cy="252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9787">
                  <a:extLst>
                    <a:ext uri="{9D8B030D-6E8A-4147-A177-3AD203B41FA5}">
                      <a16:colId xmlns:a16="http://schemas.microsoft.com/office/drawing/2014/main" val="3242804008"/>
                    </a:ext>
                  </a:extLst>
                </a:gridCol>
                <a:gridCol w="2949787">
                  <a:extLst>
                    <a:ext uri="{9D8B030D-6E8A-4147-A177-3AD203B41FA5}">
                      <a16:colId xmlns:a16="http://schemas.microsoft.com/office/drawing/2014/main" val="1432190301"/>
                    </a:ext>
                  </a:extLst>
                </a:gridCol>
                <a:gridCol w="2949787">
                  <a:extLst>
                    <a:ext uri="{9D8B030D-6E8A-4147-A177-3AD203B41FA5}">
                      <a16:colId xmlns:a16="http://schemas.microsoft.com/office/drawing/2014/main" val="2388207717"/>
                    </a:ext>
                  </a:extLst>
                </a:gridCol>
              </a:tblGrid>
              <a:tr h="631808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2  11 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10  5 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5   7  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636329"/>
                  </a:ext>
                </a:extLst>
              </a:tr>
              <a:tr h="631808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25  50  = 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22  6 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4   6   =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944020"/>
                  </a:ext>
                </a:extLst>
              </a:tr>
              <a:tr h="631808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9  4  =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33  31 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3   11  = 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18902"/>
                  </a:ext>
                </a:extLst>
              </a:tr>
              <a:tr h="631808"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84   4  = 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712   100</a:t>
                      </a:r>
                      <a:r>
                        <a:rPr lang="hr-HR" sz="2400" b="1" baseline="0" dirty="0">
                          <a:solidFill>
                            <a:schemeClr val="tx1"/>
                          </a:solidFill>
                        </a:rPr>
                        <a:t>  =   ?</a:t>
                      </a:r>
                      <a:endParaRPr lang="hr-HR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>
                          <a:solidFill>
                            <a:schemeClr val="tx1"/>
                          </a:solidFill>
                        </a:rPr>
                        <a:t>20   10   =  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06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56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Nadgledano učenje - regresija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551305"/>
            <a:ext cx="10515600" cy="4351338"/>
          </a:xfrm>
        </p:spPr>
        <p:txBody>
          <a:bodyPr/>
          <a:lstStyle/>
          <a:p>
            <a:r>
              <a:rPr lang="hr-HR" dirty="0"/>
              <a:t>U regresijskim modelima radi se na predviđanju brojki (kontinuiranih)</a:t>
            </a:r>
          </a:p>
          <a:p>
            <a:endParaRPr lang="hr-HR" dirty="0"/>
          </a:p>
        </p:txBody>
      </p:sp>
      <p:pic>
        <p:nvPicPr>
          <p:cNvPr id="2054" name="Picture 6" descr="Gradient descent for linear regression using Golang - Back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580" y="2357845"/>
            <a:ext cx="6477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6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Nadgledano učenje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857143"/>
              </p:ext>
            </p:extLst>
          </p:nvPr>
        </p:nvGraphicFramePr>
        <p:xfrm>
          <a:off x="746760" y="1446802"/>
          <a:ext cx="105156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7284722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45135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54108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318865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4989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2800" dirty="0"/>
                        <a:t>Broj soba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terasa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površina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Broj kupaona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cijena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9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100 000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2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120 000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01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35 000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1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180 000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9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50 000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77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150 000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02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8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r-H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sz="28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73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51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4041"/>
          </a:xfrm>
        </p:spPr>
        <p:txBody>
          <a:bodyPr/>
          <a:lstStyle/>
          <a:p>
            <a:r>
              <a:rPr lang="hr-HR" dirty="0"/>
              <a:t>Nadgledano učenje - klasifikacija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702" y="1606731"/>
            <a:ext cx="10515600" cy="4862332"/>
          </a:xfrm>
        </p:spPr>
        <p:txBody>
          <a:bodyPr/>
          <a:lstStyle/>
          <a:p>
            <a:r>
              <a:rPr lang="hr-HR" dirty="0"/>
              <a:t>Cilje na na osnovi prošlih podataka predvidjeti diskretnu, kategoričku klasu</a:t>
            </a:r>
          </a:p>
          <a:p>
            <a:endParaRPr lang="hr-HR" dirty="0"/>
          </a:p>
        </p:txBody>
      </p:sp>
      <p:pic>
        <p:nvPicPr>
          <p:cNvPr id="3074" name="Picture 2" descr="Papers with Code -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791" y="2442754"/>
            <a:ext cx="5396140" cy="402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607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2457</TotalTime>
  <Words>1307</Words>
  <Application>Microsoft Office PowerPoint</Application>
  <PresentationFormat>Widescreen</PresentationFormat>
  <Paragraphs>213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Machine learning – strojno učenje</vt:lpstr>
      <vt:lpstr>Što je strojno učenje</vt:lpstr>
      <vt:lpstr>Primjeri korištenja</vt:lpstr>
      <vt:lpstr>Vrste strojnog učenja</vt:lpstr>
      <vt:lpstr>Nadgledano učenje</vt:lpstr>
      <vt:lpstr>Nadgledano učenje</vt:lpstr>
      <vt:lpstr>Nadgledano učenje - regresija</vt:lpstr>
      <vt:lpstr>Nadgledano učenje</vt:lpstr>
      <vt:lpstr>Nadgledano učenje - klasifikacija</vt:lpstr>
      <vt:lpstr>Nenadgledano učenje</vt:lpstr>
      <vt:lpstr>Nenadgledano učenje (clustering)</vt:lpstr>
      <vt:lpstr>Nenadgledano učenje – predložite grupe</vt:lpstr>
      <vt:lpstr>Regresija – predviđanje broja klasifikacija – podjela po postojećim grupama klasteriranje – otkrij grupe</vt:lpstr>
      <vt:lpstr>Nezavisne i zavisne varijable</vt:lpstr>
      <vt:lpstr>Nezavisne i zavisne varijable</vt:lpstr>
      <vt:lpstr>Linearna regresija</vt:lpstr>
      <vt:lpstr>Linearna regresija</vt:lpstr>
      <vt:lpstr>Linearna regresija – što znači ova formula?</vt:lpstr>
      <vt:lpstr>Linearna regresija</vt:lpstr>
      <vt:lpstr>Problem koji proučavamo – napojnice u restoranu</vt:lpstr>
      <vt:lpstr>Napojnice</vt:lpstr>
      <vt:lpstr>PowerPoint Presentation</vt:lpstr>
      <vt:lpstr>PowerPoint Presentation</vt:lpstr>
      <vt:lpstr>Najbolja predikcija koju možete napraviti ako imate samo jednu varijablu je korištenje prosjeka</vt:lpstr>
      <vt:lpstr>PowerPoint Presentation</vt:lpstr>
      <vt:lpstr>Udaljenosti između varijable i pravca se zovu reziduali ili greška</vt:lpstr>
      <vt:lpstr>Zbroj reziduala iznosi uvijek nula</vt:lpstr>
      <vt:lpstr>SSE – sum of squared errors (ovdje iznosi 120)</vt:lpstr>
      <vt:lpstr>PowerPoint Presentation</vt:lpstr>
      <vt:lpstr>SSE</vt:lpstr>
      <vt:lpstr>SSE</vt:lpstr>
      <vt:lpstr>Linearna regresija</vt:lpstr>
      <vt:lpstr>Linearna regresija - zaključak</vt:lpstr>
      <vt:lpstr>Linearna regresija – drugi dio</vt:lpstr>
      <vt:lpstr>Bivarijantna statistika</vt:lpstr>
      <vt:lpstr>Benetton – oglašavanje vs prihodi (u milionima)</vt:lpstr>
      <vt:lpstr>Sales = 168 + 23 * Advertising</vt:lpstr>
      <vt:lpstr>Formula</vt:lpstr>
      <vt:lpstr>Y = a + b*X</vt:lpstr>
      <vt:lpstr>Koliko bi mogla iznositi prihodi ako je uloženo 40 m u oglašavanje? Sales = 168 + 23 * Advertising</vt:lpstr>
      <vt:lpstr>Utjecaj outlier - a</vt:lpstr>
      <vt:lpstr>Ekstrapolacija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– strojno učenje</dc:title>
  <dc:creator>IB</dc:creator>
  <cp:lastModifiedBy>Igor Buzov</cp:lastModifiedBy>
  <cp:revision>62</cp:revision>
  <dcterms:created xsi:type="dcterms:W3CDTF">2020-04-26T16:31:30Z</dcterms:created>
  <dcterms:modified xsi:type="dcterms:W3CDTF">2025-07-11T11:08:08Z</dcterms:modified>
</cp:coreProperties>
</file>