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Amatic SC"/>
      <p:regular r:id="rId38"/>
      <p:bold r:id="rId39"/>
    </p:embeddedFont>
    <p:embeddedFont>
      <p:font typeface="Source Code Pro"/>
      <p:regular r:id="rId40"/>
      <p:bold r:id="rId41"/>
      <p:italic r:id="rId42"/>
      <p:boldItalic r:id="rId43"/>
    </p:embeddedFont>
    <p:embeddedFont>
      <p:font typeface="Source Code Pro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A1CFEF-FC9C-4214-A2BD-1A87A57B6EB4}">
  <a:tblStyle styleId="{04A1CFEF-FC9C-4214-A2BD-1A87A57B6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4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6.xml"/><Relationship Id="rId44" Type="http://schemas.openxmlformats.org/officeDocument/2006/relationships/font" Target="fonts/SourceCodeProMedium-regular.fntdata"/><Relationship Id="rId21" Type="http://schemas.openxmlformats.org/officeDocument/2006/relationships/slide" Target="slides/slide15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8.xml"/><Relationship Id="rId46" Type="http://schemas.openxmlformats.org/officeDocument/2006/relationships/font" Target="fonts/SourceCodeProMedium-italic.fntdata"/><Relationship Id="rId23" Type="http://schemas.openxmlformats.org/officeDocument/2006/relationships/slide" Target="slides/slide17.xml"/><Relationship Id="rId45" Type="http://schemas.openxmlformats.org/officeDocument/2006/relationships/font" Target="fonts/SourceCodePr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SourceCodeProMedium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AmaticSC-bold.fntdata"/><Relationship Id="rId16" Type="http://schemas.openxmlformats.org/officeDocument/2006/relationships/slide" Target="slides/slide10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bbc8394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bbc8394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39fcc6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39fcc6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a0f7b6b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a0f7b6b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d9f2769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d9f2769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0f7b6b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a0f7b6b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d22dfa6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bd22dfa6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a0f7b6b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a0f7b6b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d22dfa6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d22dfa6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fa5082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bfa5082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1172545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1172545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1172545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1172545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bd22dfa6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bd22dfa6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bfa5082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bfa5082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172545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1172545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bd22dfa6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bd22dfa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bfa5082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bfa5082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bfa5082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bfa5082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11725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11725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b76e1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7b76e1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bbc8394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bbc8394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be21c08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be21c08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0f7b6bf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0f7b6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probability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Desmon Petrus A.N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5" y="282975"/>
            <a:ext cx="4169526" cy="23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375" y="2920400"/>
            <a:ext cx="4044474" cy="18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225" y="282975"/>
            <a:ext cx="3751475" cy="17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0" y="0"/>
            <a:ext cx="1034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Peluang seorang tersebut adalah </a:t>
            </a:r>
            <a:r>
              <a:rPr b="1" lang="en"/>
              <a:t>perempuan</a:t>
            </a:r>
            <a:r>
              <a:rPr lang="en"/>
              <a:t> jika diketahui dia adalah</a:t>
            </a:r>
            <a:r>
              <a:rPr b="1" lang="en"/>
              <a:t> perokok</a:t>
            </a:r>
            <a:r>
              <a:rPr lang="en"/>
              <a:t> adalah 41.97%.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Peluang seorang tersebut adalah </a:t>
            </a:r>
            <a:r>
              <a:rPr b="1" lang="en"/>
              <a:t>laki-laki</a:t>
            </a:r>
            <a:r>
              <a:rPr lang="en"/>
              <a:t> jika diketahui dia adalah </a:t>
            </a:r>
            <a:r>
              <a:rPr b="1" lang="en"/>
              <a:t>perokok</a:t>
            </a:r>
            <a:r>
              <a:rPr lang="en"/>
              <a:t> adalah 5</a:t>
            </a:r>
            <a:r>
              <a:rPr lang="en"/>
              <a:t>8.03%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 Sehingga dapat kita perkirakan bahwa perokok laki- laki lebih memungkinkan memiliki tagihan yang lebih besar dibandingkan perempuan yang merokok di setiap region.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 variabel kontinu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Tidak dapat menemukan peluangnya karena informasi yang kurang jelas 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Peluang seorang perokok dengan BMI &gt; 25 akan mendapatkan tagihan diatas 16700 adalah 98.17%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Peluang seorang acak tagihan kesehatannya jika diketahui dia adalah perokok adalah 92.7%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Seorang dengan BMI diatas 25 mendapatkan tagihan diatas 16700 lebih mungkin terjadi karena peluangnya yang lebih besar dari seorang dengan BMI dibawah 25  mendapatkan tagihan diatas 16700. Peluangnya adalah 25.94%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Seorang perokok dengan BMI diatas 25 mendapatkan tagihan kesehatan diatas 16700 lebih mungkin terjadi karena peluangnya yang sangat besar yaitu 98.17 % dibandingkan non perokok dengan BMI diatas 25 mendapatkan tagihan kesehatan diatas 16700 (peluangnya sebesar 7.8 %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92850"/>
            <a:ext cx="85206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999650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Kita melakukan analisa CDF untuk tipe data continu yaitu tagihan dan BMI. Mencari peluang seorang perokok dengan BMI &gt; 25 akan mendapatkan tagihan diatas 16700(total sebaran rata perokok dan non perokok) adalah 98.17% dan non perokok dengan BMI &gt; 25 mendapatkan tagihan diatas 16700 adalah 7.8%.</a:t>
            </a:r>
            <a:endParaRPr sz="15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Kemungkinan seseorang dengan BMI &gt; 25 akan mendapatkan tagihan diatas 16700 adalah 25.94%</a:t>
            </a:r>
            <a:r>
              <a:rPr b="1" lang="en" sz="1500"/>
              <a:t>(lebih mungkin terjadi)</a:t>
            </a:r>
            <a:r>
              <a:rPr lang="en" sz="1500"/>
              <a:t> sementara sesorang dengan BMI &lt; 25 akan mendapatkan tagihan di atas 16700 adalah 20.82%</a:t>
            </a:r>
            <a:endParaRPr sz="15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Sementara untuk peluang seseorang mendapatkan tagihan kesehatan diatas 16700 jika diketahui dia adalah perokok adalah 92.7 %</a:t>
            </a:r>
            <a:endParaRPr sz="15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lang="en" sz="1500"/>
              <a:t>	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 korelasi variabel</a:t>
            </a:r>
            <a:endParaRPr/>
          </a:p>
        </p:txBody>
      </p:sp>
      <p:graphicFrame>
        <p:nvGraphicFramePr>
          <p:cNvPr id="132" name="Google Shape;132;p26"/>
          <p:cNvGraphicFramePr/>
          <p:nvPr/>
        </p:nvGraphicFramePr>
        <p:xfrm>
          <a:off x="311700" y="12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{04A1CFEF-FC9C-4214-A2BD-1A87A57B6EB4}</a:tableStyleId>
              </a:tblPr>
              <a:tblGrid>
                <a:gridCol w="2072050"/>
                <a:gridCol w="2072050"/>
                <a:gridCol w="2072050"/>
                <a:gridCol w="2072050"/>
              </a:tblGrid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Perokok dengan BMI &gt; 25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Charges &gt; 16700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Perokok 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Perokok dengan BMI &gt; 25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0.91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0.13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Charges &gt; 16700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0.91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0.92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Perokok 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0.13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0.92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1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Setelah melakukan analisa data continu didapatkan 2 insight yang sangat mungkin terjadi yaitu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seorang perokok dengan BMI &gt; 25 mendapatkan tagihan kesehatan diatas 16700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seorang perokok mendapatkan tagihan kesehatan diatas 16700.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dan didapatkan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3 variabel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untuk diuji tingkat korelasinya yaitu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Perokok dengan BMI &gt; 25, Tagihan diatas 16700 dan Perokok.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	Berdasarkan hasil uji tingkat korelasinya ternyata Perokok dengan BMI &gt; 25 dan tagihan kesehatan diatas 16700 serta perokok dan tagihan diatas 16700 memiliki korelasi positif  yang sangat kuat yaitu masing- masing sebesar 0.91 dan 0.92.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Uji Hipotesis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Tagihan perokok lebih tinggi daripada non perokok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 = P1 ≤ P2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Ha = P1 &gt; P2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Alpha = 0.05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Sampel tagihan perokok = 130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Sampel tagihan non perokok = 500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Banyaknya perokok =274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Banyaknya non perokok = 1064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Proporsi perokok = 130/274 = 0.47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Proporsi non perokok = 500 / 1064 = 0.46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Proporsi data = 130+500 / 274 +1064 = 0.47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850" y="1609725"/>
            <a:ext cx="39312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237500"/>
            <a:ext cx="8520600" cy="4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Didapatkan Z hitungnya adalah </a:t>
            </a:r>
            <a:r>
              <a:rPr b="1" lang="en"/>
              <a:t>0.322</a:t>
            </a:r>
            <a:r>
              <a:rPr lang="en"/>
              <a:t>. Menghitung Z crit menggunakan rumus excel (=NORM.S.INV(0.05)) didapatkan Z crit nya adalah </a:t>
            </a:r>
            <a:r>
              <a:rPr b="1" lang="en"/>
              <a:t>1.64</a:t>
            </a:r>
            <a:endParaRPr b="1"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Mencari nilai P value jika diketahui Z &gt; 0.32 (uji kanan) adalah total probability yaitu 1 dikurangi peluang dari daerah gagal tolak H0. Peluang daerah gagal tolak dicari dengan menggunakan rumus normalisasi CDF dan didapatkan nilainya 0.63. Sehingga 1 - 0.63 adalah </a:t>
            </a:r>
            <a:r>
              <a:rPr b="1" lang="en"/>
              <a:t>0.37.</a:t>
            </a:r>
            <a:endParaRPr b="1"/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0" y="2953050"/>
            <a:ext cx="7973100" cy="18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237500"/>
            <a:ext cx="8520600" cy="4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Untuk uji kanan jika </a:t>
            </a:r>
            <a:r>
              <a:rPr lang="en"/>
              <a:t>Z hitung &gt; Z crit</a:t>
            </a:r>
            <a:r>
              <a:rPr lang="en"/>
              <a:t> serta P value &lt; Alpha maka tolak null hypotesis. Didapatkan bahwa </a:t>
            </a:r>
            <a:r>
              <a:rPr b="1" lang="en"/>
              <a:t>Z hitung &lt; Z crit</a:t>
            </a:r>
            <a:r>
              <a:rPr lang="en"/>
              <a:t> dan </a:t>
            </a:r>
            <a:r>
              <a:rPr b="1" lang="en"/>
              <a:t>P value &gt; Alpha </a:t>
            </a:r>
            <a:r>
              <a:rPr lang="en"/>
              <a:t>maka gagal tolak null </a:t>
            </a:r>
            <a:r>
              <a:rPr lang="en"/>
              <a:t>hypothesis</a:t>
            </a:r>
            <a:r>
              <a:rPr lang="en"/>
              <a:t>(H0).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00" y="1783775"/>
            <a:ext cx="7973100" cy="18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Uji Hipotesis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9445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Tagihan kesehatan dengan BMI diatas 25 lebih tinggi daripada tagihan kesehatan dengan BMI dibawah 25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 = P1 ≤ P2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Ha = P1 &gt; P2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Alpha = 0.05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Sampel tagihan kesehatan BMI &gt; 25 = 600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Sampel tagihan kesehatan BMI &lt; 25 = 100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Banyaknya data  tagihan kesehatan BMI &gt; 25 =1091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Banyaknya  data tagihan kesehatan BMI &lt; 25 = 245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Proporsi P1= 600/1091 = 0.55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Proporsi P2 = 100 / 245 = 0.41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Proporsi data = 600+100 / 1091 +245 = 0.52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75" y="1826988"/>
            <a:ext cx="2619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237500"/>
            <a:ext cx="8520600" cy="4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Didapatkan Z hitungnya adalah </a:t>
            </a:r>
            <a:r>
              <a:rPr b="1" lang="en"/>
              <a:t>1.27</a:t>
            </a:r>
            <a:r>
              <a:rPr lang="en"/>
              <a:t>. Menghitung Z crit menggunakan rumus excel (=NORM.S.INV(0.05)) didapatkan Z crit nya adalah </a:t>
            </a:r>
            <a:r>
              <a:rPr b="1" lang="en"/>
              <a:t>1.64</a:t>
            </a:r>
            <a:endParaRPr b="1"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Mencari nilai P value jika diketahui Z &gt; 1.27 (uji kanan) adalah total probability yaitu 1 dikurangi peluang dari daerah gagal tolak H0. Peluang daerah gagal tolak dicari dengan menggunakan rumus normalisasi CDF dan didapatkan nilainya 0.9. Sehingga 1 - 0.9 adalah </a:t>
            </a:r>
            <a:r>
              <a:rPr b="1" lang="en"/>
              <a:t>0.1</a:t>
            </a:r>
            <a:endParaRPr b="1"/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13" y="2887725"/>
            <a:ext cx="5936225" cy="22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237500"/>
            <a:ext cx="8520600" cy="4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Untuk uji kanan jika Z hitung &gt; Z crit serta P value &lt; Alpha maka tolak null hypotesis. Didapatkan bahwa </a:t>
            </a:r>
            <a:r>
              <a:rPr b="1" lang="en"/>
              <a:t>Z hitung &lt; Z crit</a:t>
            </a:r>
            <a:r>
              <a:rPr lang="en"/>
              <a:t> dan </a:t>
            </a:r>
            <a:r>
              <a:rPr b="1" lang="en"/>
              <a:t>P value &gt; Alpha </a:t>
            </a:r>
            <a:r>
              <a:rPr lang="en"/>
              <a:t>maka gagal tolak null hypothesis(H0).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88" y="1952000"/>
            <a:ext cx="5936225" cy="22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Uji Hipotesis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9795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Tagihan kesehatan non perokok di  kota Northwest dan Southwest lebih rendah dari kota Northeast dan Southeast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 = P1 ≥ P2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Ha = P1 &lt; P2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Alpha = 0.05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Sampel tagihan non perokok di kota NWSW = 300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Sampel tagihan non perokok di kota NESE  = 300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Banyaknya data non peroko di kota NWSW =534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Banyaknya  data non perokok di kota NESE = 530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Proporsi P1= 300/534 = 0.56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Proporsi P2 = 300 / 530 = 0.57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Proporsi data = 300+300 / 534 +530 = 0.56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28" y="1609725"/>
            <a:ext cx="31721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237500"/>
            <a:ext cx="8520600" cy="4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Didapatkan Z hitungnya adalah </a:t>
            </a:r>
            <a:r>
              <a:rPr b="1" lang="en"/>
              <a:t>-0.3</a:t>
            </a:r>
            <a:r>
              <a:rPr lang="en"/>
              <a:t>. Menghitung Z crit menggunakan rumus excel (=NORM.S.INV(0.05)) didapatkan Z crit nya adalah -</a:t>
            </a:r>
            <a:r>
              <a:rPr b="1" lang="en"/>
              <a:t>1.64 (karena menggunakan left  tailed test)</a:t>
            </a:r>
            <a:endParaRPr b="1"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Mencari nilai P value jika diketahui Z &lt; </a:t>
            </a:r>
            <a:r>
              <a:rPr b="1" lang="en"/>
              <a:t>-0.3</a:t>
            </a:r>
            <a:r>
              <a:rPr lang="en"/>
              <a:t> (uji kiri) adalah </a:t>
            </a:r>
            <a:r>
              <a:rPr b="1" lang="en"/>
              <a:t>peluang dari daerah gagal tolak H0 (karena daerah penolakan berada di sebelah kiri)</a:t>
            </a:r>
            <a:r>
              <a:rPr lang="en"/>
              <a:t>. Maka nilai P value nya adalah </a:t>
            </a:r>
            <a:r>
              <a:rPr b="1" lang="en"/>
              <a:t>0.37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25" y="2571750"/>
            <a:ext cx="5118469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237500"/>
            <a:ext cx="8520600" cy="4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uji kiri jika Z hitung &lt; Z crit serta P value &gt; Alpha maka tolak null hypotesis. Didapatkan bahwa </a:t>
            </a:r>
            <a:r>
              <a:rPr b="1" lang="en"/>
              <a:t>Z hitung &gt; Z crit</a:t>
            </a:r>
            <a:r>
              <a:rPr lang="en"/>
              <a:t> dan </a:t>
            </a:r>
            <a:r>
              <a:rPr b="1" lang="en"/>
              <a:t>P value &gt; Alpha </a:t>
            </a:r>
            <a:r>
              <a:rPr lang="en"/>
              <a:t>maka gagal tolak null hypothesis(H0).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350" y="1765800"/>
            <a:ext cx="5118474" cy="23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hipotesiis testing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 cukup bukti bahwa tagihan perokok lebih tinggi daripada tagihan non perokok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 cukup bukti </a:t>
            </a:r>
            <a:r>
              <a:rPr lang="en"/>
              <a:t>agihan kesehatan dengan BMI &gt; 25 lebih tinggi daripada tagihan kesehatan dengan BMI &lt;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 cukup bukti bahwa tagihan non perokok di kota Northwest dan Southwest lebih rendah dari kota Northeast dan Southeast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 perbaikan</a:t>
            </a: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Menambahkan data spesifik tentang anak / tanggungan pengguna asuransi misal umur anak tertanggung agar bisa lebih dikaji secara saintifik lagi.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ung woman wearing a white tank top a shorts holding feathers in the desert" id="212" name="Google Shape;212;p39"/>
          <p:cNvPicPr preferRelativeResize="0"/>
          <p:nvPr/>
        </p:nvPicPr>
        <p:blipFill rotWithShape="1">
          <a:blip r:embed="rId3">
            <a:alphaModFix/>
          </a:blip>
          <a:srcRect b="3064" l="848" r="24105" t="33616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457200" y="3985500"/>
            <a:ext cx="45228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: Desmon Petrus adikara nangameka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92725" y="647800"/>
            <a:ext cx="7605300" cy="3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https://tinyurl.com/DatasetPacProB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 statistik deskriptif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99375" y="1040800"/>
            <a:ext cx="77577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121212"/>
              </a:buClr>
              <a:buSzPts val="1400"/>
              <a:buAutoNum type="arabicPeriod"/>
            </a:pPr>
            <a:r>
              <a:rPr b="1" lang="en">
                <a:solidFill>
                  <a:srgbClr val="121212"/>
                </a:solidFill>
              </a:rPr>
              <a:t>Mean Umur Pengguna</a:t>
            </a:r>
            <a:endParaRPr b="1">
              <a:solidFill>
                <a:srgbClr val="121212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121212"/>
              </a:buClr>
              <a:buSzPts val="1400"/>
              <a:buChar char="❖"/>
            </a:pPr>
            <a:r>
              <a:rPr b="1" lang="en">
                <a:solidFill>
                  <a:srgbClr val="121212"/>
                </a:solidFill>
              </a:rPr>
              <a:t>Jumlah Data Umur Pengguna dibagi banyaknya data  menghasilkan rata- rata umur yaitu 39</a:t>
            </a:r>
            <a:endParaRPr b="1">
              <a:solidFill>
                <a:srgbClr val="12121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21212"/>
                </a:solidFill>
              </a:rPr>
              <a:t>  2.	Mean  nilai BMI dari pengguna yang merokok</a:t>
            </a:r>
            <a:endParaRPr b="1">
              <a:solidFill>
                <a:srgbClr val="121212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121212"/>
              </a:buClr>
              <a:buSzPts val="1400"/>
              <a:buChar char="❖"/>
            </a:pPr>
            <a:r>
              <a:rPr b="1" lang="en">
                <a:solidFill>
                  <a:srgbClr val="121212"/>
                </a:solidFill>
              </a:rPr>
              <a:t>Rata-rata  BMI perokok adalah 30.7</a:t>
            </a:r>
            <a:endParaRPr b="1">
              <a:solidFill>
                <a:srgbClr val="121212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121212"/>
              </a:buClr>
              <a:buSzPts val="1400"/>
              <a:buChar char="❖"/>
            </a:pPr>
            <a:r>
              <a:rPr b="1" lang="en">
                <a:solidFill>
                  <a:srgbClr val="121212"/>
                </a:solidFill>
              </a:rPr>
              <a:t>Rata rata BMI Non perokok 30.65</a:t>
            </a:r>
            <a:endParaRPr b="1">
              <a:solidFill>
                <a:srgbClr val="12121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21212"/>
                </a:solidFill>
              </a:rPr>
              <a:t>  3.	</a:t>
            </a:r>
            <a:r>
              <a:rPr b="1" lang="en">
                <a:solidFill>
                  <a:srgbClr val="121212"/>
                </a:solidFill>
              </a:rPr>
              <a:t>Variansi tagihan dari perokok dan non perokok tidak sama</a:t>
            </a:r>
            <a:endParaRPr b="1">
              <a:solidFill>
                <a:srgbClr val="121212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121212"/>
              </a:buClr>
              <a:buSzPts val="1400"/>
              <a:buChar char="❖"/>
            </a:pPr>
            <a:r>
              <a:rPr b="1" lang="en">
                <a:solidFill>
                  <a:srgbClr val="121212"/>
                </a:solidFill>
              </a:rPr>
              <a:t>Variansi tagihan perokok </a:t>
            </a:r>
            <a:r>
              <a:rPr b="1" lang="en"/>
              <a:t>35.925.420</a:t>
            </a:r>
            <a:endParaRPr b="1">
              <a:solidFill>
                <a:srgbClr val="121212"/>
              </a:solidFill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❖"/>
            </a:pPr>
            <a:r>
              <a:rPr b="1" lang="en"/>
              <a:t>Variansi tagihan non perokok 133.207.311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4.	</a:t>
            </a:r>
            <a:r>
              <a:rPr b="1" lang="en"/>
              <a:t>Mean Tagihan Perokok lebih besar daripada mean tagihan non perokok. </a:t>
            </a:r>
            <a:endParaRPr b="1"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Rata-rata tagihan perokok 34.456</a:t>
            </a:r>
            <a:endParaRPr b="1"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Rata-rata tagihan non perokok 7.345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5. 	Mean tagihan kesehatan perokok yang BMI diatas 25 lebih tinggi daripada mean tagihan non  perokok yang BMI diatas 25 </a:t>
            </a:r>
            <a:endParaRPr b="1"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Rata-rata tagihan perokok yang BMI &gt; 25 adalah  37.270</a:t>
            </a:r>
            <a:endParaRPr b="1"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Rata-rata tagihan non perokok yang BMI &gt; 25 adalah 7.581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</p:txBody>
      </p:sp>
      <p:sp>
        <p:nvSpPr>
          <p:cNvPr id="74" name="Google Shape;74;p16"/>
          <p:cNvSpPr txBox="1"/>
          <p:nvPr/>
        </p:nvSpPr>
        <p:spPr>
          <a:xfrm>
            <a:off x="5058975" y="1040800"/>
            <a:ext cx="28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-146550"/>
            <a:ext cx="85206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53075" y="457350"/>
            <a:ext cx="8520600" cy="4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Data ini diambil dari 1338 pengguna dan dari data tersebut didapatkan bahwa rata-rata umur pengguna asuransi yaitu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39 tahun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dengan pengguna termuda yaitu umur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18 tahun dan pengguna tertua yaitu 64 tahun dengan sebaran rata-ratanya yaitu 6. S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ehingga dapat dikatakan bahwa rata-rata umur pengguna berada di kisaran 33 - 45 tahun dan sebanyak 341 orang berumur di antara 33 tahun sampai 45 tahun atau sekitar 25.49% dari banyaknya orang yang disurvey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Rata-rata BMI Perokok dan Non Perokok ternyata tidak terlalu jauh yaitu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30.7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untuk perokok dan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30.65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untuk non perokok dengan sebaran data rata-ratanya yang tidak jauh yaitu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6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entang standardnya adalah 25 - 37 kg. Ternyata sebanyak 891 orang berada di rentang rata-rata BMI (25 - 37) dan didominasi oleh non perokok dengan prosentase 79.8%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Variansi  tagihan perokok dan non perokok senilai 133.207.311 (perokok) dan 35.925.420 (non perokok). Variansi ini kita gunakan untuk mencari nilai standar deviasi (akar dari variansi) atau persebaran rata-ratanya dan didapatkan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untuk perokok sebesar 11.542 dan non perokok sebesar 5.994.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Rata-rata tagihan perokok (median) sebesar 34.456 dan non perokok sebesar 7.345.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   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0300"/>
            <a:ext cx="8520600" cy="4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Sehingga tagihan standard untuk perokok adalah 22.910 - 46.000 dan untuk non perokok adalah 1.351 - 13.339. Sebanyak 151 orang dari 274 perokok memiliki tagihan yang standar dan sebanyak 898 non perokok memiliki tagihan yang standard.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Rata -rata tagihan perokok dengan BMI &gt; 25  adalah 37.270 dan rata-rata tagihan non perokok dengan BMI &gt; 25 adalah 7.581.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Untuk nilai persebaran rata-ratanya sendiri y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aitu untuk perokok sebesar 10.703 dan non perokok 6041. T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agihan standard perokok dengan BMI &gt; 25 adalah 26.567 - 47.973 dan untuk non perokok adalah 1.540 - 13.622.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Sebanyak 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143 orang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dari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219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perokok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memiliki BMI &gt; 25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memiliki tagihan yang standard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 sebanyak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738 non perokok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872 non perokok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memiliki BMI &gt; 25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memiliki tagihan yang standar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92850"/>
            <a:ext cx="8520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yang bisa diambil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Rentang </a:t>
            </a:r>
            <a:r>
              <a:rPr lang="en" sz="1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rata-rata umur pengguna berada di kisaran 33 - 45 tahun dan sebanyak 341 orang berumur di antara 33 tahun sampai 45 tahun atau sekitar 25.49% dari banyaknya orang.</a:t>
            </a:r>
            <a:endParaRPr sz="1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Standar BMI untuk perokok dan non perokok adalah 25 - 37 kg. Ternyata sebanyak 891 orang berada di rentang rata-rata BMI (25 - 37) dan didominasi oleh non perokok dengan prosentase 79.8%.</a:t>
            </a:r>
            <a:endParaRPr sz="1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1600"/>
              </a:spcBef>
              <a:spcAft>
                <a:spcPts val="1600"/>
              </a:spcAft>
              <a:buSzPts val="1500"/>
              <a:buFont typeface="Source Code Pro Medium"/>
              <a:buAutoNum type="arabicPeriod"/>
            </a:pPr>
            <a:r>
              <a:rPr lang="en" sz="1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Tagihan standar perokok adalah $22910 - $46000 dan sebanyak 151 orang dari 274 perokok memiliki tagihan standar atau sekitar 55.1 %. Tagihan standar non perokok adalah $1351 - $13339 dan sebanyak 898 orang dari 1064 non perokok memiliki tagihan standar atau sekitar 84.3 % .</a:t>
            </a:r>
            <a:endParaRPr sz="1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69150" y="337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4.	Tagihan standar perokok dengan BMI &gt; 25 adalah $26567 - $47973 dan sebanyak 143 dari 219 perokok dengan BMI &gt; 25 memiliki tagihan yang standar atau sekitar 65.3 % . Tagihan standar non perokok dengan BMI &gt; 25 adalah </a:t>
            </a:r>
            <a:r>
              <a:rPr lang="en" sz="1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$1540 - $13622 dan sebanyak 738 dari 872  non perokok dengan BMI &gt; 25 memiliki tagihan yang standar dengan prosentase sebesar 86.4 %.</a:t>
            </a:r>
            <a:endParaRPr sz="1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 Variabel kategorik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311700" y="1313650"/>
            <a:ext cx="8980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Tagihan laki-laki lebih banyak daripada perempuan yaitu sebesar 9434764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Northeast,Northwest dan Southwest memiliki proporsi data yang sama yaitu 0.24 (nomor 3)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Proporsi Non Perokok (79.5%) lebih besar dari Proporsi perokok (20.5%) (nomor 4)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Peluang seorang tersebut adalah perempuan jika diketahui dia adalah perokok adalah 41.97%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eluang seorang tersebut adalah laki-laki jika diketahui dia adalah perokok adalah 58.03%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