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58" r:id="rId5"/>
    <p:sldId id="259" r:id="rId6"/>
    <p:sldId id="260" r:id="rId7"/>
    <p:sldId id="261" r:id="rId8"/>
    <p:sldId id="257" r:id="rId9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05"/>
    <p:restoredTop sz="94694"/>
  </p:normalViewPr>
  <p:slideViewPr>
    <p:cSldViewPr snapToGrid="0">
      <p:cViewPr varScale="1">
        <p:scale>
          <a:sx n="121" d="100"/>
          <a:sy n="121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72CC-27EC-DB99-E5F3-C888AA51C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BEFCC-862E-8894-E695-BDCE385FD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23586-2A2C-8E7E-A8B8-8A8DCCF5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09.11.2023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A0E0E-F517-210B-52D8-B1D7A4577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AFE2B-34B6-E3D7-8A4C-011B1291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110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DC2B9-0522-8B3A-5625-F91D4F51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62A1F-F4CB-9611-6FDF-95EFED845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AB9B6-9A01-FA2A-3893-B2B7582B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09.11.2023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5E1F8-9924-3633-210F-48F71894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47E7A-5773-374E-438E-F9E2A4DF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759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768034-423D-C425-E8E1-69305B779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9F7A1-159D-ECC8-2F0C-656F0AC72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176F8-E009-A58B-D793-E8FDD7C66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09.11.2023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0C2DC-67F6-DE52-53A3-3AB8964C2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5B95-C689-04FF-0754-95BEB3217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4727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8A3C-28AA-7343-27BC-2D6CACCC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DA52E-ACD2-8C66-D037-587AA2551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F977B-92D7-51B3-0465-B753DC61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09.11.2023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6C8F8-2196-8EA5-E88C-36DD81FC6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34A0D-7EBB-F12B-F406-99DEB005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491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1B9E7-3F35-E648-CAEB-4D04C323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4513D-52D4-3A3B-BEA1-E36FA498B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169F6-970E-BAFA-7190-B1EE2730A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09.11.2023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E032E-70EF-64AC-4BCD-6868E413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7B14F-A24F-568F-AC96-1D2EE7BD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080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0438-7603-CB25-09F7-C8582040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1D740-C610-D442-A7B7-8943802CC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594D4-7041-F3D1-73EA-EB2852E5E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E28EC-D8FE-286A-86C4-B2275721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09.11.2023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6B031-D1F6-7CDC-5395-CB28818F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C1937-5085-8FC1-6642-9E93A3FF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249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296D-1C76-EBF5-84A5-1100A500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9D8E0-D7F0-13AF-E99F-44F8A458E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C7EE4-636B-3D9A-B051-4743D89A6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B0C99-B80C-B94F-DC21-BF66E57B7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C9666-A568-2878-FA8D-F79944907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CC2C0A-5D7C-2BF7-716C-106B8601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09.11.2023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C1F008-B29E-EA2F-DE42-03D0811D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09048F-1778-8224-8E02-32CEC479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7772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72FD-9586-4140-DB10-F50EF941E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044EA-6FD8-B6CB-BD8C-924F8BA4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09.11.2023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E5387-FA2E-B52A-08FA-81734D4C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F833D-C197-D16E-2B59-8ED53FC1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91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7B59F5-8CE6-D660-EDA7-956AABFD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09.11.2023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094EEE-FDC7-557C-F986-64BAC3A3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831CB-AD55-BA65-4896-F5013484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4644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FEF4-4306-0B17-D310-A7843E620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B914F-AA6B-7D85-14A0-8F006DE4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317AD-52D6-4F12-8CA6-F78002162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3DF10-0E8C-C5A3-3514-ED370A9C6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09.11.2023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31D0E-C8F3-4728-89A4-5EDB577E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20DF9-AE44-1F78-7782-7A667A41E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1562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53EF-47A3-3118-3943-97CABEB5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764A4-E9BD-61DA-9DCA-C1A3167C3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DEB3C-82C9-5C25-4F1D-0EF3B623C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8EB28-B6F6-53A6-1240-92EEB6F6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42A9-651D-3540-8CB9-D3AF2DFD9605}" type="datetimeFigureOut">
              <a:rPr lang="nb-NO" smtClean="0"/>
              <a:t>09.11.2023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C4DA3-8F43-2A99-DDB2-6F2B89223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7802B-760D-83A0-AB66-B7AB9F85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254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AB7C5-4CA6-84A6-E0A4-3677DA6A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952C1-C513-359A-71C9-796392CFE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E9856-4E57-E7D5-08B2-1FF9D2E41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E42A9-651D-3540-8CB9-D3AF2DFD9605}" type="datetimeFigureOut">
              <a:rPr lang="nb-NO" smtClean="0"/>
              <a:t>09.11.2023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AA5F1-DE3B-2649-CF12-780727AE9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8DCFD-70F6-B1F4-FC98-ABFB23520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75D24-E3CF-784C-8219-EE330B7AC53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725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telemetry.io/docs/what-is-opentelemetr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loktig/opentelemetry-workshop" TargetMode="External"/><Relationship Id="rId2" Type="http://schemas.openxmlformats.org/officeDocument/2006/relationships/hyperlink" Target="https://opentelemetry.io/doc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blogs.microsoft.com/dotnet/azure-monitor-opentelemetry-distr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E999-40D1-C457-79C4-DA0E1A3C38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Observerbarhet</a:t>
            </a:r>
            <a:r>
              <a:rPr lang="nb-NO" dirty="0"/>
              <a:t> - </a:t>
            </a:r>
            <a:r>
              <a:rPr lang="nb-NO" dirty="0" err="1"/>
              <a:t>OpenTelemetry</a:t>
            </a: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48998-776A-9F30-76DF-48A94A1B18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Faggruppe 9. November</a:t>
            </a:r>
          </a:p>
        </p:txBody>
      </p:sp>
    </p:spTree>
    <p:extLst>
      <p:ext uri="{BB962C8B-B14F-4D97-AF65-F5344CB8AC3E}">
        <p14:creationId xmlns:p14="http://schemas.microsoft.com/office/powerpoint/2010/main" val="169123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746A-1521-8146-F74C-A1233F17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 for dagen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8293-7823-7226-7F28-A334B8D3A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Komme i gang med oppsett til workshop</a:t>
            </a:r>
          </a:p>
          <a:p>
            <a:r>
              <a:rPr lang="nb-NO" dirty="0"/>
              <a:t>Gå gjennom litt teori</a:t>
            </a:r>
          </a:p>
          <a:p>
            <a:r>
              <a:rPr lang="nb-NO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92942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D1050-D4C9-058A-2BAB-D863E9F0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Observerbarhet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2839A-53C5-A92A-C9A2-36586A247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Observerbarhet</a:t>
            </a:r>
            <a:r>
              <a:rPr lang="nb-NO" dirty="0"/>
              <a:t> er evnen til å forstå systemet fra utsiden</a:t>
            </a:r>
          </a:p>
          <a:p>
            <a:r>
              <a:rPr lang="nb-NO" dirty="0"/>
              <a:t>For å oppnå dette trenger vi å instrumentere våre applikasjoner (Sende signaler)</a:t>
            </a:r>
          </a:p>
          <a:p>
            <a:r>
              <a:rPr lang="nb-NO" dirty="0"/>
              <a:t>Symptom =&gt;  </a:t>
            </a:r>
            <a:r>
              <a:rPr lang="nb-NO" dirty="0" err="1"/>
              <a:t>Rotårsak</a:t>
            </a:r>
            <a:endParaRPr lang="nb-NO" dirty="0"/>
          </a:p>
          <a:p>
            <a:r>
              <a:rPr lang="en-GB" b="0" i="0" u="none" strike="noStrike" dirty="0">
                <a:effectLst/>
                <a:latin typeface="-apple-system"/>
                <a:hlinkClick r:id="rId2"/>
              </a:rPr>
              <a:t>OpenTelemetry</a:t>
            </a:r>
            <a:r>
              <a:rPr lang="en-GB" b="0" i="0" u="none" strike="noStrike" dirty="0">
                <a:effectLst/>
                <a:latin typeface="-apple-system"/>
              </a:rPr>
              <a:t> er et </a:t>
            </a:r>
            <a:r>
              <a:rPr lang="en-GB" b="0" i="0" u="none" strike="noStrike" dirty="0" err="1">
                <a:effectLst/>
                <a:latin typeface="-apple-system"/>
              </a:rPr>
              <a:t>observerbarhetsrammeverk</a:t>
            </a:r>
            <a:r>
              <a:rPr lang="en-GB" b="0" i="0" u="none" strike="noStrike" dirty="0">
                <a:effectLst/>
                <a:latin typeface="-apple-system"/>
              </a:rPr>
              <a:t>- </a:t>
            </a:r>
            <a:r>
              <a:rPr lang="en-GB" b="0" i="0" u="none" strike="noStrike" dirty="0" err="1">
                <a:effectLst/>
                <a:latin typeface="-apple-system"/>
              </a:rPr>
              <a:t>og</a:t>
            </a:r>
            <a:r>
              <a:rPr lang="en-GB" b="0" i="0" u="none" strike="noStrike" dirty="0">
                <a:effectLst/>
                <a:latin typeface="-apple-system"/>
              </a:rPr>
              <a:t> </a:t>
            </a:r>
            <a:r>
              <a:rPr lang="en-GB" b="0" i="0" u="none" strike="noStrike" dirty="0" err="1">
                <a:effectLst/>
                <a:latin typeface="-apple-system"/>
              </a:rPr>
              <a:t>verktøykasse</a:t>
            </a:r>
            <a:r>
              <a:rPr lang="en-GB" b="0" i="0" u="none" strike="noStrike" dirty="0">
                <a:effectLst/>
                <a:latin typeface="-apple-system"/>
              </a:rPr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7860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A4DA-3EB0-2D66-870C-52F9216C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Signaler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94A9-147F-442B-B4F5-5443F89AC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Traces</a:t>
            </a:r>
          </a:p>
          <a:p>
            <a:r>
              <a:rPr lang="nb-NO" dirty="0" err="1"/>
              <a:t>Metrics</a:t>
            </a:r>
            <a:endParaRPr lang="nb-NO" dirty="0"/>
          </a:p>
          <a:p>
            <a:r>
              <a:rPr lang="nb-NO" dirty="0"/>
              <a:t>Logs</a:t>
            </a:r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(Baggage)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6128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36E5-642E-C6DE-3D81-6DF9BE5F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E3700-A966-F3E6-F9D9-3C1685FE4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Et slags sekvensdiagram for systemet</a:t>
            </a:r>
          </a:p>
          <a:p>
            <a:r>
              <a:rPr lang="en-GB" b="0" i="0" dirty="0" err="1">
                <a:solidFill>
                  <a:srgbClr val="212529"/>
                </a:solidFill>
                <a:effectLst/>
                <a:latin typeface="SFMono-Regular"/>
              </a:rPr>
              <a:t>TracerProvider</a:t>
            </a:r>
            <a:r>
              <a:rPr lang="nb-NO" b="0" i="0" dirty="0">
                <a:solidFill>
                  <a:srgbClr val="212529"/>
                </a:solidFill>
                <a:effectLst/>
                <a:latin typeface="SFMono-Regular"/>
              </a:rPr>
              <a:t> =&gt; Tracer (.NET: </a:t>
            </a:r>
            <a:r>
              <a:rPr lang="nb-NO" b="0" i="0" dirty="0" err="1">
                <a:solidFill>
                  <a:srgbClr val="212529"/>
                </a:solidFill>
                <a:effectLst/>
                <a:latin typeface="SFMono-Regular"/>
              </a:rPr>
              <a:t>ActivitySource</a:t>
            </a:r>
            <a:r>
              <a:rPr lang="nb-NO" b="0" i="0" dirty="0">
                <a:solidFill>
                  <a:srgbClr val="212529"/>
                </a:solidFill>
                <a:effectLst/>
                <a:latin typeface="SFMono-Regular"/>
              </a:rPr>
              <a:t>) =&gt; Trace/Span (.NET: Activity)</a:t>
            </a:r>
          </a:p>
          <a:p>
            <a:r>
              <a:rPr lang="nb-NO" dirty="0">
                <a:solidFill>
                  <a:srgbClr val="212529"/>
                </a:solidFill>
                <a:latin typeface="-apple-system"/>
              </a:rPr>
              <a:t>Span</a:t>
            </a:r>
          </a:p>
          <a:p>
            <a:pPr lvl="1"/>
            <a:r>
              <a:rPr lang="nb-NO" b="0" i="0" dirty="0" err="1">
                <a:solidFill>
                  <a:srgbClr val="212529"/>
                </a:solidFill>
                <a:effectLst/>
                <a:latin typeface="-apple-system"/>
              </a:rPr>
              <a:t>Context</a:t>
            </a:r>
            <a:endParaRPr lang="nb-NO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lvl="2"/>
            <a:r>
              <a:rPr lang="nb-NO" b="0" i="0" dirty="0" err="1">
                <a:solidFill>
                  <a:srgbClr val="212529"/>
                </a:solidFill>
                <a:effectLst/>
                <a:latin typeface="-apple-system"/>
              </a:rPr>
              <a:t>TraceId</a:t>
            </a:r>
            <a:endParaRPr lang="nb-NO" dirty="0">
              <a:solidFill>
                <a:srgbClr val="212529"/>
              </a:solidFill>
              <a:latin typeface="-apple-system"/>
            </a:endParaRPr>
          </a:p>
          <a:p>
            <a:pPr lvl="2"/>
            <a:r>
              <a:rPr lang="nb-NO" dirty="0" err="1">
                <a:solidFill>
                  <a:srgbClr val="212529"/>
                </a:solidFill>
                <a:latin typeface="-apple-system"/>
              </a:rPr>
              <a:t>SpanId</a:t>
            </a:r>
            <a:endParaRPr lang="nb-NO" dirty="0">
              <a:solidFill>
                <a:srgbClr val="212529"/>
              </a:solidFill>
              <a:latin typeface="-apple-system"/>
            </a:endParaRPr>
          </a:p>
          <a:p>
            <a:pPr lvl="1"/>
            <a:r>
              <a:rPr lang="nb-NO" b="0" i="0" dirty="0" err="1">
                <a:solidFill>
                  <a:srgbClr val="212529"/>
                </a:solidFill>
                <a:effectLst/>
                <a:latin typeface="-apple-system"/>
              </a:rPr>
              <a:t>Atr</a:t>
            </a:r>
            <a:r>
              <a:rPr lang="nb-NO" dirty="0" err="1">
                <a:solidFill>
                  <a:srgbClr val="212529"/>
                </a:solidFill>
                <a:latin typeface="-apple-system"/>
              </a:rPr>
              <a:t>ibutter</a:t>
            </a:r>
            <a:r>
              <a:rPr lang="nb-NO" dirty="0">
                <a:solidFill>
                  <a:srgbClr val="212529"/>
                </a:solidFill>
                <a:latin typeface="-apple-system"/>
              </a:rPr>
              <a:t> – Key-</a:t>
            </a:r>
            <a:r>
              <a:rPr lang="nb-NO" dirty="0" err="1">
                <a:solidFill>
                  <a:srgbClr val="212529"/>
                </a:solidFill>
                <a:latin typeface="-apple-system"/>
              </a:rPr>
              <a:t>value</a:t>
            </a:r>
            <a:r>
              <a:rPr lang="nb-NO" dirty="0">
                <a:solidFill>
                  <a:srgbClr val="212529"/>
                </a:solidFill>
                <a:latin typeface="-apple-system"/>
              </a:rPr>
              <a:t> par</a:t>
            </a:r>
          </a:p>
          <a:p>
            <a:pPr lvl="1"/>
            <a:r>
              <a:rPr lang="nb-NO" b="0" i="0" dirty="0" err="1">
                <a:solidFill>
                  <a:srgbClr val="212529"/>
                </a:solidFill>
                <a:effectLst/>
                <a:latin typeface="-apple-system"/>
              </a:rPr>
              <a:t>Eventer</a:t>
            </a:r>
            <a:r>
              <a:rPr lang="nb-NO" b="0" i="0" dirty="0">
                <a:solidFill>
                  <a:srgbClr val="212529"/>
                </a:solidFill>
                <a:effectLst/>
                <a:latin typeface="-apple-system"/>
              </a:rPr>
              <a:t> – En slags strukturert log-melding</a:t>
            </a:r>
          </a:p>
          <a:p>
            <a:pPr lvl="1"/>
            <a:r>
              <a:rPr lang="nb-NO" dirty="0">
                <a:solidFill>
                  <a:srgbClr val="212529"/>
                </a:solidFill>
                <a:latin typeface="-apple-system"/>
              </a:rPr>
              <a:t>Span status: Unset, OK, </a:t>
            </a:r>
            <a:r>
              <a:rPr lang="nb-NO" dirty="0" err="1">
                <a:solidFill>
                  <a:srgbClr val="212529"/>
                </a:solidFill>
                <a:latin typeface="-apple-system"/>
              </a:rPr>
              <a:t>Error</a:t>
            </a:r>
            <a:endParaRPr lang="nb-NO" dirty="0">
              <a:solidFill>
                <a:srgbClr val="212529"/>
              </a:solidFill>
              <a:latin typeface="-apple-system"/>
            </a:endParaRPr>
          </a:p>
          <a:p>
            <a:pPr lvl="1"/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Span Kind</a:t>
            </a:r>
            <a:r>
              <a:rPr lang="en-GB" dirty="0">
                <a:solidFill>
                  <a:srgbClr val="212529"/>
                </a:solidFill>
                <a:latin typeface="-apple-system"/>
              </a:rPr>
              <a:t>: Client, Server, Internal, Producer, Consumer</a:t>
            </a:r>
            <a:endParaRPr lang="en-GB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5311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5C27-2D53-0CAB-BF61-EF6AF1880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Metrics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6DCD5-8EE8-4C3B-ECEA-401001956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En Måling - Inngår typisk i et </a:t>
            </a:r>
            <a:r>
              <a:rPr lang="nb-NO" dirty="0" err="1"/>
              <a:t>dashboard</a:t>
            </a:r>
            <a:r>
              <a:rPr lang="nb-NO" dirty="0"/>
              <a:t> med statistikk</a:t>
            </a:r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Meter Provider</a:t>
            </a:r>
            <a:r>
              <a:rPr lang="nb-NO" b="0" i="0" dirty="0">
                <a:solidFill>
                  <a:srgbClr val="212529"/>
                </a:solidFill>
                <a:effectLst/>
                <a:latin typeface="-apple-system"/>
              </a:rPr>
              <a:t>  =&gt; Meter =&gt; </a:t>
            </a:r>
            <a:r>
              <a:rPr lang="nb-NO" b="0" i="0" dirty="0" err="1">
                <a:solidFill>
                  <a:srgbClr val="212529"/>
                </a:solidFill>
                <a:effectLst/>
                <a:latin typeface="-apple-system"/>
              </a:rPr>
              <a:t>M</a:t>
            </a:r>
            <a:r>
              <a:rPr lang="nb-NO" dirty="0" err="1">
                <a:solidFill>
                  <a:srgbClr val="212529"/>
                </a:solidFill>
                <a:latin typeface="-apple-system"/>
              </a:rPr>
              <a:t>etrics</a:t>
            </a:r>
            <a:r>
              <a:rPr lang="nb-NO" dirty="0">
                <a:solidFill>
                  <a:srgbClr val="212529"/>
                </a:solidFill>
                <a:latin typeface="-apple-system"/>
              </a:rPr>
              <a:t> instruments</a:t>
            </a:r>
          </a:p>
          <a:p>
            <a:pPr lvl="1"/>
            <a:r>
              <a:rPr lang="nb-NO" dirty="0">
                <a:solidFill>
                  <a:srgbClr val="212529"/>
                </a:solidFill>
                <a:latin typeface="-apple-system"/>
              </a:rPr>
              <a:t>Counter, </a:t>
            </a:r>
            <a:r>
              <a:rPr lang="nb-NO" dirty="0" err="1">
                <a:solidFill>
                  <a:srgbClr val="212529"/>
                </a:solidFill>
                <a:latin typeface="-apple-system"/>
              </a:rPr>
              <a:t>UpDownCounter</a:t>
            </a:r>
            <a:r>
              <a:rPr lang="nb-NO" dirty="0">
                <a:solidFill>
                  <a:srgbClr val="212529"/>
                </a:solidFill>
                <a:latin typeface="-apple-system"/>
              </a:rPr>
              <a:t>, Gauge (norsk: måler), Histogram</a:t>
            </a:r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Aggregations</a:t>
            </a:r>
          </a:p>
          <a:p>
            <a:pPr lvl="1"/>
            <a:r>
              <a:rPr lang="en-GB" dirty="0" err="1">
                <a:solidFill>
                  <a:srgbClr val="212529"/>
                </a:solidFill>
                <a:latin typeface="-apple-system"/>
              </a:rPr>
              <a:t>Minnebruk</a:t>
            </a:r>
            <a:r>
              <a:rPr lang="en-GB" dirty="0">
                <a:solidFill>
                  <a:srgbClr val="212529"/>
                </a:solidFill>
                <a:latin typeface="-apple-system"/>
              </a:rPr>
              <a:t>, duration </a:t>
            </a:r>
            <a:r>
              <a:rPr lang="en-GB" dirty="0" err="1">
                <a:solidFill>
                  <a:srgbClr val="212529"/>
                </a:solidFill>
                <a:latin typeface="-apple-system"/>
              </a:rPr>
              <a:t>av</a:t>
            </a:r>
            <a:r>
              <a:rPr lang="en-GB" dirty="0">
                <a:solidFill>
                  <a:srgbClr val="212529"/>
                </a:solidFill>
                <a:latin typeface="-apple-system"/>
              </a:rPr>
              <a:t> X, </a:t>
            </a:r>
            <a:r>
              <a:rPr lang="en-GB" dirty="0" err="1">
                <a:solidFill>
                  <a:srgbClr val="212529"/>
                </a:solidFill>
                <a:latin typeface="-apple-system"/>
              </a:rPr>
              <a:t>totalt</a:t>
            </a:r>
            <a:r>
              <a:rPr lang="en-GB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GB" dirty="0" err="1">
                <a:solidFill>
                  <a:srgbClr val="212529"/>
                </a:solidFill>
                <a:latin typeface="-apple-system"/>
              </a:rPr>
              <a:t>antall</a:t>
            </a:r>
            <a:r>
              <a:rPr lang="en-GB" dirty="0">
                <a:solidFill>
                  <a:srgbClr val="212529"/>
                </a:solidFill>
                <a:latin typeface="-apple-system"/>
              </a:rPr>
              <a:t> bytes</a:t>
            </a:r>
            <a:endParaRPr lang="en-GB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48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A7014-408A-EEFC-2224-4A6BEAB71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B7191-3439-666F-EFE1-F5C17C489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A </a:t>
            </a:r>
            <a:r>
              <a:rPr lang="en-GB" b="1" i="0" dirty="0">
                <a:solidFill>
                  <a:srgbClr val="212529"/>
                </a:solidFill>
                <a:effectLst/>
                <a:latin typeface="-apple-system"/>
              </a:rPr>
              <a:t>log</a:t>
            </a:r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 is a timestamped text record, either structured (recommended) or unstructured, with metadata</a:t>
            </a:r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Logger Provider</a:t>
            </a:r>
            <a:r>
              <a:rPr lang="en-GB" dirty="0">
                <a:solidFill>
                  <a:srgbClr val="212529"/>
                </a:solidFill>
                <a:latin typeface="-apple-system"/>
              </a:rPr>
              <a:t> =&gt; Logger =&gt; Records</a:t>
            </a:r>
          </a:p>
          <a:p>
            <a:r>
              <a:rPr lang="en-GB" b="0" i="0" dirty="0" err="1">
                <a:solidFill>
                  <a:srgbClr val="212529"/>
                </a:solidFill>
                <a:effectLst/>
                <a:latin typeface="-apple-system"/>
              </a:rPr>
              <a:t>Fordel</a:t>
            </a:r>
            <a:r>
              <a:rPr lang="en-GB" dirty="0">
                <a:solidFill>
                  <a:srgbClr val="212529"/>
                </a:solidFill>
                <a:latin typeface="-apple-system"/>
              </a:rPr>
              <a:t> med Open Telemetry: Context</a:t>
            </a:r>
            <a:endParaRPr lang="en-GB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72695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4364-7CAA-93C1-7155-26C30EF0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Docs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0EF0-3031-D2C5-4D27-A8894A6E6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https://opentelemetry.io/docs</a:t>
            </a:r>
            <a:endParaRPr lang="nb-NO" dirty="0"/>
          </a:p>
          <a:p>
            <a:r>
              <a:rPr lang="nb-NO" dirty="0">
                <a:hlinkClick r:id="rId3"/>
              </a:rPr>
              <a:t>https://github.com/kloktig/opentelemetry-workshop</a:t>
            </a:r>
            <a:endParaRPr lang="nb-NO" dirty="0"/>
          </a:p>
          <a:p>
            <a:r>
              <a:rPr lang="nb-NO" dirty="0">
                <a:hlinkClick r:id="rId4"/>
              </a:rPr>
              <a:t>https://devblogs.microsoft.com/dotnet/azure-monitor-opentelemetry-distro/</a:t>
            </a:r>
            <a:endParaRPr lang="nb-NO" dirty="0"/>
          </a:p>
          <a:p>
            <a:pPr lvl="1"/>
            <a:r>
              <a:rPr lang="nb-NO" dirty="0"/>
              <a:t>Our goal is to make </a:t>
            </a:r>
            <a:r>
              <a:rPr lang="nb-NO" dirty="0" err="1"/>
              <a:t>Azure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most </a:t>
            </a:r>
            <a:r>
              <a:rPr lang="nb-NO" dirty="0" err="1"/>
              <a:t>observable</a:t>
            </a:r>
            <a:r>
              <a:rPr lang="nb-NO" dirty="0"/>
              <a:t> </a:t>
            </a:r>
            <a:r>
              <a:rPr lang="nb-NO" dirty="0" err="1"/>
              <a:t>cloud</a:t>
            </a:r>
            <a:r>
              <a:rPr lang="nb-NO" dirty="0"/>
              <a:t>. To </a:t>
            </a:r>
            <a:r>
              <a:rPr lang="nb-NO" dirty="0" err="1"/>
              <a:t>that</a:t>
            </a:r>
            <a:r>
              <a:rPr lang="nb-NO" dirty="0"/>
              <a:t> end, </a:t>
            </a:r>
            <a:r>
              <a:rPr lang="nb-NO" b="1" dirty="0" err="1"/>
              <a:t>we</a:t>
            </a:r>
            <a:r>
              <a:rPr lang="nb-NO" b="1" dirty="0"/>
              <a:t> </a:t>
            </a:r>
            <a:r>
              <a:rPr lang="nb-NO" b="1" dirty="0" err="1"/>
              <a:t>are</a:t>
            </a:r>
            <a:r>
              <a:rPr lang="nb-NO" b="1" dirty="0"/>
              <a:t> </a:t>
            </a:r>
            <a:r>
              <a:rPr lang="nb-NO" b="1" dirty="0" err="1"/>
              <a:t>refactoring</a:t>
            </a:r>
            <a:r>
              <a:rPr lang="nb-NO" b="1" dirty="0"/>
              <a:t> </a:t>
            </a:r>
            <a:r>
              <a:rPr lang="nb-NO" b="1" dirty="0" err="1"/>
              <a:t>Azure’s</a:t>
            </a:r>
            <a:r>
              <a:rPr lang="nb-NO" b="1" dirty="0"/>
              <a:t> native </a:t>
            </a:r>
            <a:r>
              <a:rPr lang="nb-NO" b="1" dirty="0" err="1"/>
              <a:t>observability</a:t>
            </a:r>
            <a:r>
              <a:rPr lang="nb-NO" b="1" dirty="0"/>
              <a:t> </a:t>
            </a:r>
            <a:r>
              <a:rPr lang="nb-NO" b="1" dirty="0" err="1"/>
              <a:t>platform</a:t>
            </a:r>
            <a:r>
              <a:rPr lang="nb-NO" b="1" dirty="0"/>
              <a:t> to be </a:t>
            </a:r>
            <a:r>
              <a:rPr lang="nb-NO" b="1" dirty="0" err="1"/>
              <a:t>based</a:t>
            </a:r>
            <a:r>
              <a:rPr lang="nb-NO" b="1" dirty="0"/>
              <a:t> </a:t>
            </a:r>
            <a:r>
              <a:rPr lang="nb-NO" b="1" dirty="0" err="1"/>
              <a:t>on</a:t>
            </a:r>
            <a:r>
              <a:rPr lang="nb-NO" b="1" dirty="0"/>
              <a:t> </a:t>
            </a:r>
            <a:r>
              <a:rPr lang="nb-NO" b="1" dirty="0" err="1"/>
              <a:t>OpenTelemetry</a:t>
            </a:r>
            <a:r>
              <a:rPr lang="nb-NO" dirty="0"/>
              <a:t>, an </a:t>
            </a:r>
            <a:r>
              <a:rPr lang="nb-NO" dirty="0" err="1"/>
              <a:t>industry</a:t>
            </a:r>
            <a:r>
              <a:rPr lang="nb-NO" dirty="0"/>
              <a:t> standard for </a:t>
            </a:r>
            <a:r>
              <a:rPr lang="nb-NO" dirty="0" err="1"/>
              <a:t>instrumenting</a:t>
            </a:r>
            <a:r>
              <a:rPr lang="nb-NO" dirty="0"/>
              <a:t> </a:t>
            </a:r>
            <a:r>
              <a:rPr lang="nb-NO" dirty="0" err="1"/>
              <a:t>applications</a:t>
            </a:r>
            <a:r>
              <a:rPr lang="nb-NO" dirty="0"/>
              <a:t> and </a:t>
            </a:r>
            <a:r>
              <a:rPr lang="nb-NO" dirty="0" err="1"/>
              <a:t>transmitting</a:t>
            </a:r>
            <a:r>
              <a:rPr lang="nb-NO" dirty="0"/>
              <a:t> </a:t>
            </a:r>
            <a:r>
              <a:rPr lang="nb-NO" dirty="0" err="1"/>
              <a:t>telemetry</a:t>
            </a:r>
            <a:r>
              <a:rPr lang="nb-NO" dirty="0"/>
              <a:t>.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2336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256</Words>
  <Application>Microsoft Macintosh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SFMono-Regular</vt:lpstr>
      <vt:lpstr>Office Theme</vt:lpstr>
      <vt:lpstr>Observerbarhet - OpenTelemetry</vt:lpstr>
      <vt:lpstr>Plan for dagen</vt:lpstr>
      <vt:lpstr>Observerbarhet</vt:lpstr>
      <vt:lpstr>Signaler</vt:lpstr>
      <vt:lpstr>Traces</vt:lpstr>
      <vt:lpstr>Metrics</vt:lpstr>
      <vt:lpstr>Logs</vt:lpstr>
      <vt:lpstr>Docs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Obsevability</dc:title>
  <dc:creator>Roger Hoem-Martinsen</dc:creator>
  <cp:lastModifiedBy>Roger Hoem-Martinsen</cp:lastModifiedBy>
  <cp:revision>5</cp:revision>
  <dcterms:created xsi:type="dcterms:W3CDTF">2023-11-05T06:27:09Z</dcterms:created>
  <dcterms:modified xsi:type="dcterms:W3CDTF">2023-11-09T06:04:45Z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c7ded4a-67f5-4711-b597-253aeaf659b9_Enabled">
    <vt:lpwstr>true</vt:lpwstr>
  </property>
  <property fmtid="{D5CDD505-2E9C-101B-9397-08002B2CF9AE}" pid="3" name="MSIP_Label_4c7ded4a-67f5-4711-b597-253aeaf659b9_SetDate">
    <vt:lpwstr>2023-11-05T06:29:43Z</vt:lpwstr>
  </property>
  <property fmtid="{D5CDD505-2E9C-101B-9397-08002B2CF9AE}" pid="4" name="MSIP_Label_4c7ded4a-67f5-4711-b597-253aeaf659b9_Method">
    <vt:lpwstr>Standard</vt:lpwstr>
  </property>
  <property fmtid="{D5CDD505-2E9C-101B-9397-08002B2CF9AE}" pid="5" name="MSIP_Label_4c7ded4a-67f5-4711-b597-253aeaf659b9_Name">
    <vt:lpwstr>Public</vt:lpwstr>
  </property>
  <property fmtid="{D5CDD505-2E9C-101B-9397-08002B2CF9AE}" pid="6" name="MSIP_Label_4c7ded4a-67f5-4711-b597-253aeaf659b9_SiteId">
    <vt:lpwstr>b716bd50-85d2-417b-8540-2a4d8d97f738</vt:lpwstr>
  </property>
  <property fmtid="{D5CDD505-2E9C-101B-9397-08002B2CF9AE}" pid="7" name="MSIP_Label_4c7ded4a-67f5-4711-b597-253aeaf659b9_ActionId">
    <vt:lpwstr>4725233a-aa83-47d7-b8b2-f22616b4bc34</vt:lpwstr>
  </property>
  <property fmtid="{D5CDD505-2E9C-101B-9397-08002B2CF9AE}" pid="8" name="MSIP_Label_4c7ded4a-67f5-4711-b597-253aeaf659b9_ContentBits">
    <vt:lpwstr>0</vt:lpwstr>
  </property>
</Properties>
</file>