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70" r:id="rId3"/>
    <p:sldId id="257" r:id="rId4"/>
    <p:sldId id="258" r:id="rId5"/>
    <p:sldId id="259" r:id="rId6"/>
    <p:sldId id="266" r:id="rId7"/>
    <p:sldId id="260" r:id="rId8"/>
    <p:sldId id="261" r:id="rId9"/>
    <p:sldId id="267" r:id="rId10"/>
    <p:sldId id="269" r:id="rId11"/>
    <p:sldId id="271" r:id="rId12"/>
    <p:sldId id="268" r:id="rId13"/>
    <p:sldId id="262" r:id="rId14"/>
    <p:sldId id="272" r:id="rId15"/>
    <p:sldId id="263" r:id="rId16"/>
    <p:sldId id="265" r:id="rId17"/>
  </p:sldIdLst>
  <p:sldSz cx="9144000" cy="5143500" type="screen16x9"/>
  <p:notesSz cx="6858000" cy="9144000"/>
  <p:embeddedFontLs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7B1"/>
    <a:srgbClr val="FFF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942"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mailto:kxxxlomxxxx@xxxx.com" TargetMode="Externa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image" Target="../media/image2.png"/><Relationship Id="rId4" Type="http://schemas.openxmlformats.org/officeDocument/2006/relationships/slide" Target="slide5.xml"/><Relationship Id="rId9" Type="http://schemas.openxmlformats.org/officeDocument/2006/relationships/slide" Target="slide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hyperlink" Target="https://www.figma.com/design/Q6NEUPqwz1U3HFaCaVoF7N/Maquette-desktop---Menu-Maker-by-Qwenta?node-id=0-1&amp;node-type=canvas&amp;t=w6z2GfnOzZ1CSbhs-0"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notion.so/14b4e14a92f680f78fb1d8a27d17eec4?v=14b4e14a92f680e3a9ae000cfa9fda17"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53"/>
        <p:cNvGrpSpPr/>
        <p:nvPr/>
      </p:nvGrpSpPr>
      <p:grpSpPr>
        <a:xfrm>
          <a:off x="0" y="0"/>
          <a:ext cx="0" cy="0"/>
          <a:chOff x="0" y="0"/>
          <a:chExt cx="0" cy="0"/>
        </a:xfrm>
      </p:grpSpPr>
      <p:pic>
        <p:nvPicPr>
          <p:cNvPr id="5" name="Image 4">
            <a:extLst>
              <a:ext uri="{FF2B5EF4-FFF2-40B4-BE49-F238E27FC236}">
                <a16:creationId xmlns:a16="http://schemas.microsoft.com/office/drawing/2014/main" id="{30029578-DFB8-A0C4-3D1F-3A9C3101F23F}"/>
              </a:ext>
            </a:extLst>
          </p:cNvPr>
          <p:cNvPicPr>
            <a:picLocks noChangeAspect="1"/>
          </p:cNvPicPr>
          <p:nvPr/>
        </p:nvPicPr>
        <p:blipFill>
          <a:blip r:embed="rId3"/>
          <a:stretch>
            <a:fillRect/>
          </a:stretch>
        </p:blipFill>
        <p:spPr>
          <a:xfrm>
            <a:off x="95322" y="1449860"/>
            <a:ext cx="8953356" cy="3498484"/>
          </a:xfrm>
          <a:prstGeom prst="rect">
            <a:avLst/>
          </a:prstGeom>
        </p:spPr>
      </p:pic>
      <p:sp>
        <p:nvSpPr>
          <p:cNvPr id="6" name="ZoneTexte 5">
            <a:extLst>
              <a:ext uri="{FF2B5EF4-FFF2-40B4-BE49-F238E27FC236}">
                <a16:creationId xmlns:a16="http://schemas.microsoft.com/office/drawing/2014/main" id="{D8A4A8DE-3B94-48BE-88D2-04502C91FD17}"/>
              </a:ext>
            </a:extLst>
          </p:cNvPr>
          <p:cNvSpPr txBox="1"/>
          <p:nvPr/>
        </p:nvSpPr>
        <p:spPr>
          <a:xfrm>
            <a:off x="95322" y="128290"/>
            <a:ext cx="8953356" cy="1080023"/>
          </a:xfrm>
          <a:prstGeom prst="rect">
            <a:avLst/>
          </a:prstGeom>
          <a:solidFill>
            <a:srgbClr val="8BC7B1"/>
          </a:solidFill>
        </p:spPr>
        <p:txBody>
          <a:bodyPr wrap="square" rtlCol="0">
            <a:spAutoFit/>
          </a:bodyPr>
          <a:lstStyle/>
          <a:p>
            <a:endParaRPr lang="fr-FR" dirty="0"/>
          </a:p>
        </p:txBody>
      </p:sp>
      <p:pic>
        <p:nvPicPr>
          <p:cNvPr id="56" name="Google Shape;56;p13"/>
          <p:cNvPicPr preferRelativeResize="0"/>
          <p:nvPr/>
        </p:nvPicPr>
        <p:blipFill>
          <a:blip r:embed="rId4">
            <a:alphaModFix/>
          </a:blip>
          <a:stretch>
            <a:fillRect/>
          </a:stretch>
        </p:blipFill>
        <p:spPr>
          <a:xfrm>
            <a:off x="7816336" y="323500"/>
            <a:ext cx="1012372" cy="689602"/>
          </a:xfrm>
          <a:prstGeom prst="rect">
            <a:avLst/>
          </a:prstGeom>
          <a:noFill/>
          <a:ln>
            <a:noFill/>
          </a:ln>
          <a:effectLst>
            <a:outerShdw blurRad="127000" dist="88900" dir="8100000" algn="tr" rotWithShape="0">
              <a:prstClr val="black">
                <a:alpha val="40000"/>
              </a:prstClr>
            </a:outerShdw>
          </a:effectLst>
        </p:spPr>
      </p:pic>
      <p:sp>
        <p:nvSpPr>
          <p:cNvPr id="55" name="Google Shape;55;p13"/>
          <p:cNvSpPr txBox="1"/>
          <p:nvPr/>
        </p:nvSpPr>
        <p:spPr>
          <a:xfrm>
            <a:off x="95322" y="195156"/>
            <a:ext cx="2482349" cy="6168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b="1" dirty="0">
                <a:solidFill>
                  <a:schemeClr val="bg1"/>
                </a:solidFill>
                <a:latin typeface="Montserrat"/>
                <a:ea typeface="Montserrat"/>
                <a:cs typeface="Montserrat"/>
                <a:sym typeface="Montserrat"/>
              </a:rPr>
              <a:t>LOMBARDO Kevin</a:t>
            </a:r>
            <a:br>
              <a:rPr lang="fr" b="1" dirty="0">
                <a:solidFill>
                  <a:schemeClr val="bg1"/>
                </a:solidFill>
                <a:latin typeface="Montserrat"/>
                <a:ea typeface="Montserrat"/>
                <a:cs typeface="Montserrat"/>
                <a:sym typeface="Montserrat"/>
              </a:rPr>
            </a:br>
            <a:r>
              <a:rPr lang="fr" b="1" dirty="0">
                <a:solidFill>
                  <a:schemeClr val="bg1"/>
                </a:solidFill>
                <a:latin typeface="Montserrat"/>
                <a:ea typeface="Montserrat"/>
                <a:cs typeface="Montserrat"/>
                <a:sym typeface="Montserrat"/>
              </a:rPr>
              <a:t>27/11/2024 </a:t>
            </a:r>
            <a:endParaRPr b="1" dirty="0">
              <a:solidFill>
                <a:schemeClr val="bg1"/>
              </a:solidFill>
              <a:latin typeface="Montserrat"/>
              <a:ea typeface="Montserrat"/>
              <a:cs typeface="Montserrat"/>
              <a:sym typeface="Montserrat"/>
            </a:endParaRPr>
          </a:p>
        </p:txBody>
      </p:sp>
      <p:sp>
        <p:nvSpPr>
          <p:cNvPr id="7" name="ZoneTexte 6">
            <a:extLst>
              <a:ext uri="{FF2B5EF4-FFF2-40B4-BE49-F238E27FC236}">
                <a16:creationId xmlns:a16="http://schemas.microsoft.com/office/drawing/2014/main" id="{A8219AAC-5260-EA9B-077E-3B101F70D746}"/>
              </a:ext>
            </a:extLst>
          </p:cNvPr>
          <p:cNvSpPr txBox="1"/>
          <p:nvPr/>
        </p:nvSpPr>
        <p:spPr>
          <a:xfrm>
            <a:off x="1959428" y="128290"/>
            <a:ext cx="5225144" cy="954107"/>
          </a:xfrm>
          <a:prstGeom prst="rect">
            <a:avLst/>
          </a:prstGeom>
          <a:noFill/>
        </p:spPr>
        <p:txBody>
          <a:bodyPr wrap="square" rtlCol="0">
            <a:spAutoFit/>
          </a:bodyPr>
          <a:lstStyle/>
          <a:p>
            <a:pPr algn="ctr"/>
            <a:r>
              <a:rPr lang="fr-FR" sz="2800" b="1" dirty="0">
                <a:solidFill>
                  <a:schemeClr val="bg1"/>
                </a:solidFill>
              </a:rPr>
              <a:t>Présentation du projet Menu Maker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FEF054E-7C4F-D081-7EE4-39C7094BE563}"/>
              </a:ext>
            </a:extLst>
          </p:cNvPr>
          <p:cNvSpPr>
            <a:spLocks noGrp="1"/>
          </p:cNvSpPr>
          <p:nvPr>
            <p:ph type="body" idx="1"/>
          </p:nvPr>
        </p:nvSpPr>
        <p:spPr>
          <a:xfrm>
            <a:off x="190513" y="796486"/>
            <a:ext cx="8813883" cy="4250163"/>
          </a:xfrm>
          <a:solidFill>
            <a:srgbClr val="FFF4E8"/>
          </a:solidFill>
        </p:spPr>
        <p:txBody>
          <a:bodyPr/>
          <a:lstStyle/>
          <a:p>
            <a:pPr marL="114300" indent="0">
              <a:buNone/>
            </a:pPr>
            <a:r>
              <a:rPr lang="fr-FR" b="1" dirty="0">
                <a:solidFill>
                  <a:schemeClr val="tx1"/>
                </a:solidFill>
              </a:rPr>
              <a:t>Utilisation de la stack AWS pour notre projet :</a:t>
            </a:r>
          </a:p>
        </p:txBody>
      </p:sp>
      <p:pic>
        <p:nvPicPr>
          <p:cNvPr id="4" name="Google Shape;96;p18">
            <a:extLst>
              <a:ext uri="{FF2B5EF4-FFF2-40B4-BE49-F238E27FC236}">
                <a16:creationId xmlns:a16="http://schemas.microsoft.com/office/drawing/2014/main" id="{6F43426D-07C4-C094-1248-B978D64C78CC}"/>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sp>
        <p:nvSpPr>
          <p:cNvPr id="5" name="ZoneTexte 4">
            <a:extLst>
              <a:ext uri="{FF2B5EF4-FFF2-40B4-BE49-F238E27FC236}">
                <a16:creationId xmlns:a16="http://schemas.microsoft.com/office/drawing/2014/main" id="{CBBAD33A-A11D-1233-0CBE-C5AC5DD79198}"/>
              </a:ext>
            </a:extLst>
          </p:cNvPr>
          <p:cNvSpPr txBox="1"/>
          <p:nvPr/>
        </p:nvSpPr>
        <p:spPr>
          <a:xfrm>
            <a:off x="0" y="353189"/>
            <a:ext cx="9144000" cy="455940"/>
          </a:xfrm>
          <a:prstGeom prst="rect">
            <a:avLst/>
          </a:prstGeom>
          <a:solidFill>
            <a:srgbClr val="8BC7B1"/>
          </a:solidFill>
        </p:spPr>
        <p:txBody>
          <a:bodyPr wrap="square" rtlCol="0">
            <a:spAutoFit/>
          </a:bodyPr>
          <a:lstStyle/>
          <a:p>
            <a:endParaRPr lang="fr-FR" dirty="0"/>
          </a:p>
        </p:txBody>
      </p:sp>
      <p:sp>
        <p:nvSpPr>
          <p:cNvPr id="2" name="Titre 1">
            <a:extLst>
              <a:ext uri="{FF2B5EF4-FFF2-40B4-BE49-F238E27FC236}">
                <a16:creationId xmlns:a16="http://schemas.microsoft.com/office/drawing/2014/main" id="{3A055DDE-E315-A4E8-E403-62D1B7EC5A9D}"/>
              </a:ext>
            </a:extLst>
          </p:cNvPr>
          <p:cNvSpPr>
            <a:spLocks noGrp="1"/>
          </p:cNvSpPr>
          <p:nvPr>
            <p:ph type="title"/>
          </p:nvPr>
        </p:nvSpPr>
        <p:spPr>
          <a:xfrm>
            <a:off x="190513" y="353189"/>
            <a:ext cx="8520600" cy="455940"/>
          </a:xfrm>
        </p:spPr>
        <p:txBody>
          <a:bodyPr>
            <a:normAutofit fontScale="90000"/>
          </a:bodyPr>
          <a:lstStyle/>
          <a:p>
            <a:r>
              <a:rPr lang="fr" sz="1800" b="1" dirty="0">
                <a:solidFill>
                  <a:schemeClr val="bg1"/>
                </a:solidFill>
                <a:latin typeface="Montserrat"/>
                <a:ea typeface="Montserrat"/>
                <a:cs typeface="Montserrat"/>
                <a:sym typeface="Montserrat"/>
              </a:rPr>
              <a:t>5. La stack AMAZON WEB SERVICE</a:t>
            </a:r>
            <a:endParaRPr lang="fr-FR" sz="1800" b="1" dirty="0">
              <a:solidFill>
                <a:schemeClr val="bg1"/>
              </a:solidFill>
            </a:endParaRPr>
          </a:p>
        </p:txBody>
      </p:sp>
      <p:pic>
        <p:nvPicPr>
          <p:cNvPr id="9" name="Image 8">
            <a:extLst>
              <a:ext uri="{FF2B5EF4-FFF2-40B4-BE49-F238E27FC236}">
                <a16:creationId xmlns:a16="http://schemas.microsoft.com/office/drawing/2014/main" id="{0624038C-F124-1847-64FF-770CE7C5EE62}"/>
              </a:ext>
            </a:extLst>
          </p:cNvPr>
          <p:cNvPicPr>
            <a:picLocks noChangeAspect="1"/>
          </p:cNvPicPr>
          <p:nvPr/>
        </p:nvPicPr>
        <p:blipFill>
          <a:blip r:embed="rId3"/>
          <a:stretch>
            <a:fillRect/>
          </a:stretch>
        </p:blipFill>
        <p:spPr>
          <a:xfrm>
            <a:off x="3208934" y="1407436"/>
            <a:ext cx="2040157" cy="1147588"/>
          </a:xfrm>
          <a:prstGeom prst="rect">
            <a:avLst/>
          </a:prstGeom>
          <a:effectLst>
            <a:outerShdw blurRad="63500" sx="105000" sy="105000" algn="ctr" rotWithShape="0">
              <a:prstClr val="black">
                <a:alpha val="40000"/>
              </a:prstClr>
            </a:outerShdw>
          </a:effectLst>
        </p:spPr>
      </p:pic>
      <p:pic>
        <p:nvPicPr>
          <p:cNvPr id="11" name="Image 10">
            <a:extLst>
              <a:ext uri="{FF2B5EF4-FFF2-40B4-BE49-F238E27FC236}">
                <a16:creationId xmlns:a16="http://schemas.microsoft.com/office/drawing/2014/main" id="{E341E472-8E79-00C9-8BE2-112A756A58AD}"/>
              </a:ext>
            </a:extLst>
          </p:cNvPr>
          <p:cNvPicPr>
            <a:picLocks noChangeAspect="1"/>
          </p:cNvPicPr>
          <p:nvPr/>
        </p:nvPicPr>
        <p:blipFill>
          <a:blip r:embed="rId4"/>
          <a:stretch>
            <a:fillRect/>
          </a:stretch>
        </p:blipFill>
        <p:spPr>
          <a:xfrm>
            <a:off x="725470" y="1548469"/>
            <a:ext cx="1291854" cy="1113455"/>
          </a:xfrm>
          <a:prstGeom prst="rect">
            <a:avLst/>
          </a:prstGeom>
          <a:effectLst>
            <a:outerShdw blurRad="50800" dist="38100" dir="8100000" algn="tr" rotWithShape="0">
              <a:prstClr val="black">
                <a:alpha val="40000"/>
              </a:prstClr>
            </a:outerShdw>
          </a:effectLst>
        </p:spPr>
      </p:pic>
      <p:pic>
        <p:nvPicPr>
          <p:cNvPr id="13" name="Image 12">
            <a:extLst>
              <a:ext uri="{FF2B5EF4-FFF2-40B4-BE49-F238E27FC236}">
                <a16:creationId xmlns:a16="http://schemas.microsoft.com/office/drawing/2014/main" id="{9C2814E0-8ED8-2617-F24A-02B6A21092C5}"/>
              </a:ext>
            </a:extLst>
          </p:cNvPr>
          <p:cNvPicPr>
            <a:picLocks noChangeAspect="1"/>
          </p:cNvPicPr>
          <p:nvPr/>
        </p:nvPicPr>
        <p:blipFill>
          <a:blip r:embed="rId5"/>
          <a:stretch>
            <a:fillRect/>
          </a:stretch>
        </p:blipFill>
        <p:spPr>
          <a:xfrm>
            <a:off x="3757126" y="3004202"/>
            <a:ext cx="1019764" cy="1019764"/>
          </a:xfrm>
          <a:prstGeom prst="rect">
            <a:avLst/>
          </a:prstGeom>
          <a:effectLst>
            <a:outerShdw blurRad="50800" dist="38100" dir="8100000" algn="tr" rotWithShape="0">
              <a:prstClr val="black">
                <a:alpha val="40000"/>
              </a:prstClr>
            </a:outerShdw>
          </a:effectLst>
        </p:spPr>
      </p:pic>
      <p:pic>
        <p:nvPicPr>
          <p:cNvPr id="15" name="Image 14">
            <a:extLst>
              <a:ext uri="{FF2B5EF4-FFF2-40B4-BE49-F238E27FC236}">
                <a16:creationId xmlns:a16="http://schemas.microsoft.com/office/drawing/2014/main" id="{A59AB984-A040-0EF5-5FA8-24C8CE2CA807}"/>
              </a:ext>
            </a:extLst>
          </p:cNvPr>
          <p:cNvPicPr>
            <a:picLocks noChangeAspect="1"/>
          </p:cNvPicPr>
          <p:nvPr/>
        </p:nvPicPr>
        <p:blipFill>
          <a:blip r:embed="rId6"/>
          <a:stretch>
            <a:fillRect/>
          </a:stretch>
        </p:blipFill>
        <p:spPr>
          <a:xfrm>
            <a:off x="6440702" y="1548468"/>
            <a:ext cx="1272521" cy="1113456"/>
          </a:xfrm>
          <a:prstGeom prst="rect">
            <a:avLst/>
          </a:prstGeom>
          <a:effectLst>
            <a:outerShdw blurRad="50800" dist="38100" dir="8100000" algn="tr" rotWithShape="0">
              <a:prstClr val="black">
                <a:alpha val="40000"/>
              </a:prstClr>
            </a:outerShdw>
          </a:effectLst>
        </p:spPr>
      </p:pic>
      <p:sp>
        <p:nvSpPr>
          <p:cNvPr id="17" name="Flèche : droite 16">
            <a:extLst>
              <a:ext uri="{FF2B5EF4-FFF2-40B4-BE49-F238E27FC236}">
                <a16:creationId xmlns:a16="http://schemas.microsoft.com/office/drawing/2014/main" id="{B9CB7880-E201-0191-445F-3E4C0A857F33}"/>
              </a:ext>
            </a:extLst>
          </p:cNvPr>
          <p:cNvSpPr/>
          <p:nvPr/>
        </p:nvSpPr>
        <p:spPr>
          <a:xfrm>
            <a:off x="5463744" y="1759599"/>
            <a:ext cx="908121" cy="455940"/>
          </a:xfrm>
          <a:prstGeom prst="rightArrow">
            <a:avLst/>
          </a:prstGeom>
          <a:solidFill>
            <a:srgbClr val="8BC7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gauche 17">
            <a:extLst>
              <a:ext uri="{FF2B5EF4-FFF2-40B4-BE49-F238E27FC236}">
                <a16:creationId xmlns:a16="http://schemas.microsoft.com/office/drawing/2014/main" id="{F2780656-C437-E49C-98C1-8822479C63F9}"/>
              </a:ext>
            </a:extLst>
          </p:cNvPr>
          <p:cNvSpPr/>
          <p:nvPr/>
        </p:nvSpPr>
        <p:spPr>
          <a:xfrm>
            <a:off x="2109880" y="1770330"/>
            <a:ext cx="857213" cy="434478"/>
          </a:xfrm>
          <a:prstGeom prst="leftArrow">
            <a:avLst/>
          </a:prstGeom>
          <a:solidFill>
            <a:srgbClr val="8BC7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bas 18">
            <a:extLst>
              <a:ext uri="{FF2B5EF4-FFF2-40B4-BE49-F238E27FC236}">
                <a16:creationId xmlns:a16="http://schemas.microsoft.com/office/drawing/2014/main" id="{68BBDA70-DDF2-108D-50BD-2C9668521B84}"/>
              </a:ext>
            </a:extLst>
          </p:cNvPr>
          <p:cNvSpPr/>
          <p:nvPr/>
        </p:nvSpPr>
        <p:spPr>
          <a:xfrm>
            <a:off x="4098624" y="2644674"/>
            <a:ext cx="374573" cy="313232"/>
          </a:xfrm>
          <a:prstGeom prst="downArrow">
            <a:avLst/>
          </a:prstGeom>
          <a:solidFill>
            <a:srgbClr val="8BC7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535911E0-07AB-ACBC-0D25-8E7C51C88F9B}"/>
              </a:ext>
            </a:extLst>
          </p:cNvPr>
          <p:cNvSpPr txBox="1"/>
          <p:nvPr/>
        </p:nvSpPr>
        <p:spPr>
          <a:xfrm>
            <a:off x="190513" y="2818540"/>
            <a:ext cx="2688116" cy="2169825"/>
          </a:xfrm>
          <a:prstGeom prst="rect">
            <a:avLst/>
          </a:prstGeom>
          <a:noFill/>
        </p:spPr>
        <p:txBody>
          <a:bodyPr wrap="square" rtlCol="0">
            <a:spAutoFit/>
          </a:bodyPr>
          <a:lstStyle/>
          <a:p>
            <a:r>
              <a:rPr lang="fr-FR" sz="1000" b="1" dirty="0">
                <a:latin typeface="Montserrat" panose="00000500000000000000" pitchFamily="2" charset="0"/>
              </a:rPr>
              <a:t>Authentification sécurisée</a:t>
            </a:r>
            <a:r>
              <a:rPr lang="fr-FR" sz="1000" dirty="0">
                <a:latin typeface="Montserrat" panose="00000500000000000000" pitchFamily="2" charset="0"/>
              </a:rPr>
              <a:t> :Offre des lectures et écritures ultra-rapides pour les données de l'application, comme les informations sur les menus, les utilisateurs, et les transactions.</a:t>
            </a:r>
          </a:p>
          <a:p>
            <a:r>
              <a:rPr lang="fr-FR" sz="1000" b="1" dirty="0">
                <a:latin typeface="Montserrat" panose="00000500000000000000" pitchFamily="2" charset="0"/>
              </a:rPr>
              <a:t>Intégration facile</a:t>
            </a:r>
            <a:r>
              <a:rPr lang="fr-FR" sz="1000" dirty="0">
                <a:latin typeface="Montserrat" panose="00000500000000000000" pitchFamily="2" charset="0"/>
              </a:rPr>
              <a:t> : Simple à intégrer avec votre application </a:t>
            </a:r>
            <a:r>
              <a:rPr lang="fr-FR" sz="1000" dirty="0" err="1">
                <a:latin typeface="Montserrat" panose="00000500000000000000" pitchFamily="2" charset="0"/>
              </a:rPr>
              <a:t>React</a:t>
            </a:r>
            <a:r>
              <a:rPr lang="fr-FR" sz="1000" dirty="0">
                <a:latin typeface="Montserrat" panose="00000500000000000000" pitchFamily="2" charset="0"/>
              </a:rPr>
              <a:t> pour la gestion des sessions utilisateur sans complexité de développement.</a:t>
            </a:r>
            <a:endParaRPr lang="fr-FR" sz="1000" b="1" dirty="0">
              <a:latin typeface="Montserrat" panose="00000500000000000000" pitchFamily="2" charset="0"/>
            </a:endParaRPr>
          </a:p>
          <a:p>
            <a:r>
              <a:rPr lang="fr-FR" sz="1000" b="1" dirty="0">
                <a:latin typeface="Montserrat" panose="00000500000000000000" pitchFamily="2" charset="0"/>
              </a:rPr>
              <a:t>Scalabilité</a:t>
            </a:r>
            <a:r>
              <a:rPr lang="fr-FR" sz="1000" dirty="0">
                <a:latin typeface="Montserrat" panose="00000500000000000000" pitchFamily="2" charset="0"/>
              </a:rPr>
              <a:t> : Gère automatiquement les utilisateurs à grande échelle sans avoir besoin d'infrastructure supplémentaire.</a:t>
            </a:r>
            <a:endParaRPr lang="fr-FR" sz="1000" b="1" dirty="0">
              <a:latin typeface="Montserrat" panose="00000500000000000000" pitchFamily="2" charset="0"/>
            </a:endParaRPr>
          </a:p>
        </p:txBody>
      </p:sp>
      <p:sp>
        <p:nvSpPr>
          <p:cNvPr id="27" name="ZoneTexte 26">
            <a:extLst>
              <a:ext uri="{FF2B5EF4-FFF2-40B4-BE49-F238E27FC236}">
                <a16:creationId xmlns:a16="http://schemas.microsoft.com/office/drawing/2014/main" id="{2A24433D-D4AD-AD75-BDE7-3FF1AF64E09A}"/>
              </a:ext>
            </a:extLst>
          </p:cNvPr>
          <p:cNvSpPr txBox="1"/>
          <p:nvPr/>
        </p:nvSpPr>
        <p:spPr>
          <a:xfrm>
            <a:off x="5655387" y="2818540"/>
            <a:ext cx="3198802" cy="1015663"/>
          </a:xfrm>
          <a:prstGeom prst="rect">
            <a:avLst/>
          </a:prstGeom>
          <a:noFill/>
        </p:spPr>
        <p:txBody>
          <a:bodyPr wrap="square" rtlCol="0">
            <a:spAutoFit/>
          </a:bodyPr>
          <a:lstStyle/>
          <a:p>
            <a:r>
              <a:rPr lang="fr-FR" sz="1000" b="1" dirty="0">
                <a:latin typeface="Montserrat" panose="00000500000000000000" pitchFamily="2" charset="0"/>
              </a:rPr>
              <a:t>Stockage de fichiers volumineux</a:t>
            </a:r>
            <a:r>
              <a:rPr lang="fr-FR" sz="1000" dirty="0">
                <a:latin typeface="Montserrat" panose="00000500000000000000" pitchFamily="2" charset="0"/>
              </a:rPr>
              <a:t> : Idéal pour les images de plats, les menus PDF et autres fichiers.</a:t>
            </a:r>
          </a:p>
          <a:p>
            <a:r>
              <a:rPr lang="fr-FR" sz="1000" b="1" dirty="0">
                <a:latin typeface="Montserrat" panose="00000500000000000000" pitchFamily="2" charset="0"/>
              </a:rPr>
              <a:t>Haute disponibilité</a:t>
            </a:r>
            <a:r>
              <a:rPr lang="fr-FR" sz="1000" dirty="0">
                <a:latin typeface="Montserrat" panose="00000500000000000000" pitchFamily="2" charset="0"/>
              </a:rPr>
              <a:t> : Accès rapide et fiable aux fichiers, peu importe leur quantité ou localisation.</a:t>
            </a:r>
          </a:p>
        </p:txBody>
      </p:sp>
      <p:sp>
        <p:nvSpPr>
          <p:cNvPr id="30" name="ZoneTexte 29">
            <a:extLst>
              <a:ext uri="{FF2B5EF4-FFF2-40B4-BE49-F238E27FC236}">
                <a16:creationId xmlns:a16="http://schemas.microsoft.com/office/drawing/2014/main" id="{A05599E8-B234-1DA2-3F29-30351D2C6E21}"/>
              </a:ext>
            </a:extLst>
          </p:cNvPr>
          <p:cNvSpPr txBox="1"/>
          <p:nvPr/>
        </p:nvSpPr>
        <p:spPr>
          <a:xfrm>
            <a:off x="3154850" y="4013504"/>
            <a:ext cx="6265371" cy="1015663"/>
          </a:xfrm>
          <a:prstGeom prst="rect">
            <a:avLst/>
          </a:prstGeom>
          <a:noFill/>
        </p:spPr>
        <p:txBody>
          <a:bodyPr wrap="square" rtlCol="0">
            <a:spAutoFit/>
          </a:bodyPr>
          <a:lstStyle/>
          <a:p>
            <a:r>
              <a:rPr lang="fr-FR" sz="1000" b="1" dirty="0">
                <a:latin typeface="Montserrat" panose="00000500000000000000" pitchFamily="2" charset="0"/>
              </a:rPr>
              <a:t>Haute performance</a:t>
            </a:r>
            <a:r>
              <a:rPr lang="fr-FR" sz="1000" dirty="0">
                <a:latin typeface="Montserrat" panose="00000500000000000000" pitchFamily="2" charset="0"/>
              </a:rPr>
              <a:t> : Offre des lectures et écritures ultra-rapides pour les données de l'application, comme les informations sur les menus, les utilisateurs, et les transactions.</a:t>
            </a:r>
          </a:p>
          <a:p>
            <a:r>
              <a:rPr lang="fr-FR" sz="1000" b="1" dirty="0">
                <a:latin typeface="Montserrat" panose="00000500000000000000" pitchFamily="2" charset="0"/>
              </a:rPr>
              <a:t>Scalabilité automatique</a:t>
            </a:r>
            <a:r>
              <a:rPr lang="fr-FR" sz="1000" dirty="0">
                <a:latin typeface="Montserrat" panose="00000500000000000000" pitchFamily="2" charset="0"/>
              </a:rPr>
              <a:t> : S'adapte facilement à la croissance de l'application, en s'ajustant automatiquement en fonction du volume de données.</a:t>
            </a:r>
          </a:p>
          <a:p>
            <a:r>
              <a:rPr lang="fr-FR" sz="1000" b="1" dirty="0">
                <a:latin typeface="Montserrat" panose="00000500000000000000" pitchFamily="2" charset="0"/>
              </a:rPr>
              <a:t>Gestion sans serveur</a:t>
            </a:r>
            <a:r>
              <a:rPr lang="fr-FR" sz="1000" dirty="0">
                <a:latin typeface="Montserrat" panose="00000500000000000000" pitchFamily="2" charset="0"/>
              </a:rPr>
              <a:t> : Pas de gestion d'infrastructure complexe, vous vous concentrez uniquement sur le stockage et la récupération des données.</a:t>
            </a:r>
          </a:p>
        </p:txBody>
      </p:sp>
    </p:spTree>
    <p:extLst>
      <p:ext uri="{BB962C8B-B14F-4D97-AF65-F5344CB8AC3E}">
        <p14:creationId xmlns:p14="http://schemas.microsoft.com/office/powerpoint/2010/main" val="2799515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9C422C-AE43-B22A-4984-E0EAB62A99D5}"/>
              </a:ext>
            </a:extLst>
          </p:cNvPr>
          <p:cNvSpPr>
            <a:spLocks noGrp="1"/>
          </p:cNvSpPr>
          <p:nvPr>
            <p:ph type="title"/>
          </p:nvPr>
        </p:nvSpPr>
        <p:spPr>
          <a:xfrm>
            <a:off x="0" y="342184"/>
            <a:ext cx="9144000" cy="485212"/>
          </a:xfrm>
          <a:solidFill>
            <a:srgbClr val="8BC7B1"/>
          </a:solidFill>
        </p:spPr>
        <p:txBody>
          <a:bodyPr>
            <a:normAutofit fontScale="90000"/>
          </a:bodyPr>
          <a:lstStyle/>
          <a:p>
            <a:r>
              <a:rPr lang="fr-FR" sz="2000" b="1" dirty="0">
                <a:solidFill>
                  <a:schemeClr val="bg1"/>
                </a:solidFill>
              </a:rPr>
              <a:t>Parcours des données …</a:t>
            </a:r>
          </a:p>
        </p:txBody>
      </p:sp>
      <p:pic>
        <p:nvPicPr>
          <p:cNvPr id="4" name="Google Shape;96;p18">
            <a:extLst>
              <a:ext uri="{FF2B5EF4-FFF2-40B4-BE49-F238E27FC236}">
                <a16:creationId xmlns:a16="http://schemas.microsoft.com/office/drawing/2014/main" id="{8FA24631-79A8-5748-379A-4507F8681EB8}"/>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6" name="Image 5">
            <a:extLst>
              <a:ext uri="{FF2B5EF4-FFF2-40B4-BE49-F238E27FC236}">
                <a16:creationId xmlns:a16="http://schemas.microsoft.com/office/drawing/2014/main" id="{0989877A-FC22-F522-CECA-4AF3C01A6BD7}"/>
              </a:ext>
            </a:extLst>
          </p:cNvPr>
          <p:cNvPicPr>
            <a:picLocks noChangeAspect="1"/>
          </p:cNvPicPr>
          <p:nvPr/>
        </p:nvPicPr>
        <p:blipFill>
          <a:blip r:embed="rId3"/>
          <a:stretch>
            <a:fillRect/>
          </a:stretch>
        </p:blipFill>
        <p:spPr>
          <a:xfrm>
            <a:off x="1008238" y="2379152"/>
            <a:ext cx="1061051" cy="1061051"/>
          </a:xfrm>
          <a:prstGeom prst="rect">
            <a:avLst/>
          </a:prstGeom>
          <a:effectLst>
            <a:outerShdw blurRad="50800" dist="38100" dir="8100000" algn="tr" rotWithShape="0">
              <a:prstClr val="black">
                <a:alpha val="40000"/>
              </a:prstClr>
            </a:outerShdw>
          </a:effectLst>
        </p:spPr>
      </p:pic>
      <p:pic>
        <p:nvPicPr>
          <p:cNvPr id="12" name="Image 11">
            <a:extLst>
              <a:ext uri="{FF2B5EF4-FFF2-40B4-BE49-F238E27FC236}">
                <a16:creationId xmlns:a16="http://schemas.microsoft.com/office/drawing/2014/main" id="{DCF10D9F-A08F-7C7B-AE67-A3926454DAB3}"/>
              </a:ext>
            </a:extLst>
          </p:cNvPr>
          <p:cNvPicPr>
            <a:picLocks noChangeAspect="1"/>
          </p:cNvPicPr>
          <p:nvPr/>
        </p:nvPicPr>
        <p:blipFill>
          <a:blip r:embed="rId4"/>
          <a:stretch>
            <a:fillRect/>
          </a:stretch>
        </p:blipFill>
        <p:spPr>
          <a:xfrm>
            <a:off x="4041595" y="3563964"/>
            <a:ext cx="1053770" cy="1053770"/>
          </a:xfrm>
          <a:prstGeom prst="rect">
            <a:avLst/>
          </a:prstGeom>
          <a:effectLst>
            <a:outerShdw blurRad="50800" dist="38100" dir="8100000" algn="tr" rotWithShape="0">
              <a:prstClr val="black">
                <a:alpha val="40000"/>
              </a:prstClr>
            </a:outerShdw>
          </a:effectLst>
        </p:spPr>
      </p:pic>
      <p:pic>
        <p:nvPicPr>
          <p:cNvPr id="24" name="Graphique 23" descr="Serveur">
            <a:extLst>
              <a:ext uri="{FF2B5EF4-FFF2-40B4-BE49-F238E27FC236}">
                <a16:creationId xmlns:a16="http://schemas.microsoft.com/office/drawing/2014/main" id="{3BF014BB-A97D-4D2C-1DDB-466660968A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23651" y="2281588"/>
            <a:ext cx="1256178" cy="1256178"/>
          </a:xfrm>
          <a:prstGeom prst="rect">
            <a:avLst/>
          </a:prstGeom>
          <a:effectLst>
            <a:outerShdw blurRad="50800" dist="38100" dir="8100000" algn="tr" rotWithShape="0">
              <a:prstClr val="black">
                <a:alpha val="40000"/>
              </a:prstClr>
            </a:outerShdw>
          </a:effectLst>
        </p:spPr>
      </p:pic>
      <p:pic>
        <p:nvPicPr>
          <p:cNvPr id="26" name="Image 25">
            <a:extLst>
              <a:ext uri="{FF2B5EF4-FFF2-40B4-BE49-F238E27FC236}">
                <a16:creationId xmlns:a16="http://schemas.microsoft.com/office/drawing/2014/main" id="{55177F39-78DB-399F-391C-CD906E58ED4E}"/>
              </a:ext>
            </a:extLst>
          </p:cNvPr>
          <p:cNvPicPr>
            <a:picLocks noChangeAspect="1"/>
          </p:cNvPicPr>
          <p:nvPr/>
        </p:nvPicPr>
        <p:blipFill>
          <a:blip r:embed="rId7"/>
          <a:stretch>
            <a:fillRect/>
          </a:stretch>
        </p:blipFill>
        <p:spPr>
          <a:xfrm>
            <a:off x="4048635" y="1066288"/>
            <a:ext cx="1046730" cy="1024577"/>
          </a:xfrm>
          <a:prstGeom prst="rect">
            <a:avLst/>
          </a:prstGeom>
          <a:effectLst>
            <a:outerShdw blurRad="50800" dist="38100" dir="8100000" algn="tr" rotWithShape="0">
              <a:prstClr val="black">
                <a:alpha val="40000"/>
              </a:prstClr>
            </a:outerShdw>
          </a:effectLst>
        </p:spPr>
      </p:pic>
      <p:sp>
        <p:nvSpPr>
          <p:cNvPr id="30" name="Flèche : virage 29">
            <a:extLst>
              <a:ext uri="{FF2B5EF4-FFF2-40B4-BE49-F238E27FC236}">
                <a16:creationId xmlns:a16="http://schemas.microsoft.com/office/drawing/2014/main" id="{ED9732B0-8283-C882-F8BC-9A7D0D4D0328}"/>
              </a:ext>
            </a:extLst>
          </p:cNvPr>
          <p:cNvSpPr/>
          <p:nvPr/>
        </p:nvSpPr>
        <p:spPr>
          <a:xfrm>
            <a:off x="1740665" y="1375374"/>
            <a:ext cx="2119088" cy="858449"/>
          </a:xfrm>
          <a:prstGeom prst="bentArrow">
            <a:avLst/>
          </a:prstGeom>
          <a:solidFill>
            <a:srgbClr val="8BC7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1" name="Flèche : virage 30">
            <a:extLst>
              <a:ext uri="{FF2B5EF4-FFF2-40B4-BE49-F238E27FC236}">
                <a16:creationId xmlns:a16="http://schemas.microsoft.com/office/drawing/2014/main" id="{1B06446D-9EA9-08BE-B72D-D6530E8E81D7}"/>
              </a:ext>
            </a:extLst>
          </p:cNvPr>
          <p:cNvSpPr/>
          <p:nvPr/>
        </p:nvSpPr>
        <p:spPr>
          <a:xfrm rot="10800000">
            <a:off x="5296975" y="3639442"/>
            <a:ext cx="2106360" cy="815603"/>
          </a:xfrm>
          <a:prstGeom prst="bentArrow">
            <a:avLst/>
          </a:prstGeom>
          <a:solidFill>
            <a:srgbClr val="8BC7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3" name="Flèche : virage 32">
            <a:extLst>
              <a:ext uri="{FF2B5EF4-FFF2-40B4-BE49-F238E27FC236}">
                <a16:creationId xmlns:a16="http://schemas.microsoft.com/office/drawing/2014/main" id="{463F7C10-0436-C8C9-2445-5721AB37A817}"/>
              </a:ext>
            </a:extLst>
          </p:cNvPr>
          <p:cNvSpPr/>
          <p:nvPr/>
        </p:nvSpPr>
        <p:spPr>
          <a:xfrm rot="5400000">
            <a:off x="6016539" y="801021"/>
            <a:ext cx="738662" cy="2203248"/>
          </a:xfrm>
          <a:prstGeom prst="bentArrow">
            <a:avLst/>
          </a:prstGeom>
          <a:solidFill>
            <a:srgbClr val="8BC7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4" name="Flèche : virage 33">
            <a:extLst>
              <a:ext uri="{FF2B5EF4-FFF2-40B4-BE49-F238E27FC236}">
                <a16:creationId xmlns:a16="http://schemas.microsoft.com/office/drawing/2014/main" id="{E2A09548-202C-A328-0A67-45CD396A21AB}"/>
              </a:ext>
            </a:extLst>
          </p:cNvPr>
          <p:cNvSpPr/>
          <p:nvPr/>
        </p:nvSpPr>
        <p:spPr>
          <a:xfrm rot="16200000">
            <a:off x="2362617" y="2930283"/>
            <a:ext cx="902811" cy="2146714"/>
          </a:xfrm>
          <a:prstGeom prst="bentArrow">
            <a:avLst/>
          </a:prstGeom>
          <a:solidFill>
            <a:srgbClr val="8BC7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5" name="ZoneTexte 34">
            <a:extLst>
              <a:ext uri="{FF2B5EF4-FFF2-40B4-BE49-F238E27FC236}">
                <a16:creationId xmlns:a16="http://schemas.microsoft.com/office/drawing/2014/main" id="{3B22CF72-C78E-41BF-5B19-30C1E72C7AE6}"/>
              </a:ext>
            </a:extLst>
          </p:cNvPr>
          <p:cNvSpPr txBox="1"/>
          <p:nvPr/>
        </p:nvSpPr>
        <p:spPr>
          <a:xfrm>
            <a:off x="3790492" y="2107652"/>
            <a:ext cx="1639463" cy="1169551"/>
          </a:xfrm>
          <a:prstGeom prst="rect">
            <a:avLst/>
          </a:prstGeom>
          <a:noFill/>
        </p:spPr>
        <p:txBody>
          <a:bodyPr wrap="square" rtlCol="0">
            <a:spAutoFit/>
          </a:bodyPr>
          <a:lstStyle/>
          <a:p>
            <a:pPr algn="ctr"/>
            <a:r>
              <a:rPr lang="fr-FR" b="1" dirty="0"/>
              <a:t>API Instagram,</a:t>
            </a:r>
            <a:br>
              <a:rPr lang="fr-FR" b="1" dirty="0"/>
            </a:br>
            <a:r>
              <a:rPr lang="fr-FR" b="1" dirty="0"/>
              <a:t>API Deliveroo,</a:t>
            </a:r>
          </a:p>
          <a:p>
            <a:pPr algn="ctr"/>
            <a:r>
              <a:rPr lang="fr-FR" b="1" dirty="0"/>
              <a:t>API OAuth2,</a:t>
            </a:r>
          </a:p>
          <a:p>
            <a:pPr algn="ctr"/>
            <a:r>
              <a:rPr lang="fr-FR" b="1" dirty="0"/>
              <a:t>Google Font API,</a:t>
            </a:r>
          </a:p>
          <a:p>
            <a:pPr algn="ctr"/>
            <a:r>
              <a:rPr lang="fr-FR" b="1" dirty="0"/>
              <a:t>API REST</a:t>
            </a:r>
          </a:p>
        </p:txBody>
      </p:sp>
      <p:sp>
        <p:nvSpPr>
          <p:cNvPr id="36" name="ZoneTexte 35">
            <a:extLst>
              <a:ext uri="{FF2B5EF4-FFF2-40B4-BE49-F238E27FC236}">
                <a16:creationId xmlns:a16="http://schemas.microsoft.com/office/drawing/2014/main" id="{D3B67118-9BBD-B283-164E-3C203B86F07B}"/>
              </a:ext>
            </a:extLst>
          </p:cNvPr>
          <p:cNvSpPr txBox="1"/>
          <p:nvPr/>
        </p:nvSpPr>
        <p:spPr>
          <a:xfrm>
            <a:off x="245676" y="940739"/>
            <a:ext cx="1487277" cy="1384995"/>
          </a:xfrm>
          <a:prstGeom prst="rect">
            <a:avLst/>
          </a:prstGeom>
          <a:noFill/>
        </p:spPr>
        <p:txBody>
          <a:bodyPr wrap="square" rtlCol="0">
            <a:spAutoFit/>
          </a:bodyPr>
          <a:lstStyle/>
          <a:p>
            <a:r>
              <a:rPr lang="fr-FR" b="1" dirty="0" err="1"/>
              <a:t>React</a:t>
            </a:r>
            <a:r>
              <a:rPr lang="fr-FR" b="1" dirty="0"/>
              <a:t>,</a:t>
            </a:r>
            <a:br>
              <a:rPr lang="fr-FR" b="1" dirty="0"/>
            </a:br>
            <a:r>
              <a:rPr lang="fr-FR" b="1" dirty="0" err="1"/>
              <a:t>React</a:t>
            </a:r>
            <a:r>
              <a:rPr lang="fr-FR" b="1" dirty="0"/>
              <a:t> modale,</a:t>
            </a:r>
            <a:br>
              <a:rPr lang="fr-FR" b="1" dirty="0"/>
            </a:br>
            <a:r>
              <a:rPr lang="fr-FR" b="1" dirty="0" err="1"/>
              <a:t>React</a:t>
            </a:r>
            <a:r>
              <a:rPr lang="fr-FR" b="1" dirty="0"/>
              <a:t> PDF,</a:t>
            </a:r>
            <a:br>
              <a:rPr lang="fr-FR" b="1" dirty="0"/>
            </a:br>
            <a:r>
              <a:rPr lang="fr-FR" b="1" dirty="0" err="1"/>
              <a:t>React</a:t>
            </a:r>
            <a:r>
              <a:rPr lang="fr-FR" b="1" dirty="0"/>
              <a:t> </a:t>
            </a:r>
            <a:r>
              <a:rPr lang="fr-FR" b="1" dirty="0" err="1"/>
              <a:t>Styled</a:t>
            </a:r>
            <a:r>
              <a:rPr lang="fr-FR" b="1" dirty="0"/>
              <a:t> Component,</a:t>
            </a:r>
          </a:p>
          <a:p>
            <a:r>
              <a:rPr lang="fr-FR" b="1" dirty="0" err="1"/>
              <a:t>React</a:t>
            </a:r>
            <a:r>
              <a:rPr lang="fr-FR" b="1" dirty="0"/>
              <a:t> </a:t>
            </a:r>
            <a:r>
              <a:rPr lang="fr-FR" b="1" dirty="0" err="1"/>
              <a:t>color</a:t>
            </a:r>
            <a:endParaRPr lang="fr-FR" b="1" dirty="0"/>
          </a:p>
        </p:txBody>
      </p:sp>
      <p:sp>
        <p:nvSpPr>
          <p:cNvPr id="37" name="ZoneTexte 36">
            <a:extLst>
              <a:ext uri="{FF2B5EF4-FFF2-40B4-BE49-F238E27FC236}">
                <a16:creationId xmlns:a16="http://schemas.microsoft.com/office/drawing/2014/main" id="{A483F0C5-1730-D6A6-F922-721FD0C1528B}"/>
              </a:ext>
            </a:extLst>
          </p:cNvPr>
          <p:cNvSpPr txBox="1"/>
          <p:nvPr/>
        </p:nvSpPr>
        <p:spPr>
          <a:xfrm>
            <a:off x="7601483" y="3639443"/>
            <a:ext cx="1542517" cy="523220"/>
          </a:xfrm>
          <a:prstGeom prst="rect">
            <a:avLst/>
          </a:prstGeom>
          <a:noFill/>
        </p:spPr>
        <p:txBody>
          <a:bodyPr wrap="square" rtlCol="0">
            <a:spAutoFit/>
          </a:bodyPr>
          <a:lstStyle/>
          <a:p>
            <a:r>
              <a:rPr lang="fr-FR" b="1" dirty="0"/>
              <a:t>Node.js</a:t>
            </a:r>
          </a:p>
          <a:p>
            <a:r>
              <a:rPr lang="fr-FR" b="1" dirty="0"/>
              <a:t>Express.js</a:t>
            </a:r>
          </a:p>
        </p:txBody>
      </p:sp>
      <p:sp>
        <p:nvSpPr>
          <p:cNvPr id="38" name="ZoneTexte 37">
            <a:extLst>
              <a:ext uri="{FF2B5EF4-FFF2-40B4-BE49-F238E27FC236}">
                <a16:creationId xmlns:a16="http://schemas.microsoft.com/office/drawing/2014/main" id="{C2C7AF17-E0F4-5CBA-7A8C-49FDFE898BA0}"/>
              </a:ext>
            </a:extLst>
          </p:cNvPr>
          <p:cNvSpPr txBox="1"/>
          <p:nvPr/>
        </p:nvSpPr>
        <p:spPr>
          <a:xfrm>
            <a:off x="3662321" y="4719411"/>
            <a:ext cx="2281343" cy="307777"/>
          </a:xfrm>
          <a:prstGeom prst="rect">
            <a:avLst/>
          </a:prstGeom>
          <a:noFill/>
        </p:spPr>
        <p:txBody>
          <a:bodyPr wrap="square" rtlCol="0">
            <a:spAutoFit/>
          </a:bodyPr>
          <a:lstStyle/>
          <a:p>
            <a:r>
              <a:rPr lang="fr-FR" b="1" dirty="0"/>
              <a:t>Amazon </a:t>
            </a:r>
            <a:r>
              <a:rPr lang="fr-FR" b="1" dirty="0" err="1"/>
              <a:t>DynamoDB</a:t>
            </a:r>
            <a:endParaRPr lang="fr-FR" b="1" dirty="0"/>
          </a:p>
        </p:txBody>
      </p:sp>
    </p:spTree>
    <p:extLst>
      <p:ext uri="{BB962C8B-B14F-4D97-AF65-F5344CB8AC3E}">
        <p14:creationId xmlns:p14="http://schemas.microsoft.com/office/powerpoint/2010/main" val="61753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0A164-9CDA-2BD3-8C95-402B225FF898}"/>
              </a:ext>
            </a:extLst>
          </p:cNvPr>
          <p:cNvSpPr>
            <a:spLocks noGrp="1"/>
          </p:cNvSpPr>
          <p:nvPr>
            <p:ph type="title"/>
          </p:nvPr>
        </p:nvSpPr>
        <p:spPr>
          <a:xfrm>
            <a:off x="0" y="340546"/>
            <a:ext cx="9144000" cy="572700"/>
          </a:xfrm>
          <a:solidFill>
            <a:srgbClr val="8BC7B1"/>
          </a:solidFill>
        </p:spPr>
        <p:txBody>
          <a:bodyPr>
            <a:normAutofit fontScale="90000"/>
          </a:bodyPr>
          <a:lstStyle/>
          <a:p>
            <a:r>
              <a:rPr lang="fr-FR" b="1" dirty="0">
                <a:solidFill>
                  <a:schemeClr val="bg1"/>
                </a:solidFill>
              </a:rPr>
              <a:t>API INSTAGRAM</a:t>
            </a:r>
          </a:p>
        </p:txBody>
      </p:sp>
      <p:sp>
        <p:nvSpPr>
          <p:cNvPr id="94" name="Google Shape;94;p18"/>
          <p:cNvSpPr txBox="1">
            <a:spLocks noGrp="1"/>
          </p:cNvSpPr>
          <p:nvPr>
            <p:ph type="body" idx="1"/>
          </p:nvPr>
        </p:nvSpPr>
        <p:spPr>
          <a:xfrm>
            <a:off x="311150" y="1152525"/>
            <a:ext cx="4599517" cy="3647122"/>
          </a:xfrm>
          <a:prstGeom prst="rect">
            <a:avLst/>
          </a:prstGeom>
          <a:noFill/>
          <a:ln>
            <a:noFill/>
          </a:ln>
        </p:spPr>
        <p:txBody>
          <a:bodyPr spcFirstLastPara="1" wrap="square" lIns="91425" tIns="91425" rIns="91425" bIns="91425" anchor="t" anchorCtr="0">
            <a:spAutoFit/>
          </a:bodyPr>
          <a:lstStyle/>
          <a:p>
            <a:pPr marL="133350" lvl="0" indent="0" algn="l" rtl="0">
              <a:lnSpc>
                <a:spcPct val="150000"/>
              </a:lnSpc>
              <a:spcBef>
                <a:spcPts val="0"/>
              </a:spcBef>
              <a:spcAft>
                <a:spcPts val="0"/>
              </a:spcAft>
              <a:buClr>
                <a:srgbClr val="0D0D0D"/>
              </a:buClr>
              <a:buSzPts val="1500"/>
              <a:buNone/>
            </a:pPr>
            <a:r>
              <a:rPr lang="fr" sz="1200" dirty="0">
                <a:solidFill>
                  <a:srgbClr val="0D0D0D"/>
                </a:solidFill>
                <a:highlight>
                  <a:srgbClr val="FFF4E8"/>
                </a:highlight>
                <a:latin typeface="Montserrat"/>
                <a:ea typeface="Montserrat"/>
                <a:cs typeface="Montserrat"/>
                <a:sym typeface="Montserrat"/>
              </a:rPr>
              <a:t>Grâce a l’utilisation </a:t>
            </a:r>
            <a:r>
              <a:rPr lang="fr" sz="1200" b="1" dirty="0">
                <a:solidFill>
                  <a:srgbClr val="0D0D0D"/>
                </a:solidFill>
                <a:highlight>
                  <a:srgbClr val="FFF4E8"/>
                </a:highlight>
                <a:latin typeface="Montserrat"/>
                <a:ea typeface="Montserrat"/>
                <a:cs typeface="Montserrat"/>
                <a:sym typeface="Montserrat"/>
              </a:rPr>
              <a:t>API Graph Instagram,</a:t>
            </a:r>
            <a:br>
              <a:rPr lang="fr" sz="1200" b="1" dirty="0">
                <a:solidFill>
                  <a:srgbClr val="0D0D0D"/>
                </a:solidFill>
                <a:highlight>
                  <a:srgbClr val="FFF4E8"/>
                </a:highlight>
                <a:latin typeface="Montserrat"/>
                <a:ea typeface="Montserrat"/>
                <a:cs typeface="Montserrat"/>
                <a:sym typeface="Montserrat"/>
              </a:rPr>
            </a:br>
            <a:r>
              <a:rPr lang="fr" sz="1200" dirty="0">
                <a:solidFill>
                  <a:srgbClr val="0D0D0D"/>
                </a:solidFill>
                <a:highlight>
                  <a:srgbClr val="FFF4E8"/>
                </a:highlight>
                <a:latin typeface="Montserrat"/>
                <a:ea typeface="Montserrat"/>
                <a:cs typeface="Montserrat"/>
                <a:sym typeface="Montserrat"/>
              </a:rPr>
              <a:t>nous allons pouvoir : </a:t>
            </a:r>
          </a:p>
          <a:p>
            <a:pPr marL="419100" indent="-285750">
              <a:lnSpc>
                <a:spcPct val="150000"/>
              </a:lnSpc>
              <a:buClr>
                <a:srgbClr val="0D0D0D"/>
              </a:buClr>
              <a:buSzPts val="1500"/>
            </a:pPr>
            <a:r>
              <a:rPr lang="fr-FR" sz="1200" dirty="0"/>
              <a:t>Partager des menus ou des images de plats sur Instagram</a:t>
            </a:r>
          </a:p>
          <a:p>
            <a:pPr marL="419100" indent="-285750">
              <a:lnSpc>
                <a:spcPct val="150000"/>
              </a:lnSpc>
              <a:buClr>
                <a:srgbClr val="0D0D0D"/>
              </a:buClr>
              <a:buSzPts val="1500"/>
            </a:pPr>
            <a:r>
              <a:rPr lang="fr-FR" sz="1200" dirty="0"/>
              <a:t>Automatiser la création de publications,</a:t>
            </a:r>
          </a:p>
          <a:p>
            <a:pPr marL="419100" indent="-285750">
              <a:lnSpc>
                <a:spcPct val="150000"/>
              </a:lnSpc>
              <a:buClr>
                <a:srgbClr val="0D0D0D"/>
              </a:buClr>
              <a:buSzPts val="1500"/>
            </a:pPr>
            <a:r>
              <a:rPr lang="fr-FR" sz="1200" dirty="0"/>
              <a:t>Interagir avec les utilisateurs d'Instagram pour suivre l’engagement de ceux-ci,</a:t>
            </a:r>
          </a:p>
          <a:p>
            <a:pPr marL="419100" indent="-285750">
              <a:lnSpc>
                <a:spcPct val="150000"/>
              </a:lnSpc>
              <a:buClr>
                <a:srgbClr val="0D0D0D"/>
              </a:buClr>
              <a:buSzPts val="1500"/>
            </a:pPr>
            <a:r>
              <a:rPr lang="fr-FR" sz="1200" dirty="0"/>
              <a:t>Analyser les performances des publications (likes, commentaires etc…)</a:t>
            </a:r>
          </a:p>
          <a:p>
            <a:pPr marL="419100" indent="-285750">
              <a:lnSpc>
                <a:spcPct val="150000"/>
              </a:lnSpc>
              <a:buClr>
                <a:srgbClr val="0D0D0D"/>
              </a:buClr>
              <a:buSzPts val="1500"/>
            </a:pPr>
            <a:r>
              <a:rPr lang="fr-FR" sz="1200" dirty="0">
                <a:solidFill>
                  <a:srgbClr val="0D0D0D"/>
                </a:solidFill>
                <a:highlight>
                  <a:srgbClr val="FFF4E8"/>
                </a:highlight>
                <a:latin typeface="Montserrat"/>
                <a:ea typeface="Montserrat"/>
                <a:cs typeface="Montserrat"/>
                <a:sym typeface="Montserrat"/>
              </a:rPr>
              <a:t>Permettre aux utilisateurs d’associer leurs comptes Instagram a l’application </a:t>
            </a:r>
            <a:r>
              <a:rPr lang="fr-FR" sz="1200" dirty="0" err="1">
                <a:solidFill>
                  <a:srgbClr val="0D0D0D"/>
                </a:solidFill>
                <a:highlight>
                  <a:srgbClr val="FFF4E8"/>
                </a:highlight>
                <a:latin typeface="Montserrat"/>
                <a:ea typeface="Montserrat"/>
                <a:cs typeface="Montserrat"/>
                <a:sym typeface="Montserrat"/>
              </a:rPr>
              <a:t>MenuMaker</a:t>
            </a:r>
            <a:r>
              <a:rPr lang="fr-FR" sz="1200" dirty="0">
                <a:solidFill>
                  <a:srgbClr val="0D0D0D"/>
                </a:solidFill>
                <a:highlight>
                  <a:srgbClr val="FFF4E8"/>
                </a:highlight>
                <a:latin typeface="Montserrat"/>
                <a:ea typeface="Montserrat"/>
                <a:cs typeface="Montserrat"/>
                <a:sym typeface="Montserrat"/>
              </a:rPr>
              <a:t>,</a:t>
            </a:r>
          </a:p>
          <a:p>
            <a:pPr marL="419100" indent="-285750">
              <a:lnSpc>
                <a:spcPct val="150000"/>
              </a:lnSpc>
              <a:buClr>
                <a:srgbClr val="0D0D0D"/>
              </a:buClr>
              <a:buSzPts val="1500"/>
            </a:pPr>
            <a:r>
              <a:rPr lang="fr-FR" sz="1200" dirty="0">
                <a:solidFill>
                  <a:srgbClr val="0D0D0D"/>
                </a:solidFill>
                <a:highlight>
                  <a:srgbClr val="FFF4E8"/>
                </a:highlight>
                <a:latin typeface="Montserrat"/>
                <a:ea typeface="Montserrat"/>
                <a:cs typeface="Montserrat"/>
                <a:sym typeface="Montserrat"/>
              </a:rPr>
              <a:t>Faciliter le partage de promotions ou de campagnes spéciales pour nos utilisateurs.</a:t>
            </a:r>
            <a:endParaRPr lang="fr" sz="1200" dirty="0">
              <a:solidFill>
                <a:srgbClr val="0D0D0D"/>
              </a:solidFill>
              <a:highlight>
                <a:srgbClr val="FFF4E8"/>
              </a:highlight>
              <a:latin typeface="Montserrat"/>
              <a:ea typeface="Montserrat"/>
              <a:cs typeface="Montserrat"/>
              <a:sym typeface="Montserrat"/>
            </a:endParaRPr>
          </a:p>
        </p:txBody>
      </p:sp>
      <p:pic>
        <p:nvPicPr>
          <p:cNvPr id="6" name="Google Shape;106;p19">
            <a:extLst>
              <a:ext uri="{FF2B5EF4-FFF2-40B4-BE49-F238E27FC236}">
                <a16:creationId xmlns:a16="http://schemas.microsoft.com/office/drawing/2014/main" id="{86F05CD9-CF24-0C52-940B-3FBEF450FD72}"/>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4" name="Image 3">
            <a:extLst>
              <a:ext uri="{FF2B5EF4-FFF2-40B4-BE49-F238E27FC236}">
                <a16:creationId xmlns:a16="http://schemas.microsoft.com/office/drawing/2014/main" id="{5976C405-554E-D216-5DDB-AEF4A71F1CF6}"/>
              </a:ext>
            </a:extLst>
          </p:cNvPr>
          <p:cNvPicPr>
            <a:picLocks noChangeAspect="1"/>
          </p:cNvPicPr>
          <p:nvPr/>
        </p:nvPicPr>
        <p:blipFill>
          <a:blip r:embed="rId3"/>
          <a:stretch>
            <a:fillRect/>
          </a:stretch>
        </p:blipFill>
        <p:spPr>
          <a:xfrm>
            <a:off x="6291943" y="2266951"/>
            <a:ext cx="2658835" cy="2658835"/>
          </a:xfrm>
          <a:prstGeom prst="rect">
            <a:avLst/>
          </a:prstGeom>
          <a:effectLst>
            <a:outerShdw blurRad="50800" dist="127000" dir="8100000" algn="tr" rotWithShape="0">
              <a:prstClr val="black">
                <a:alpha val="40000"/>
              </a:prstClr>
            </a:outerShdw>
          </a:effectLst>
        </p:spPr>
      </p:pic>
    </p:spTree>
    <p:extLst>
      <p:ext uri="{BB962C8B-B14F-4D97-AF65-F5344CB8AC3E}">
        <p14:creationId xmlns:p14="http://schemas.microsoft.com/office/powerpoint/2010/main" val="1644467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100"/>
        <p:cNvGrpSpPr/>
        <p:nvPr/>
      </p:nvGrpSpPr>
      <p:grpSpPr>
        <a:xfrm>
          <a:off x="0" y="0"/>
          <a:ext cx="0" cy="0"/>
          <a:chOff x="0" y="0"/>
          <a:chExt cx="0" cy="0"/>
        </a:xfrm>
      </p:grpSpPr>
      <p:sp>
        <p:nvSpPr>
          <p:cNvPr id="102" name="Google Shape;102;p19"/>
          <p:cNvSpPr txBox="1">
            <a:spLocks noGrp="1"/>
          </p:cNvSpPr>
          <p:nvPr>
            <p:ph type="body" idx="1"/>
          </p:nvPr>
        </p:nvSpPr>
        <p:spPr>
          <a:xfrm>
            <a:off x="311700" y="948962"/>
            <a:ext cx="8520600" cy="4194538"/>
          </a:xfrm>
          <a:prstGeom prst="rect">
            <a:avLst/>
          </a:prstGeom>
        </p:spPr>
        <p:txBody>
          <a:bodyPr spcFirstLastPara="1" wrap="square" lIns="91425" tIns="91425" rIns="91425" bIns="91425" anchor="t" anchorCtr="0">
            <a:normAutofit fontScale="92500" lnSpcReduction="10000"/>
          </a:bodyPr>
          <a:lstStyle/>
          <a:p>
            <a:pPr marL="0" lvl="0" indent="0" algn="l" rtl="0">
              <a:lnSpc>
                <a:spcPct val="110000"/>
              </a:lnSpc>
              <a:spcAft>
                <a:spcPts val="0"/>
              </a:spcAft>
              <a:buNone/>
            </a:pPr>
            <a:r>
              <a:rPr lang="fr-FR" sz="1300" dirty="0">
                <a:solidFill>
                  <a:schemeClr val="tx1"/>
                </a:solidFill>
                <a:latin typeface="Montserrat" panose="00000500000000000000" pitchFamily="2" charset="0"/>
                <a:ea typeface="Montserrat"/>
                <a:cs typeface="Montserrat"/>
                <a:sym typeface="Montserrat"/>
              </a:rPr>
              <a:t>Différentes API de Deliveroo seront utilisées : </a:t>
            </a:r>
          </a:p>
          <a:p>
            <a:pPr marL="0" lvl="0" indent="0" algn="l" rtl="0">
              <a:lnSpc>
                <a:spcPct val="110000"/>
              </a:lnSpc>
              <a:spcAft>
                <a:spcPts val="0"/>
              </a:spcAft>
              <a:buNone/>
            </a:pPr>
            <a:endParaRPr sz="1400" dirty="0">
              <a:solidFill>
                <a:schemeClr val="tx1"/>
              </a:solidFill>
              <a:latin typeface="Montserrat" panose="00000500000000000000" pitchFamily="2" charset="0"/>
              <a:ea typeface="Montserrat"/>
              <a:cs typeface="Montserrat"/>
              <a:sym typeface="Montserrat"/>
            </a:endParaRPr>
          </a:p>
          <a:p>
            <a:pPr marL="285750" indent="-285750">
              <a:lnSpc>
                <a:spcPct val="110000"/>
              </a:lnSpc>
            </a:pPr>
            <a:r>
              <a:rPr lang="fr-FR" sz="1200" b="1" dirty="0">
                <a:solidFill>
                  <a:schemeClr val="tx1"/>
                </a:solidFill>
                <a:latin typeface="Montserrat" panose="00000500000000000000" pitchFamily="2" charset="0"/>
              </a:rPr>
              <a:t>API Deliveroo for Restaurants</a:t>
            </a:r>
          </a:p>
          <a:p>
            <a:pPr marL="0" indent="0">
              <a:lnSpc>
                <a:spcPct val="110000"/>
              </a:lnSpc>
              <a:buNone/>
            </a:pPr>
            <a:endParaRPr lang="fr-FR" sz="1200" b="1" dirty="0">
              <a:solidFill>
                <a:schemeClr val="tx1"/>
              </a:solidFill>
              <a:latin typeface="Montserrat" panose="00000500000000000000" pitchFamily="2" charset="0"/>
            </a:endParaRPr>
          </a:p>
          <a:p>
            <a:pPr marL="0" indent="0">
              <a:lnSpc>
                <a:spcPct val="110000"/>
              </a:lnSpc>
              <a:buNone/>
            </a:pPr>
            <a:r>
              <a:rPr lang="fr-FR" sz="1200" dirty="0">
                <a:latin typeface="Montserrat" panose="00000500000000000000" pitchFamily="2" charset="0"/>
              </a:rPr>
              <a:t>       Centralisation et automatisation de la gestion des menus et des commandes.</a:t>
            </a:r>
          </a:p>
          <a:p>
            <a:pPr marL="0" indent="0">
              <a:lnSpc>
                <a:spcPct val="110000"/>
              </a:lnSpc>
              <a:buNone/>
            </a:pPr>
            <a:endParaRPr lang="fr-FR" sz="1200" dirty="0">
              <a:latin typeface="Montserrat" panose="00000500000000000000" pitchFamily="2" charset="0"/>
            </a:endParaRPr>
          </a:p>
          <a:p>
            <a:pPr marL="0" indent="0">
              <a:lnSpc>
                <a:spcPct val="110000"/>
              </a:lnSpc>
              <a:buNone/>
            </a:pPr>
            <a:r>
              <a:rPr lang="fr-FR" sz="1200" dirty="0">
                <a:latin typeface="Montserrat" panose="00000500000000000000" pitchFamily="2" charset="0"/>
              </a:rPr>
              <a:t>       Mise à jour en temps réel du menu sur Deliveroo depuis</a:t>
            </a:r>
            <a:r>
              <a:rPr lang="fr-FR" sz="1200" b="1" dirty="0">
                <a:latin typeface="Montserrat" panose="00000500000000000000" pitchFamily="2" charset="0"/>
              </a:rPr>
              <a:t> </a:t>
            </a:r>
            <a:r>
              <a:rPr lang="fr-FR" sz="1200" b="1" dirty="0" err="1">
                <a:latin typeface="Montserrat" panose="00000500000000000000" pitchFamily="2" charset="0"/>
              </a:rPr>
              <a:t>MenuMaker</a:t>
            </a:r>
            <a:r>
              <a:rPr lang="fr-FR" sz="1200" dirty="0">
                <a:latin typeface="Montserrat" panose="00000500000000000000" pitchFamily="2" charset="0"/>
              </a:rPr>
              <a:t>.</a:t>
            </a:r>
          </a:p>
          <a:p>
            <a:pPr marL="0" indent="0">
              <a:lnSpc>
                <a:spcPct val="110000"/>
              </a:lnSpc>
              <a:buNone/>
            </a:pPr>
            <a:endParaRPr lang="fr-FR" sz="1200" dirty="0">
              <a:latin typeface="Montserrat" panose="00000500000000000000" pitchFamily="2" charset="0"/>
            </a:endParaRPr>
          </a:p>
          <a:p>
            <a:pPr marL="0" indent="0">
              <a:lnSpc>
                <a:spcPct val="110000"/>
              </a:lnSpc>
              <a:buNone/>
            </a:pPr>
            <a:r>
              <a:rPr lang="fr-FR" sz="1200" dirty="0">
                <a:latin typeface="Montserrat" panose="00000500000000000000" pitchFamily="2" charset="0"/>
              </a:rPr>
              <a:t>       Simplification de la gestion des horaires et de la disponibilité.</a:t>
            </a:r>
          </a:p>
          <a:p>
            <a:pPr marL="0" indent="0">
              <a:lnSpc>
                <a:spcPct val="110000"/>
              </a:lnSpc>
              <a:buNone/>
            </a:pPr>
            <a:endParaRPr lang="fr-FR" sz="1200" b="1" dirty="0">
              <a:solidFill>
                <a:schemeClr val="tx1"/>
              </a:solidFill>
              <a:latin typeface="Montserrat" panose="00000500000000000000" pitchFamily="2" charset="0"/>
            </a:endParaRPr>
          </a:p>
          <a:p>
            <a:pPr marL="285750" indent="-285750">
              <a:lnSpc>
                <a:spcPct val="110000"/>
              </a:lnSpc>
            </a:pPr>
            <a:r>
              <a:rPr lang="fr-FR" sz="1200" b="1" dirty="0">
                <a:solidFill>
                  <a:schemeClr val="tx1"/>
                </a:solidFill>
                <a:latin typeface="Montserrat" panose="00000500000000000000" pitchFamily="2" charset="0"/>
                <a:ea typeface="Montserrat"/>
                <a:cs typeface="Montserrat"/>
                <a:sym typeface="Montserrat"/>
              </a:rPr>
              <a:t>API Deliveroo Data</a:t>
            </a:r>
          </a:p>
          <a:p>
            <a:pPr marL="285750" indent="-285750">
              <a:lnSpc>
                <a:spcPct val="110000"/>
              </a:lnSpc>
            </a:pPr>
            <a:endParaRPr lang="fr-FR" sz="1200" b="1" dirty="0">
              <a:solidFill>
                <a:schemeClr val="tx1"/>
              </a:solidFill>
              <a:latin typeface="Montserrat" panose="00000500000000000000" pitchFamily="2" charset="0"/>
              <a:ea typeface="Montserrat"/>
              <a:cs typeface="Montserrat"/>
              <a:sym typeface="Montserrat"/>
            </a:endParaRPr>
          </a:p>
          <a:p>
            <a:pPr marL="0" indent="0">
              <a:lnSpc>
                <a:spcPct val="110000"/>
              </a:lnSpc>
              <a:buNone/>
            </a:pPr>
            <a:r>
              <a:rPr lang="fr-FR" sz="1200" dirty="0">
                <a:latin typeface="Montserrat" panose="00000500000000000000" pitchFamily="2" charset="0"/>
              </a:rPr>
              <a:t>       Accès à des données analytiques.</a:t>
            </a:r>
          </a:p>
          <a:p>
            <a:pPr marL="0" indent="0">
              <a:lnSpc>
                <a:spcPct val="110000"/>
              </a:lnSpc>
              <a:buNone/>
            </a:pPr>
            <a:endParaRPr lang="fr-FR" sz="1200" dirty="0">
              <a:latin typeface="Montserrat" panose="00000500000000000000" pitchFamily="2" charset="0"/>
            </a:endParaRPr>
          </a:p>
          <a:p>
            <a:pPr marL="0" indent="0">
              <a:lnSpc>
                <a:spcPct val="110000"/>
              </a:lnSpc>
              <a:buNone/>
            </a:pPr>
            <a:r>
              <a:rPr lang="fr-FR" sz="1200" b="1" dirty="0">
                <a:solidFill>
                  <a:schemeClr val="tx1"/>
                </a:solidFill>
                <a:latin typeface="Montserrat" panose="00000500000000000000" pitchFamily="2" charset="0"/>
                <a:ea typeface="Montserrat"/>
                <a:cs typeface="Montserrat"/>
                <a:sym typeface="Montserrat"/>
              </a:rPr>
              <a:t>       </a:t>
            </a:r>
            <a:r>
              <a:rPr lang="fr-FR" sz="1200" dirty="0">
                <a:latin typeface="Montserrat" panose="00000500000000000000" pitchFamily="2" charset="0"/>
              </a:rPr>
              <a:t>Suivi des performances du restaurant </a:t>
            </a:r>
          </a:p>
          <a:p>
            <a:pPr marL="0" indent="0">
              <a:lnSpc>
                <a:spcPct val="110000"/>
              </a:lnSpc>
              <a:buNone/>
            </a:pPr>
            <a:endParaRPr lang="fr-FR" sz="1200" b="1" dirty="0">
              <a:solidFill>
                <a:schemeClr val="tx1"/>
              </a:solidFill>
              <a:latin typeface="Montserrat" panose="00000500000000000000" pitchFamily="2" charset="0"/>
              <a:ea typeface="Montserrat"/>
              <a:cs typeface="Montserrat"/>
              <a:sym typeface="Montserrat"/>
            </a:endParaRPr>
          </a:p>
          <a:p>
            <a:pPr marL="285750" indent="-285750">
              <a:lnSpc>
                <a:spcPct val="110000"/>
              </a:lnSpc>
            </a:pPr>
            <a:r>
              <a:rPr lang="fr-FR" sz="1200" b="1" dirty="0">
                <a:solidFill>
                  <a:schemeClr val="tx1"/>
                </a:solidFill>
                <a:latin typeface="Montserrat" panose="00000500000000000000" pitchFamily="2" charset="0"/>
                <a:ea typeface="Montserrat"/>
                <a:cs typeface="Montserrat"/>
                <a:sym typeface="Montserrat"/>
              </a:rPr>
              <a:t>API Deliveroo OAuth2</a:t>
            </a:r>
          </a:p>
          <a:p>
            <a:pPr marL="0" indent="0">
              <a:lnSpc>
                <a:spcPct val="110000"/>
              </a:lnSpc>
              <a:buNone/>
            </a:pPr>
            <a:endParaRPr lang="fr-FR" sz="1200" b="1" dirty="0">
              <a:solidFill>
                <a:schemeClr val="tx1"/>
              </a:solidFill>
              <a:latin typeface="Montserrat" panose="00000500000000000000" pitchFamily="2" charset="0"/>
              <a:ea typeface="Montserrat"/>
              <a:cs typeface="Montserrat"/>
              <a:sym typeface="Montserrat"/>
            </a:endParaRPr>
          </a:p>
          <a:p>
            <a:pPr marL="0" indent="0">
              <a:lnSpc>
                <a:spcPct val="110000"/>
              </a:lnSpc>
              <a:buNone/>
            </a:pPr>
            <a:r>
              <a:rPr lang="fr-FR" sz="1200" b="1" dirty="0">
                <a:solidFill>
                  <a:schemeClr val="tx1"/>
                </a:solidFill>
                <a:latin typeface="Montserrat" panose="00000500000000000000" pitchFamily="2" charset="0"/>
                <a:ea typeface="Montserrat"/>
                <a:cs typeface="Montserrat"/>
                <a:sym typeface="Montserrat"/>
              </a:rPr>
              <a:t>       </a:t>
            </a:r>
            <a:r>
              <a:rPr lang="fr-FR" sz="1200" dirty="0">
                <a:latin typeface="Montserrat" panose="00000500000000000000" pitchFamily="2" charset="0"/>
              </a:rPr>
              <a:t>Authentification sécurisée des utilisateurs via OAuth2.</a:t>
            </a:r>
          </a:p>
          <a:p>
            <a:pPr marL="0" indent="0">
              <a:lnSpc>
                <a:spcPct val="110000"/>
              </a:lnSpc>
              <a:buNone/>
            </a:pPr>
            <a:endParaRPr lang="fr-FR" sz="1200" b="1" dirty="0">
              <a:solidFill>
                <a:schemeClr val="tx1"/>
              </a:solidFill>
              <a:latin typeface="Montserrat" panose="00000500000000000000" pitchFamily="2" charset="0"/>
              <a:ea typeface="Montserrat"/>
              <a:cs typeface="Montserrat"/>
              <a:sym typeface="Montserrat"/>
            </a:endParaRPr>
          </a:p>
          <a:p>
            <a:pPr marL="0" indent="0">
              <a:lnSpc>
                <a:spcPct val="110000"/>
              </a:lnSpc>
              <a:buNone/>
            </a:pPr>
            <a:r>
              <a:rPr lang="fr-FR" sz="1200" b="1" dirty="0">
                <a:solidFill>
                  <a:schemeClr val="tx1"/>
                </a:solidFill>
                <a:latin typeface="Montserrat" panose="00000500000000000000" pitchFamily="2" charset="0"/>
                <a:ea typeface="Montserrat"/>
                <a:cs typeface="Montserrat"/>
                <a:sym typeface="Montserrat"/>
              </a:rPr>
              <a:t>       </a:t>
            </a:r>
            <a:r>
              <a:rPr lang="fr-FR" sz="1200" dirty="0">
                <a:latin typeface="Montserrat" panose="00000500000000000000" pitchFamily="2" charset="0"/>
              </a:rPr>
              <a:t>Simplification de l'accès aux comptes Deliveroo des restaurateurs.</a:t>
            </a:r>
          </a:p>
          <a:p>
            <a:pPr marL="0" indent="0">
              <a:lnSpc>
                <a:spcPct val="110000"/>
              </a:lnSpc>
              <a:buNone/>
            </a:pPr>
            <a:endParaRPr lang="fr-FR" sz="1200" b="1" dirty="0">
              <a:solidFill>
                <a:schemeClr val="tx1"/>
              </a:solidFill>
              <a:latin typeface="Montserrat" panose="00000500000000000000" pitchFamily="2" charset="0"/>
              <a:sym typeface="Montserrat"/>
            </a:endParaRPr>
          </a:p>
          <a:p>
            <a:pPr marL="0" indent="0">
              <a:lnSpc>
                <a:spcPct val="110000"/>
              </a:lnSpc>
              <a:buNone/>
            </a:pPr>
            <a:r>
              <a:rPr lang="fr-FR" sz="1200" b="1" dirty="0">
                <a:solidFill>
                  <a:schemeClr val="tx1"/>
                </a:solidFill>
                <a:latin typeface="Montserrat" panose="00000500000000000000" pitchFamily="2" charset="0"/>
                <a:ea typeface="Montserrat"/>
                <a:cs typeface="Montserrat"/>
                <a:sym typeface="Montserrat"/>
              </a:rPr>
              <a:t>       </a:t>
            </a:r>
            <a:r>
              <a:rPr lang="fr-FR" sz="1200" dirty="0">
                <a:latin typeface="Montserrat" panose="00000500000000000000" pitchFamily="2" charset="0"/>
              </a:rPr>
              <a:t>Sécurisation des données du restaurant et de l'utilisateur.</a:t>
            </a:r>
            <a:endParaRPr lang="fr-FR" sz="1200" b="1" dirty="0">
              <a:solidFill>
                <a:schemeClr val="tx1"/>
              </a:solidFill>
              <a:latin typeface="Montserrat" panose="00000500000000000000" pitchFamily="2" charset="0"/>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5" name="Google Shape;105;p19"/>
          <p:cNvSpPr/>
          <p:nvPr/>
        </p:nvSpPr>
        <p:spPr>
          <a:xfrm>
            <a:off x="-4800" y="0"/>
            <a:ext cx="9153600" cy="239700"/>
          </a:xfrm>
          <a:prstGeom prst="rect">
            <a:avLst/>
          </a:prstGeom>
          <a:solidFill>
            <a:srgbClr val="FFF4E8"/>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Titre 1">
            <a:extLst>
              <a:ext uri="{FF2B5EF4-FFF2-40B4-BE49-F238E27FC236}">
                <a16:creationId xmlns:a16="http://schemas.microsoft.com/office/drawing/2014/main" id="{2898D4E5-E1EB-1BA8-7791-96978CBFDC0F}"/>
              </a:ext>
            </a:extLst>
          </p:cNvPr>
          <p:cNvSpPr txBox="1">
            <a:spLocks/>
          </p:cNvSpPr>
          <p:nvPr/>
        </p:nvSpPr>
        <p:spPr>
          <a:xfrm>
            <a:off x="0" y="357481"/>
            <a:ext cx="9144000" cy="572700"/>
          </a:xfrm>
          <a:prstGeom prst="rect">
            <a:avLst/>
          </a:prstGeom>
          <a:solidFill>
            <a:srgbClr val="8BC7B1"/>
          </a:solid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b="1" dirty="0">
                <a:solidFill>
                  <a:schemeClr val="bg1"/>
                </a:solidFill>
              </a:rPr>
              <a:t>API DELIVEROO</a:t>
            </a:r>
          </a:p>
        </p:txBody>
      </p:sp>
      <p:pic>
        <p:nvPicPr>
          <p:cNvPr id="5" name="Image 4">
            <a:extLst>
              <a:ext uri="{FF2B5EF4-FFF2-40B4-BE49-F238E27FC236}">
                <a16:creationId xmlns:a16="http://schemas.microsoft.com/office/drawing/2014/main" id="{837F7926-9D80-0AEF-8C24-C8991D0BBD2F}"/>
              </a:ext>
            </a:extLst>
          </p:cNvPr>
          <p:cNvPicPr>
            <a:picLocks noChangeAspect="1"/>
          </p:cNvPicPr>
          <p:nvPr/>
        </p:nvPicPr>
        <p:blipFill>
          <a:blip r:embed="rId4"/>
          <a:stretch>
            <a:fillRect/>
          </a:stretch>
        </p:blipFill>
        <p:spPr>
          <a:xfrm>
            <a:off x="6334699" y="2221615"/>
            <a:ext cx="2497601" cy="2625807"/>
          </a:xfrm>
          <a:prstGeom prst="rect">
            <a:avLst/>
          </a:prstGeom>
          <a:effectLst>
            <a:outerShdw blurRad="50800" dist="114300" dir="8100000" algn="tr"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04CF5-F9A1-5038-0D4F-A8B4D427E247}"/>
              </a:ext>
            </a:extLst>
          </p:cNvPr>
          <p:cNvSpPr>
            <a:spLocks noGrp="1"/>
          </p:cNvSpPr>
          <p:nvPr>
            <p:ph type="title"/>
          </p:nvPr>
        </p:nvSpPr>
        <p:spPr>
          <a:xfrm>
            <a:off x="0" y="340546"/>
            <a:ext cx="9144000" cy="572700"/>
          </a:xfrm>
          <a:solidFill>
            <a:srgbClr val="8BC7B1"/>
          </a:solidFill>
        </p:spPr>
        <p:txBody>
          <a:bodyPr>
            <a:normAutofit fontScale="90000"/>
          </a:bodyPr>
          <a:lstStyle/>
          <a:p>
            <a:r>
              <a:rPr lang="fr-FR" b="1" dirty="0">
                <a:solidFill>
                  <a:schemeClr val="bg1"/>
                </a:solidFill>
              </a:rPr>
              <a:t>6. Veille Technologique</a:t>
            </a:r>
          </a:p>
        </p:txBody>
      </p:sp>
      <p:sp>
        <p:nvSpPr>
          <p:cNvPr id="3" name="Espace réservé du texte 2">
            <a:extLst>
              <a:ext uri="{FF2B5EF4-FFF2-40B4-BE49-F238E27FC236}">
                <a16:creationId xmlns:a16="http://schemas.microsoft.com/office/drawing/2014/main" id="{C80EAEA9-1114-A11C-8277-821C6AB467B3}"/>
              </a:ext>
            </a:extLst>
          </p:cNvPr>
          <p:cNvSpPr>
            <a:spLocks noGrp="1"/>
          </p:cNvSpPr>
          <p:nvPr>
            <p:ph type="body" idx="1"/>
          </p:nvPr>
        </p:nvSpPr>
        <p:spPr>
          <a:xfrm>
            <a:off x="142215" y="1123042"/>
            <a:ext cx="8520600" cy="3778754"/>
          </a:xfrm>
        </p:spPr>
        <p:txBody>
          <a:bodyPr>
            <a:normAutofit/>
          </a:bodyPr>
          <a:lstStyle/>
          <a:p>
            <a:r>
              <a:rPr lang="en-CA" u="sng" dirty="0"/>
              <a:t>Platform de curation </a:t>
            </a:r>
            <a:r>
              <a:rPr lang="en-CA" dirty="0"/>
              <a:t>: </a:t>
            </a:r>
          </a:p>
          <a:p>
            <a:pPr marL="114300" indent="0">
              <a:buNone/>
            </a:pPr>
            <a:endParaRPr lang="en-CA" sz="1000" dirty="0"/>
          </a:p>
          <a:p>
            <a:pPr lvl="1"/>
            <a:r>
              <a:rPr lang="en-CA" sz="1400" b="1" dirty="0"/>
              <a:t>Feedly</a:t>
            </a:r>
            <a:r>
              <a:rPr lang="en-CA" sz="1400" dirty="0"/>
              <a:t> : </a:t>
            </a:r>
            <a:r>
              <a:rPr lang="fr-FR" sz="1400" dirty="0"/>
              <a:t>C’est un agrégateur de flux RSS permettant </a:t>
            </a:r>
          </a:p>
          <a:p>
            <a:pPr marL="596900" lvl="1" indent="0">
              <a:buNone/>
            </a:pPr>
            <a:r>
              <a:rPr lang="fr-FR" sz="1400" dirty="0"/>
              <a:t>	de suivre et organiser des articles provenant de blogs, </a:t>
            </a:r>
          </a:p>
          <a:p>
            <a:pPr marL="596900" lvl="1" indent="0">
              <a:buNone/>
            </a:pPr>
            <a:r>
              <a:rPr lang="fr-FR" sz="1400" dirty="0"/>
              <a:t>	sites d'actualités et podcasts, le tout en un seul endroit.</a:t>
            </a:r>
          </a:p>
          <a:p>
            <a:pPr marL="596900" lvl="1" indent="0">
              <a:buNone/>
            </a:pPr>
            <a:r>
              <a:rPr lang="fr-FR" dirty="0"/>
              <a:t>	Classement en 2 axes :</a:t>
            </a:r>
          </a:p>
          <a:p>
            <a:pPr marL="596900" lvl="1" indent="0">
              <a:buNone/>
            </a:pPr>
            <a:r>
              <a:rPr lang="fr-FR" dirty="0"/>
              <a:t>	  </a:t>
            </a:r>
            <a:r>
              <a:rPr lang="fr-FR" b="1" dirty="0"/>
              <a:t> 1.  Veille générale sur le développement web;</a:t>
            </a:r>
          </a:p>
          <a:p>
            <a:pPr marL="596900" lvl="1" indent="0">
              <a:buNone/>
            </a:pPr>
            <a:r>
              <a:rPr lang="fr-FR" dirty="0"/>
              <a:t>	</a:t>
            </a:r>
            <a:r>
              <a:rPr lang="fr-FR" b="1" dirty="0"/>
              <a:t>   2.  Veille technique pour le </a:t>
            </a:r>
            <a:r>
              <a:rPr lang="fr-FR" b="1" dirty="0" err="1"/>
              <a:t>MenuMaker</a:t>
            </a:r>
            <a:r>
              <a:rPr lang="fr-FR" b="1" dirty="0"/>
              <a:t>.</a:t>
            </a:r>
          </a:p>
          <a:p>
            <a:pPr marL="596900" lvl="1" indent="0">
              <a:buNone/>
            </a:pPr>
            <a:r>
              <a:rPr lang="fr-FR" sz="1400" dirty="0"/>
              <a:t>	</a:t>
            </a:r>
            <a:r>
              <a:rPr lang="fr-FR" dirty="0"/>
              <a:t>   </a:t>
            </a:r>
            <a:endParaRPr lang="en-CA" sz="900" dirty="0"/>
          </a:p>
          <a:p>
            <a:pPr marL="596900" lvl="1" indent="0">
              <a:buNone/>
            </a:pPr>
            <a:endParaRPr lang="en-CA" sz="900" dirty="0"/>
          </a:p>
          <a:p>
            <a:r>
              <a:rPr lang="en-CA" u="sng" dirty="0" err="1"/>
              <a:t>Outils</a:t>
            </a:r>
            <a:r>
              <a:rPr lang="en-CA" u="sng" dirty="0"/>
              <a:t> de </a:t>
            </a:r>
            <a:r>
              <a:rPr lang="en-CA" u="sng" dirty="0" err="1"/>
              <a:t>veille</a:t>
            </a:r>
            <a:r>
              <a:rPr lang="en-CA" u="sng" dirty="0"/>
              <a:t> </a:t>
            </a:r>
            <a:r>
              <a:rPr lang="en-CA" dirty="0"/>
              <a:t>: </a:t>
            </a:r>
          </a:p>
          <a:p>
            <a:pPr marL="114300" indent="0">
              <a:buNone/>
            </a:pPr>
            <a:endParaRPr lang="en-CA" sz="1000" dirty="0"/>
          </a:p>
          <a:p>
            <a:pPr lvl="1"/>
            <a:r>
              <a:rPr lang="en-CA" b="1" dirty="0"/>
              <a:t>Google Alert</a:t>
            </a:r>
          </a:p>
          <a:p>
            <a:pPr lvl="1"/>
            <a:r>
              <a:rPr lang="en-CA" b="1" dirty="0"/>
              <a:t>Twitter</a:t>
            </a:r>
            <a:r>
              <a:rPr lang="en-CA" dirty="0"/>
              <a:t>, </a:t>
            </a:r>
            <a:r>
              <a:rPr lang="en-CA" b="1" dirty="0"/>
              <a:t>Instagram</a:t>
            </a:r>
            <a:r>
              <a:rPr lang="en-CA" dirty="0"/>
              <a:t> </a:t>
            </a:r>
            <a:r>
              <a:rPr lang="en-CA" dirty="0" err="1"/>
              <a:t>etc</a:t>
            </a:r>
            <a:r>
              <a:rPr lang="en-CA" dirty="0"/>
              <a:t> …</a:t>
            </a:r>
          </a:p>
          <a:p>
            <a:pPr lvl="1"/>
            <a:r>
              <a:rPr lang="en-CA" b="1" dirty="0"/>
              <a:t>ChatGPT</a:t>
            </a:r>
          </a:p>
          <a:p>
            <a:pPr marL="114300" indent="0">
              <a:buNone/>
            </a:pPr>
            <a:endParaRPr lang="en-CA" dirty="0"/>
          </a:p>
          <a:p>
            <a:pPr marL="596900" lvl="1" indent="0">
              <a:buNone/>
            </a:pPr>
            <a:endParaRPr lang="fr-FR" sz="1200" dirty="0"/>
          </a:p>
        </p:txBody>
      </p:sp>
      <p:pic>
        <p:nvPicPr>
          <p:cNvPr id="4" name="Google Shape;106;p19">
            <a:extLst>
              <a:ext uri="{FF2B5EF4-FFF2-40B4-BE49-F238E27FC236}">
                <a16:creationId xmlns:a16="http://schemas.microsoft.com/office/drawing/2014/main" id="{7AFE6B4C-0523-75B4-E637-BF75F08B01D9}"/>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8" name="Image 7">
            <a:extLst>
              <a:ext uri="{FF2B5EF4-FFF2-40B4-BE49-F238E27FC236}">
                <a16:creationId xmlns:a16="http://schemas.microsoft.com/office/drawing/2014/main" id="{C555C87A-3AEA-105E-9115-57B922835A93}"/>
              </a:ext>
            </a:extLst>
          </p:cNvPr>
          <p:cNvPicPr>
            <a:picLocks noChangeAspect="1"/>
          </p:cNvPicPr>
          <p:nvPr/>
        </p:nvPicPr>
        <p:blipFill>
          <a:blip r:embed="rId3"/>
          <a:stretch>
            <a:fillRect/>
          </a:stretch>
        </p:blipFill>
        <p:spPr>
          <a:xfrm>
            <a:off x="5730634" y="992011"/>
            <a:ext cx="2066435" cy="2999014"/>
          </a:xfrm>
          <a:prstGeom prst="rect">
            <a:avLst/>
          </a:prstGeom>
          <a:effectLst>
            <a:outerShdw blurRad="50800" dist="114300" dir="8100000" algn="tr" rotWithShape="0">
              <a:prstClr val="black">
                <a:alpha val="40000"/>
              </a:prstClr>
            </a:outerShdw>
          </a:effectLst>
        </p:spPr>
      </p:pic>
      <p:pic>
        <p:nvPicPr>
          <p:cNvPr id="10" name="Image 9">
            <a:extLst>
              <a:ext uri="{FF2B5EF4-FFF2-40B4-BE49-F238E27FC236}">
                <a16:creationId xmlns:a16="http://schemas.microsoft.com/office/drawing/2014/main" id="{3B6F6798-AE42-6AAB-DEF3-C68A506345B4}"/>
              </a:ext>
            </a:extLst>
          </p:cNvPr>
          <p:cNvPicPr>
            <a:picLocks noChangeAspect="1"/>
          </p:cNvPicPr>
          <p:nvPr/>
        </p:nvPicPr>
        <p:blipFill>
          <a:blip r:embed="rId4"/>
          <a:stretch>
            <a:fillRect/>
          </a:stretch>
        </p:blipFill>
        <p:spPr>
          <a:xfrm>
            <a:off x="7656773" y="1841096"/>
            <a:ext cx="1345012" cy="2571750"/>
          </a:xfrm>
          <a:prstGeom prst="rect">
            <a:avLst/>
          </a:prstGeom>
          <a:ln w="12700">
            <a:solidFill>
              <a:schemeClr val="bg1"/>
            </a:solidFill>
          </a:ln>
          <a:effectLst>
            <a:outerShdw blurRad="50800" dist="63500" dir="8100000" algn="tr" rotWithShape="0">
              <a:prstClr val="black">
                <a:alpha val="40000"/>
              </a:prstClr>
            </a:outerShdw>
          </a:effectLst>
        </p:spPr>
      </p:pic>
      <p:pic>
        <p:nvPicPr>
          <p:cNvPr id="12" name="Image 11">
            <a:extLst>
              <a:ext uri="{FF2B5EF4-FFF2-40B4-BE49-F238E27FC236}">
                <a16:creationId xmlns:a16="http://schemas.microsoft.com/office/drawing/2014/main" id="{1BCF022A-BAE9-4649-1B82-4A34424191B3}"/>
              </a:ext>
            </a:extLst>
          </p:cNvPr>
          <p:cNvPicPr>
            <a:picLocks noChangeAspect="1"/>
          </p:cNvPicPr>
          <p:nvPr/>
        </p:nvPicPr>
        <p:blipFill>
          <a:blip r:embed="rId5"/>
          <a:stretch>
            <a:fillRect/>
          </a:stretch>
        </p:blipFill>
        <p:spPr>
          <a:xfrm>
            <a:off x="6290878" y="3091184"/>
            <a:ext cx="1506191" cy="1941608"/>
          </a:xfrm>
          <a:prstGeom prst="rect">
            <a:avLst/>
          </a:prstGeom>
          <a:ln w="12700">
            <a:solidFill>
              <a:schemeClr val="bg1"/>
            </a:solidFill>
          </a:ln>
          <a:effectLst>
            <a:outerShdw blurRad="50800" dist="63500" dir="8100000" algn="tr" rotWithShape="0">
              <a:prstClr val="black">
                <a:alpha val="40000"/>
              </a:prstClr>
            </a:outerShdw>
          </a:effectLst>
        </p:spPr>
      </p:pic>
    </p:spTree>
    <p:extLst>
      <p:ext uri="{BB962C8B-B14F-4D97-AF65-F5344CB8AC3E}">
        <p14:creationId xmlns:p14="http://schemas.microsoft.com/office/powerpoint/2010/main" val="2257143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0" y="340546"/>
            <a:ext cx="9144000" cy="572700"/>
          </a:xfrm>
          <a:prstGeom prst="rect">
            <a:avLst/>
          </a:prstGeom>
          <a:solidFill>
            <a:srgbClr val="8BC7B1"/>
          </a:solidFill>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en-CA" sz="2000" b="1" dirty="0">
                <a:solidFill>
                  <a:schemeClr val="bg1"/>
                </a:solidFill>
                <a:latin typeface="Montserrat"/>
                <a:ea typeface="Montserrat"/>
                <a:cs typeface="Montserrat"/>
                <a:sym typeface="Montserrat"/>
              </a:rPr>
              <a:t>7. Conclusion</a:t>
            </a:r>
            <a:endParaRPr sz="2000" b="1" dirty="0">
              <a:solidFill>
                <a:schemeClr val="bg1"/>
              </a:solidFill>
              <a:latin typeface="Montserrat"/>
              <a:ea typeface="Montserrat"/>
              <a:cs typeface="Montserrat"/>
              <a:sym typeface="Montserrat"/>
            </a:endParaRPr>
          </a:p>
        </p:txBody>
      </p:sp>
      <p:sp>
        <p:nvSpPr>
          <p:cNvPr id="114" name="Google Shape;114;p20"/>
          <p:cNvSpPr txBox="1"/>
          <p:nvPr/>
        </p:nvSpPr>
        <p:spPr>
          <a:xfrm>
            <a:off x="311700" y="1014092"/>
            <a:ext cx="8320500" cy="4007221"/>
          </a:xfrm>
          <a:prstGeom prst="rect">
            <a:avLst/>
          </a:prstGeom>
          <a:noFill/>
          <a:ln>
            <a:noFill/>
          </a:ln>
        </p:spPr>
        <p:txBody>
          <a:bodyPr spcFirstLastPara="1" wrap="square" lIns="91425" tIns="91425" rIns="91425" bIns="91425" anchor="t" anchorCtr="0">
            <a:spAutoFit/>
          </a:bodyPr>
          <a:lstStyle/>
          <a:p>
            <a:pPr>
              <a:lnSpc>
                <a:spcPct val="115000"/>
              </a:lnSpc>
            </a:pPr>
            <a:r>
              <a:rPr lang="fr-FR" sz="1200" dirty="0">
                <a:effectLst/>
                <a:latin typeface="Montserrat" panose="00000500000000000000" pitchFamily="2" charset="0"/>
                <a:ea typeface="Arial" panose="020B0604020202020204" pitchFamily="34" charset="0"/>
              </a:rPr>
              <a:t>En résumé, nous avons fait des choix technologiques stratégiques pour assurer la scalabilité, la sécurité, et la performance de l'application </a:t>
            </a:r>
            <a:r>
              <a:rPr lang="fr-FR" sz="1200" b="1" dirty="0">
                <a:effectLst/>
                <a:latin typeface="Montserrat" panose="00000500000000000000" pitchFamily="2" charset="0"/>
                <a:ea typeface="Arial" panose="020B0604020202020204" pitchFamily="34" charset="0"/>
              </a:rPr>
              <a:t>Menu Maker</a:t>
            </a:r>
            <a:r>
              <a:rPr lang="fr-FR" sz="1200" dirty="0">
                <a:effectLst/>
                <a:latin typeface="Montserrat" panose="00000500000000000000" pitchFamily="2" charset="0"/>
                <a:ea typeface="Arial" panose="020B0604020202020204" pitchFamily="34" charset="0"/>
              </a:rPr>
              <a:t>. En optant pour </a:t>
            </a:r>
            <a:r>
              <a:rPr lang="fr-FR" sz="1200" b="1" dirty="0">
                <a:effectLst/>
                <a:latin typeface="Montserrat" panose="00000500000000000000" pitchFamily="2" charset="0"/>
                <a:ea typeface="Arial" panose="020B0604020202020204" pitchFamily="34" charset="0"/>
              </a:rPr>
              <a:t>Node.js</a:t>
            </a:r>
            <a:r>
              <a:rPr lang="fr-FR" sz="1200" dirty="0">
                <a:effectLst/>
                <a:latin typeface="Montserrat" panose="00000500000000000000" pitchFamily="2" charset="0"/>
                <a:ea typeface="Arial" panose="020B0604020202020204" pitchFamily="34" charset="0"/>
              </a:rPr>
              <a:t> et son environnement, nous avons choisi une solution moderne, performante et adaptée aux besoins d'une application web évolutive. L'utilisation d'une </a:t>
            </a:r>
            <a:r>
              <a:rPr lang="fr-FR" sz="1200" b="1" dirty="0">
                <a:effectLst/>
                <a:latin typeface="Montserrat" panose="00000500000000000000" pitchFamily="2" charset="0"/>
                <a:ea typeface="Arial" panose="020B0604020202020204" pitchFamily="34" charset="0"/>
              </a:rPr>
              <a:t>base de données NoSQL</a:t>
            </a:r>
            <a:r>
              <a:rPr lang="fr-FR" sz="1200" dirty="0">
                <a:effectLst/>
                <a:latin typeface="Montserrat" panose="00000500000000000000" pitchFamily="2" charset="0"/>
                <a:ea typeface="Arial" panose="020B0604020202020204" pitchFamily="34" charset="0"/>
              </a:rPr>
              <a:t> avec </a:t>
            </a:r>
            <a:r>
              <a:rPr lang="fr-FR" sz="1200" b="1" dirty="0">
                <a:effectLst/>
                <a:latin typeface="Montserrat" panose="00000500000000000000" pitchFamily="2" charset="0"/>
                <a:ea typeface="Arial" panose="020B0604020202020204" pitchFamily="34" charset="0"/>
              </a:rPr>
              <a:t>Amazon </a:t>
            </a:r>
            <a:r>
              <a:rPr lang="fr-FR" sz="1200" b="1" dirty="0" err="1">
                <a:effectLst/>
                <a:latin typeface="Montserrat" panose="00000500000000000000" pitchFamily="2" charset="0"/>
                <a:ea typeface="Arial" panose="020B0604020202020204" pitchFamily="34" charset="0"/>
              </a:rPr>
              <a:t>DynamoDB</a:t>
            </a:r>
            <a:r>
              <a:rPr lang="fr-FR" sz="1200" dirty="0">
                <a:effectLst/>
                <a:latin typeface="Montserrat" panose="00000500000000000000" pitchFamily="2" charset="0"/>
                <a:ea typeface="Arial" panose="020B0604020202020204" pitchFamily="34" charset="0"/>
              </a:rPr>
              <a:t> nous permet d'assurer une gestion optimale des données et une grande souplesse pour évoluer en fonction de la demande. </a:t>
            </a:r>
          </a:p>
          <a:p>
            <a:pPr>
              <a:lnSpc>
                <a:spcPct val="115000"/>
              </a:lnSpc>
            </a:pPr>
            <a:r>
              <a:rPr lang="fr-FR" sz="1200" dirty="0">
                <a:effectLst/>
                <a:latin typeface="Montserrat" panose="00000500000000000000" pitchFamily="2" charset="0"/>
                <a:ea typeface="Arial" panose="020B0604020202020204" pitchFamily="34" charset="0"/>
              </a:rPr>
              <a:t> </a:t>
            </a:r>
          </a:p>
          <a:p>
            <a:pPr>
              <a:lnSpc>
                <a:spcPct val="115000"/>
              </a:lnSpc>
            </a:pPr>
            <a:r>
              <a:rPr lang="fr-FR" sz="1200" dirty="0">
                <a:effectLst/>
                <a:latin typeface="Montserrat" panose="00000500000000000000" pitchFamily="2" charset="0"/>
                <a:ea typeface="Arial" panose="020B0604020202020204" pitchFamily="34" charset="0"/>
              </a:rPr>
              <a:t>L'intégration des </a:t>
            </a:r>
            <a:r>
              <a:rPr lang="fr-FR" sz="1200" b="1" dirty="0">
                <a:effectLst/>
                <a:latin typeface="Montserrat" panose="00000500000000000000" pitchFamily="2" charset="0"/>
                <a:ea typeface="Arial" panose="020B0604020202020204" pitchFamily="34" charset="0"/>
              </a:rPr>
              <a:t>APIs Instagram</a:t>
            </a:r>
            <a:r>
              <a:rPr lang="fr-FR" sz="1200" dirty="0">
                <a:effectLst/>
                <a:latin typeface="Montserrat" panose="00000500000000000000" pitchFamily="2" charset="0"/>
                <a:ea typeface="Arial" panose="020B0604020202020204" pitchFamily="34" charset="0"/>
              </a:rPr>
              <a:t> et </a:t>
            </a:r>
            <a:r>
              <a:rPr lang="fr-FR" sz="1200" b="1" dirty="0">
                <a:effectLst/>
                <a:latin typeface="Montserrat" panose="00000500000000000000" pitchFamily="2" charset="0"/>
                <a:ea typeface="Arial" panose="020B0604020202020204" pitchFamily="34" charset="0"/>
              </a:rPr>
              <a:t>Deliveroo</a:t>
            </a:r>
            <a:r>
              <a:rPr lang="fr-FR" sz="1200" dirty="0">
                <a:effectLst/>
                <a:latin typeface="Montserrat" panose="00000500000000000000" pitchFamily="2" charset="0"/>
                <a:ea typeface="Arial" panose="020B0604020202020204" pitchFamily="34" charset="0"/>
              </a:rPr>
              <a:t> à travers une API </a:t>
            </a:r>
            <a:r>
              <a:rPr lang="fr-FR" sz="1200" b="1" dirty="0">
                <a:effectLst/>
                <a:latin typeface="Montserrat" panose="00000500000000000000" pitchFamily="2" charset="0"/>
                <a:ea typeface="Arial" panose="020B0604020202020204" pitchFamily="34" charset="0"/>
              </a:rPr>
              <a:t>RESTful</a:t>
            </a:r>
            <a:r>
              <a:rPr lang="fr-FR" sz="1200" dirty="0">
                <a:effectLst/>
                <a:latin typeface="Montserrat" panose="00000500000000000000" pitchFamily="2" charset="0"/>
                <a:ea typeface="Arial" panose="020B0604020202020204" pitchFamily="34" charset="0"/>
              </a:rPr>
              <a:t> nous garantit une interopérabilité parfaite, facilitant l'ajout de nouvelles fonctionnalités à l'avenir.</a:t>
            </a:r>
          </a:p>
          <a:p>
            <a:pPr>
              <a:lnSpc>
                <a:spcPct val="115000"/>
              </a:lnSpc>
            </a:pPr>
            <a:r>
              <a:rPr lang="fr-FR" sz="1200" dirty="0">
                <a:effectLst/>
                <a:latin typeface="Montserrat" panose="00000500000000000000" pitchFamily="2" charset="0"/>
                <a:ea typeface="Arial" panose="020B0604020202020204" pitchFamily="34" charset="0"/>
              </a:rPr>
              <a:t> </a:t>
            </a:r>
          </a:p>
          <a:p>
            <a:pPr>
              <a:lnSpc>
                <a:spcPct val="115000"/>
              </a:lnSpc>
            </a:pPr>
            <a:r>
              <a:rPr lang="fr-FR" sz="1200" dirty="0">
                <a:effectLst/>
                <a:latin typeface="Montserrat" panose="00000500000000000000" pitchFamily="2" charset="0"/>
                <a:ea typeface="Arial" panose="020B0604020202020204" pitchFamily="34" charset="0"/>
              </a:rPr>
              <a:t>Le choix de l'</a:t>
            </a:r>
            <a:r>
              <a:rPr lang="fr-FR" sz="1200" b="1" dirty="0">
                <a:effectLst/>
                <a:latin typeface="Montserrat" panose="00000500000000000000" pitchFamily="2" charset="0"/>
                <a:ea typeface="Arial" panose="020B0604020202020204" pitchFamily="34" charset="0"/>
              </a:rPr>
              <a:t>hébergement Amazon Web Services (AWS)</a:t>
            </a:r>
            <a:r>
              <a:rPr lang="fr-FR" sz="1200" dirty="0">
                <a:effectLst/>
                <a:latin typeface="Montserrat" panose="00000500000000000000" pitchFamily="2" charset="0"/>
                <a:ea typeface="Arial" panose="020B0604020202020204" pitchFamily="34" charset="0"/>
              </a:rPr>
              <a:t> et des outils associés, ainsi que les solutions mises en place pour l'</a:t>
            </a:r>
            <a:r>
              <a:rPr lang="fr-FR" sz="1200" b="1" dirty="0">
                <a:effectLst/>
                <a:latin typeface="Montserrat" panose="00000500000000000000" pitchFamily="2" charset="0"/>
                <a:ea typeface="Arial" panose="020B0604020202020204" pitchFamily="34" charset="0"/>
              </a:rPr>
              <a:t>accessibilité</a:t>
            </a:r>
            <a:r>
              <a:rPr lang="fr-FR" sz="1200" dirty="0">
                <a:effectLst/>
                <a:latin typeface="Montserrat" panose="00000500000000000000" pitchFamily="2" charset="0"/>
                <a:ea typeface="Arial" panose="020B0604020202020204" pitchFamily="34" charset="0"/>
              </a:rPr>
              <a:t> et la </a:t>
            </a:r>
            <a:r>
              <a:rPr lang="fr-FR" sz="1200" b="1" dirty="0">
                <a:effectLst/>
                <a:latin typeface="Montserrat" panose="00000500000000000000" pitchFamily="2" charset="0"/>
                <a:ea typeface="Arial" panose="020B0604020202020204" pitchFamily="34" charset="0"/>
              </a:rPr>
              <a:t>sécurité</a:t>
            </a:r>
            <a:r>
              <a:rPr lang="fr-FR" sz="1200" dirty="0">
                <a:effectLst/>
                <a:latin typeface="Montserrat" panose="00000500000000000000" pitchFamily="2" charset="0"/>
                <a:ea typeface="Arial" panose="020B0604020202020204" pitchFamily="34" charset="0"/>
              </a:rPr>
              <a:t> (notamment avec </a:t>
            </a:r>
            <a:r>
              <a:rPr lang="fr-FR" sz="1200" b="1" dirty="0">
                <a:effectLst/>
                <a:latin typeface="Montserrat" panose="00000500000000000000" pitchFamily="2" charset="0"/>
                <a:ea typeface="Arial" panose="020B0604020202020204" pitchFamily="34" charset="0"/>
              </a:rPr>
              <a:t>Amazon </a:t>
            </a:r>
            <a:r>
              <a:rPr lang="fr-FR" sz="1200" b="1" dirty="0" err="1">
                <a:effectLst/>
                <a:latin typeface="Montserrat" panose="00000500000000000000" pitchFamily="2" charset="0"/>
                <a:ea typeface="Arial" panose="020B0604020202020204" pitchFamily="34" charset="0"/>
              </a:rPr>
              <a:t>Cognito</a:t>
            </a:r>
            <a:r>
              <a:rPr lang="fr-FR" sz="1200" dirty="0">
                <a:effectLst/>
                <a:latin typeface="Montserrat" panose="00000500000000000000" pitchFamily="2" charset="0"/>
                <a:ea typeface="Arial" panose="020B0604020202020204" pitchFamily="34" charset="0"/>
              </a:rPr>
              <a:t>), permettent de garantir une application robuste, sécurisée, et prête à évoluer face à la croissance du projet.</a:t>
            </a:r>
          </a:p>
          <a:p>
            <a:pPr>
              <a:lnSpc>
                <a:spcPct val="115000"/>
              </a:lnSpc>
            </a:pPr>
            <a:r>
              <a:rPr lang="fr-FR" sz="1200" dirty="0">
                <a:effectLst/>
                <a:latin typeface="Montserrat" panose="00000500000000000000" pitchFamily="2" charset="0"/>
                <a:ea typeface="Arial" panose="020B0604020202020204" pitchFamily="34" charset="0"/>
              </a:rPr>
              <a:t> </a:t>
            </a:r>
          </a:p>
          <a:p>
            <a:pPr>
              <a:lnSpc>
                <a:spcPct val="115000"/>
              </a:lnSpc>
            </a:pPr>
            <a:r>
              <a:rPr lang="fr-FR" sz="1200" dirty="0">
                <a:effectLst/>
                <a:latin typeface="Montserrat" panose="00000500000000000000" pitchFamily="2" charset="0"/>
                <a:ea typeface="Arial" panose="020B0604020202020204" pitchFamily="34" charset="0"/>
              </a:rPr>
              <a:t>De plus, une </a:t>
            </a:r>
            <a:r>
              <a:rPr lang="fr-FR" sz="1200" b="1" dirty="0">
                <a:effectLst/>
                <a:latin typeface="Montserrat" panose="00000500000000000000" pitchFamily="2" charset="0"/>
                <a:ea typeface="Arial" panose="020B0604020202020204" pitchFamily="34" charset="0"/>
              </a:rPr>
              <a:t>veille technologique</a:t>
            </a:r>
            <a:r>
              <a:rPr lang="fr-FR" sz="1200" dirty="0">
                <a:effectLst/>
                <a:latin typeface="Montserrat" panose="00000500000000000000" pitchFamily="2" charset="0"/>
                <a:ea typeface="Arial" panose="020B0604020202020204" pitchFamily="34" charset="0"/>
              </a:rPr>
              <a:t> constante, ainsi qu'un suivi rigoureux des mises à jour et de la performance, seront effectués afin de maintenir l'application à la pointe de la technologie et répondre aux besoins de nos utilisateurs.</a:t>
            </a:r>
          </a:p>
          <a:p>
            <a:pPr>
              <a:lnSpc>
                <a:spcPct val="115000"/>
              </a:lnSpc>
            </a:pPr>
            <a:r>
              <a:rPr lang="fr-FR" sz="1200" dirty="0">
                <a:effectLst/>
                <a:latin typeface="Montserrat" panose="00000500000000000000" pitchFamily="2" charset="0"/>
                <a:ea typeface="Arial" panose="020B0604020202020204" pitchFamily="34" charset="0"/>
              </a:rPr>
              <a:t>Enfin, avec un focus sur l'optimisation continue et la gestion de la scalabilité, le projet Menu Maker est conçu pour répondre aux besoins présents tout en anticipant son expansion et ses évolutions futures.</a:t>
            </a:r>
          </a:p>
        </p:txBody>
      </p:sp>
      <p:sp>
        <p:nvSpPr>
          <p:cNvPr id="115" name="Google Shape;115;p20"/>
          <p:cNvSpPr/>
          <p:nvPr/>
        </p:nvSpPr>
        <p:spPr>
          <a:xfrm>
            <a:off x="-4800" y="0"/>
            <a:ext cx="9153600" cy="239700"/>
          </a:xfrm>
          <a:prstGeom prst="rect">
            <a:avLst/>
          </a:prstGeom>
          <a:solidFill>
            <a:srgbClr val="FFF4E8"/>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0" y="325482"/>
            <a:ext cx="9144000" cy="650972"/>
          </a:xfrm>
          <a:prstGeom prst="rect">
            <a:avLst/>
          </a:prstGeom>
          <a:solidFill>
            <a:srgbClr val="8BC7B1"/>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CA" sz="2600" b="1" u="sng" dirty="0">
                <a:solidFill>
                  <a:schemeClr val="bg1"/>
                </a:solidFill>
                <a:latin typeface="Montserrat"/>
                <a:ea typeface="Montserrat"/>
                <a:cs typeface="Montserrat"/>
                <a:sym typeface="Montserrat"/>
              </a:rPr>
              <a:t>Merci pour </a:t>
            </a:r>
            <a:r>
              <a:rPr lang="en-CA" sz="2600" b="1" u="sng" dirty="0" err="1">
                <a:solidFill>
                  <a:schemeClr val="bg1"/>
                </a:solidFill>
                <a:latin typeface="Montserrat"/>
                <a:ea typeface="Montserrat"/>
                <a:cs typeface="Montserrat"/>
                <a:sym typeface="Montserrat"/>
              </a:rPr>
              <a:t>votre</a:t>
            </a:r>
            <a:r>
              <a:rPr lang="en-CA" sz="2600" b="1" u="sng" dirty="0">
                <a:solidFill>
                  <a:schemeClr val="bg1"/>
                </a:solidFill>
                <a:latin typeface="Montserrat"/>
                <a:ea typeface="Montserrat"/>
                <a:cs typeface="Montserrat"/>
                <a:sym typeface="Montserrat"/>
              </a:rPr>
              <a:t> attention !</a:t>
            </a:r>
            <a:endParaRPr sz="2600" b="1" u="sng" dirty="0">
              <a:solidFill>
                <a:schemeClr val="bg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6" name="ZoneTexte 5">
            <a:extLst>
              <a:ext uri="{FF2B5EF4-FFF2-40B4-BE49-F238E27FC236}">
                <a16:creationId xmlns:a16="http://schemas.microsoft.com/office/drawing/2014/main" id="{BA5FC19E-E77E-9FF2-B66C-681A9CEEBA58}"/>
              </a:ext>
            </a:extLst>
          </p:cNvPr>
          <p:cNvSpPr txBox="1"/>
          <p:nvPr/>
        </p:nvSpPr>
        <p:spPr>
          <a:xfrm>
            <a:off x="115174" y="1677273"/>
            <a:ext cx="8874589" cy="2031325"/>
          </a:xfrm>
          <a:prstGeom prst="rect">
            <a:avLst/>
          </a:prstGeom>
          <a:noFill/>
        </p:spPr>
        <p:txBody>
          <a:bodyPr wrap="square" rtlCol="0">
            <a:spAutoFit/>
          </a:bodyPr>
          <a:lstStyle/>
          <a:p>
            <a:r>
              <a:rPr lang="fr-FR" b="1" dirty="0">
                <a:latin typeface="Montserrat" panose="00000500000000000000" pitchFamily="2" charset="0"/>
              </a:rPr>
              <a:t>Merci pour votre attention !</a:t>
            </a:r>
            <a:br>
              <a:rPr lang="fr-FR" dirty="0">
                <a:latin typeface="Montserrat" panose="00000500000000000000" pitchFamily="2" charset="0"/>
              </a:rPr>
            </a:br>
            <a:r>
              <a:rPr lang="fr-FR" dirty="0" err="1">
                <a:latin typeface="Montserrat" panose="00000500000000000000" pitchFamily="2" charset="0"/>
              </a:rPr>
              <a:t>MenuMaker</a:t>
            </a:r>
            <a:r>
              <a:rPr lang="fr-FR" dirty="0">
                <a:latin typeface="Montserrat" panose="00000500000000000000" pitchFamily="2" charset="0"/>
              </a:rPr>
              <a:t> est une solution innovante qui automatise la gestion des menus des restaurants, tout en garantissant sécurité, flexibilité et performance. Nous sommes convaincus que ce projet représente une véritable opportunité stratégique pour </a:t>
            </a:r>
            <a:r>
              <a:rPr lang="fr-FR" dirty="0" err="1">
                <a:latin typeface="Montserrat" panose="00000500000000000000" pitchFamily="2" charset="0"/>
              </a:rPr>
              <a:t>Qwenta</a:t>
            </a:r>
            <a:r>
              <a:rPr lang="fr-FR" dirty="0">
                <a:latin typeface="Montserrat" panose="00000500000000000000" pitchFamily="2" charset="0"/>
              </a:rPr>
              <a:t>.</a:t>
            </a:r>
          </a:p>
          <a:p>
            <a:endParaRPr lang="fr-FR" dirty="0">
              <a:latin typeface="Montserrat" panose="00000500000000000000" pitchFamily="2" charset="0"/>
            </a:endParaRPr>
          </a:p>
          <a:p>
            <a:r>
              <a:rPr lang="fr-FR" b="1" dirty="0">
                <a:latin typeface="Montserrat" panose="00000500000000000000" pitchFamily="2" charset="0"/>
              </a:rPr>
              <a:t>Prochaines étapes :</a:t>
            </a:r>
            <a:br>
              <a:rPr lang="fr-FR" dirty="0">
                <a:latin typeface="Montserrat" panose="00000500000000000000" pitchFamily="2" charset="0"/>
              </a:rPr>
            </a:br>
            <a:r>
              <a:rPr lang="fr-FR" dirty="0">
                <a:latin typeface="Montserrat" panose="00000500000000000000" pitchFamily="2" charset="0"/>
              </a:rPr>
              <a:t>Nous serions ravis d'explorer les différentes possibilités d'intégration de </a:t>
            </a:r>
            <a:r>
              <a:rPr lang="fr-FR" dirty="0" err="1">
                <a:latin typeface="Montserrat" panose="00000500000000000000" pitchFamily="2" charset="0"/>
              </a:rPr>
              <a:t>MenuMaker</a:t>
            </a:r>
            <a:r>
              <a:rPr lang="fr-FR" dirty="0">
                <a:latin typeface="Montserrat" panose="00000500000000000000" pitchFamily="2" charset="0"/>
              </a:rPr>
              <a:t> au sein de vos solutions. N'hésitez pas à nous contacter pour toute question ou pour planifier une démonstration.</a:t>
            </a:r>
          </a:p>
        </p:txBody>
      </p:sp>
      <p:pic>
        <p:nvPicPr>
          <p:cNvPr id="8" name="Image 7">
            <a:extLst>
              <a:ext uri="{FF2B5EF4-FFF2-40B4-BE49-F238E27FC236}">
                <a16:creationId xmlns:a16="http://schemas.microsoft.com/office/drawing/2014/main" id="{5A269B99-48F7-FEDD-884C-E589036548E4}"/>
              </a:ext>
            </a:extLst>
          </p:cNvPr>
          <p:cNvPicPr>
            <a:picLocks noChangeAspect="1"/>
          </p:cNvPicPr>
          <p:nvPr/>
        </p:nvPicPr>
        <p:blipFill>
          <a:blip r:embed="rId4"/>
          <a:stretch>
            <a:fillRect/>
          </a:stretch>
        </p:blipFill>
        <p:spPr>
          <a:xfrm>
            <a:off x="6664868" y="4001053"/>
            <a:ext cx="2324895" cy="936569"/>
          </a:xfrm>
          <a:prstGeom prst="rect">
            <a:avLst/>
          </a:prstGeom>
          <a:effectLst>
            <a:outerShdw blurRad="50800" dist="139700" dir="8100000" algn="tr" rotWithShape="0">
              <a:prstClr val="black">
                <a:alpha val="40000"/>
              </a:prstClr>
            </a:outerShdw>
          </a:effectLst>
        </p:spPr>
      </p:pic>
      <p:sp>
        <p:nvSpPr>
          <p:cNvPr id="9" name="ZoneTexte 8">
            <a:extLst>
              <a:ext uri="{FF2B5EF4-FFF2-40B4-BE49-F238E27FC236}">
                <a16:creationId xmlns:a16="http://schemas.microsoft.com/office/drawing/2014/main" id="{9F6DF914-DF37-682B-023A-97BF5DFF02BB}"/>
              </a:ext>
            </a:extLst>
          </p:cNvPr>
          <p:cNvSpPr txBox="1"/>
          <p:nvPr/>
        </p:nvSpPr>
        <p:spPr>
          <a:xfrm>
            <a:off x="154237" y="4198958"/>
            <a:ext cx="2732183" cy="738664"/>
          </a:xfrm>
          <a:prstGeom prst="rect">
            <a:avLst/>
          </a:prstGeom>
          <a:noFill/>
          <a:ln w="19050">
            <a:solidFill>
              <a:srgbClr val="8BC7B1"/>
            </a:solidFill>
          </a:ln>
        </p:spPr>
        <p:txBody>
          <a:bodyPr wrap="square" rtlCol="0">
            <a:spAutoFit/>
          </a:bodyPr>
          <a:lstStyle/>
          <a:p>
            <a:r>
              <a:rPr lang="en-CA" dirty="0"/>
              <a:t> </a:t>
            </a:r>
            <a:r>
              <a:rPr lang="en-CA" b="1" dirty="0"/>
              <a:t>LOMBARDO Kevin</a:t>
            </a:r>
          </a:p>
          <a:p>
            <a:r>
              <a:rPr lang="en-CA" dirty="0"/>
              <a:t> @ : </a:t>
            </a:r>
            <a:r>
              <a:rPr lang="en-CA" dirty="0">
                <a:hlinkClick r:id="rId5"/>
              </a:rPr>
              <a:t>kxxxlomxxxx@xxxx.com</a:t>
            </a:r>
            <a:endParaRPr lang="en-CA" dirty="0"/>
          </a:p>
          <a:p>
            <a:r>
              <a:rPr lang="fr-FR" dirty="0"/>
              <a:t>      : 07 56 XX </a:t>
            </a:r>
            <a:r>
              <a:rPr lang="fr-FR" dirty="0" err="1"/>
              <a:t>XX</a:t>
            </a:r>
            <a:r>
              <a:rPr lang="fr-FR" dirty="0"/>
              <a:t> </a:t>
            </a:r>
            <a:r>
              <a:rPr lang="fr-FR" dirty="0" err="1"/>
              <a:t>XX</a:t>
            </a:r>
            <a:endParaRPr lang="fr-FR" dirty="0"/>
          </a:p>
        </p:txBody>
      </p:sp>
      <p:pic>
        <p:nvPicPr>
          <p:cNvPr id="11" name="Image 10">
            <a:extLst>
              <a:ext uri="{FF2B5EF4-FFF2-40B4-BE49-F238E27FC236}">
                <a16:creationId xmlns:a16="http://schemas.microsoft.com/office/drawing/2014/main" id="{6E01494E-7403-A5F2-1238-13620681D2B5}"/>
              </a:ext>
            </a:extLst>
          </p:cNvPr>
          <p:cNvPicPr>
            <a:picLocks noChangeAspect="1"/>
          </p:cNvPicPr>
          <p:nvPr/>
        </p:nvPicPr>
        <p:blipFill>
          <a:blip r:embed="rId6"/>
          <a:stretch>
            <a:fillRect/>
          </a:stretch>
        </p:blipFill>
        <p:spPr>
          <a:xfrm>
            <a:off x="290398" y="4703890"/>
            <a:ext cx="228255" cy="2282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862F76-8F3A-B184-7905-F0D867E3D02C}"/>
              </a:ext>
            </a:extLst>
          </p:cNvPr>
          <p:cNvSpPr>
            <a:spLocks noGrp="1"/>
          </p:cNvSpPr>
          <p:nvPr>
            <p:ph type="title"/>
          </p:nvPr>
        </p:nvSpPr>
        <p:spPr>
          <a:xfrm>
            <a:off x="0" y="0"/>
            <a:ext cx="9144000" cy="504687"/>
          </a:xfrm>
          <a:solidFill>
            <a:srgbClr val="8BC7B1"/>
          </a:solidFill>
        </p:spPr>
        <p:txBody>
          <a:bodyPr>
            <a:normAutofit fontScale="90000"/>
          </a:bodyPr>
          <a:lstStyle/>
          <a:p>
            <a:r>
              <a:rPr lang="fr-FR" b="1" dirty="0">
                <a:solidFill>
                  <a:schemeClr val="bg1"/>
                </a:solidFill>
              </a:rPr>
              <a:t>Arborescence de l’application</a:t>
            </a:r>
          </a:p>
        </p:txBody>
      </p:sp>
      <p:sp>
        <p:nvSpPr>
          <p:cNvPr id="3" name="ZoneTexte 2">
            <a:extLst>
              <a:ext uri="{FF2B5EF4-FFF2-40B4-BE49-F238E27FC236}">
                <a16:creationId xmlns:a16="http://schemas.microsoft.com/office/drawing/2014/main" id="{C30883F1-22F2-03D3-D475-8C00F64FC482}"/>
              </a:ext>
            </a:extLst>
          </p:cNvPr>
          <p:cNvSpPr txBox="1"/>
          <p:nvPr/>
        </p:nvSpPr>
        <p:spPr>
          <a:xfrm>
            <a:off x="3419474" y="581575"/>
            <a:ext cx="1672734" cy="523220"/>
          </a:xfrm>
          <a:prstGeom prst="rect">
            <a:avLst/>
          </a:prstGeom>
          <a:solidFill>
            <a:srgbClr val="8BC7B1"/>
          </a:solidFill>
          <a:ln cap="rnd">
            <a:solidFill>
              <a:srgbClr val="8BC7B1">
                <a:alpha val="95000"/>
              </a:srgbClr>
            </a:solidFill>
          </a:ln>
          <a:effectLst>
            <a:outerShdw blurRad="50800" dist="38100" dir="8100000" algn="tr" rotWithShape="0">
              <a:prstClr val="black">
                <a:alpha val="40000"/>
              </a:prstClr>
            </a:outerShdw>
          </a:effectLst>
        </p:spPr>
        <p:txBody>
          <a:bodyPr vert="horz" wrap="square" rtlCol="0" anchor="ctr" anchorCtr="0">
            <a:spAutoFit/>
          </a:bodyPr>
          <a:lstStyle/>
          <a:p>
            <a:pPr algn="ctr"/>
            <a:endParaRPr lang="fr-FR" dirty="0"/>
          </a:p>
          <a:p>
            <a:pPr algn="ctr"/>
            <a:endParaRPr lang="fr-FR" dirty="0"/>
          </a:p>
        </p:txBody>
      </p:sp>
      <p:sp>
        <p:nvSpPr>
          <p:cNvPr id="4" name="ZoneTexte 3">
            <a:extLst>
              <a:ext uri="{FF2B5EF4-FFF2-40B4-BE49-F238E27FC236}">
                <a16:creationId xmlns:a16="http://schemas.microsoft.com/office/drawing/2014/main" id="{7E0AEC0B-7C87-B6AB-D34E-6A850843A804}"/>
              </a:ext>
            </a:extLst>
          </p:cNvPr>
          <p:cNvSpPr txBox="1"/>
          <p:nvPr/>
        </p:nvSpPr>
        <p:spPr>
          <a:xfrm>
            <a:off x="374114" y="1324112"/>
            <a:ext cx="1054866"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endParaRPr lang="fr-FR" dirty="0"/>
          </a:p>
          <a:p>
            <a:pPr algn="ctr"/>
            <a:endParaRPr lang="fr-FR" dirty="0"/>
          </a:p>
        </p:txBody>
      </p:sp>
      <p:sp>
        <p:nvSpPr>
          <p:cNvPr id="5" name="ZoneTexte 4">
            <a:extLst>
              <a:ext uri="{FF2B5EF4-FFF2-40B4-BE49-F238E27FC236}">
                <a16:creationId xmlns:a16="http://schemas.microsoft.com/office/drawing/2014/main" id="{13D6CB8C-B612-CD6A-7DC6-5AC5C19CB766}"/>
              </a:ext>
            </a:extLst>
          </p:cNvPr>
          <p:cNvSpPr txBox="1"/>
          <p:nvPr/>
        </p:nvSpPr>
        <p:spPr>
          <a:xfrm>
            <a:off x="1784273" y="1324112"/>
            <a:ext cx="1054866"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endParaRPr lang="fr-FR" dirty="0"/>
          </a:p>
          <a:p>
            <a:pPr algn="ctr"/>
            <a:endParaRPr lang="fr-FR" dirty="0"/>
          </a:p>
        </p:txBody>
      </p:sp>
      <p:sp>
        <p:nvSpPr>
          <p:cNvPr id="6" name="ZoneTexte 5">
            <a:extLst>
              <a:ext uri="{FF2B5EF4-FFF2-40B4-BE49-F238E27FC236}">
                <a16:creationId xmlns:a16="http://schemas.microsoft.com/office/drawing/2014/main" id="{F476C897-2FCE-A05B-A0B0-78EFE242D28C}"/>
              </a:ext>
            </a:extLst>
          </p:cNvPr>
          <p:cNvSpPr txBox="1"/>
          <p:nvPr/>
        </p:nvSpPr>
        <p:spPr>
          <a:xfrm>
            <a:off x="5092208" y="1324112"/>
            <a:ext cx="1769144"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err="1"/>
              <a:t>Form</a:t>
            </a:r>
            <a:r>
              <a:rPr lang="fr-FR" b="1" dirty="0"/>
              <a:t> création / connexion</a:t>
            </a:r>
          </a:p>
        </p:txBody>
      </p:sp>
      <p:sp>
        <p:nvSpPr>
          <p:cNvPr id="7" name="ZoneTexte 6">
            <a:extLst>
              <a:ext uri="{FF2B5EF4-FFF2-40B4-BE49-F238E27FC236}">
                <a16:creationId xmlns:a16="http://schemas.microsoft.com/office/drawing/2014/main" id="{492997C4-C8EE-F4B0-D870-13111F6C2182}"/>
              </a:ext>
            </a:extLst>
          </p:cNvPr>
          <p:cNvSpPr txBox="1"/>
          <p:nvPr/>
        </p:nvSpPr>
        <p:spPr>
          <a:xfrm>
            <a:off x="5099434" y="1992893"/>
            <a:ext cx="1754692"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endParaRPr lang="fr-FR" dirty="0"/>
          </a:p>
          <a:p>
            <a:pPr algn="ctr"/>
            <a:endParaRPr lang="fr-FR" dirty="0"/>
          </a:p>
        </p:txBody>
      </p:sp>
      <p:sp>
        <p:nvSpPr>
          <p:cNvPr id="8" name="ZoneTexte 7">
            <a:extLst>
              <a:ext uri="{FF2B5EF4-FFF2-40B4-BE49-F238E27FC236}">
                <a16:creationId xmlns:a16="http://schemas.microsoft.com/office/drawing/2014/main" id="{1BE17CFD-A17E-B9BD-4EB4-A66B00277036}"/>
              </a:ext>
            </a:extLst>
          </p:cNvPr>
          <p:cNvSpPr txBox="1"/>
          <p:nvPr/>
        </p:nvSpPr>
        <p:spPr>
          <a:xfrm>
            <a:off x="5099434" y="2693591"/>
            <a:ext cx="1752676"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endParaRPr lang="fr-FR" dirty="0"/>
          </a:p>
          <a:p>
            <a:pPr algn="ctr"/>
            <a:endParaRPr lang="fr-FR" dirty="0"/>
          </a:p>
        </p:txBody>
      </p:sp>
      <p:sp>
        <p:nvSpPr>
          <p:cNvPr id="9" name="ZoneTexte 8">
            <a:extLst>
              <a:ext uri="{FF2B5EF4-FFF2-40B4-BE49-F238E27FC236}">
                <a16:creationId xmlns:a16="http://schemas.microsoft.com/office/drawing/2014/main" id="{6DA66CD1-36D4-7A45-0E46-A8BB76821160}"/>
              </a:ext>
            </a:extLst>
          </p:cNvPr>
          <p:cNvSpPr txBox="1"/>
          <p:nvPr/>
        </p:nvSpPr>
        <p:spPr>
          <a:xfrm>
            <a:off x="7296528" y="2701870"/>
            <a:ext cx="1670667"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endParaRPr lang="fr-FR" dirty="0"/>
          </a:p>
          <a:p>
            <a:pPr algn="ctr"/>
            <a:endParaRPr lang="fr-FR" dirty="0"/>
          </a:p>
        </p:txBody>
      </p:sp>
      <p:sp>
        <p:nvSpPr>
          <p:cNvPr id="10" name="ZoneTexte 9">
            <a:extLst>
              <a:ext uri="{FF2B5EF4-FFF2-40B4-BE49-F238E27FC236}">
                <a16:creationId xmlns:a16="http://schemas.microsoft.com/office/drawing/2014/main" id="{2AAD60A8-9F8C-0C82-9779-494485B7CC87}"/>
              </a:ext>
            </a:extLst>
          </p:cNvPr>
          <p:cNvSpPr txBox="1"/>
          <p:nvPr/>
        </p:nvSpPr>
        <p:spPr>
          <a:xfrm>
            <a:off x="3528150" y="2694993"/>
            <a:ext cx="1136107"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Mon compte</a:t>
            </a:r>
          </a:p>
        </p:txBody>
      </p:sp>
      <p:sp>
        <p:nvSpPr>
          <p:cNvPr id="11" name="ZoneTexte 10">
            <a:extLst>
              <a:ext uri="{FF2B5EF4-FFF2-40B4-BE49-F238E27FC236}">
                <a16:creationId xmlns:a16="http://schemas.microsoft.com/office/drawing/2014/main" id="{D5A6A1DC-D95D-2EDB-AAAF-2AD5855C806C}"/>
              </a:ext>
            </a:extLst>
          </p:cNvPr>
          <p:cNvSpPr txBox="1"/>
          <p:nvPr/>
        </p:nvSpPr>
        <p:spPr>
          <a:xfrm>
            <a:off x="1784273" y="2701870"/>
            <a:ext cx="1388584"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Mon</a:t>
            </a:r>
            <a:r>
              <a:rPr lang="fr-FR" dirty="0"/>
              <a:t> </a:t>
            </a:r>
            <a:r>
              <a:rPr lang="fr-FR" b="1" dirty="0"/>
              <a:t>Restaurant</a:t>
            </a:r>
          </a:p>
        </p:txBody>
      </p:sp>
      <p:sp>
        <p:nvSpPr>
          <p:cNvPr id="12" name="ZoneTexte 11">
            <a:extLst>
              <a:ext uri="{FF2B5EF4-FFF2-40B4-BE49-F238E27FC236}">
                <a16:creationId xmlns:a16="http://schemas.microsoft.com/office/drawing/2014/main" id="{8CDB452F-C759-52BB-6798-CEE17279AD67}"/>
              </a:ext>
            </a:extLst>
          </p:cNvPr>
          <p:cNvSpPr txBox="1"/>
          <p:nvPr/>
        </p:nvSpPr>
        <p:spPr>
          <a:xfrm>
            <a:off x="374114" y="2694993"/>
            <a:ext cx="1054866"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Mes Menus</a:t>
            </a:r>
          </a:p>
        </p:txBody>
      </p:sp>
      <p:sp>
        <p:nvSpPr>
          <p:cNvPr id="14" name="ZoneTexte 13">
            <a:extLst>
              <a:ext uri="{FF2B5EF4-FFF2-40B4-BE49-F238E27FC236}">
                <a16:creationId xmlns:a16="http://schemas.microsoft.com/office/drawing/2014/main" id="{2FF254C7-FE2D-FD5F-40FB-81C7E6C00614}"/>
              </a:ext>
            </a:extLst>
          </p:cNvPr>
          <p:cNvSpPr txBox="1"/>
          <p:nvPr/>
        </p:nvSpPr>
        <p:spPr>
          <a:xfrm>
            <a:off x="5438438" y="3443736"/>
            <a:ext cx="1415688"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Diffuser un menu</a:t>
            </a:r>
          </a:p>
        </p:txBody>
      </p:sp>
      <p:sp>
        <p:nvSpPr>
          <p:cNvPr id="15" name="ZoneTexte 14">
            <a:extLst>
              <a:ext uri="{FF2B5EF4-FFF2-40B4-BE49-F238E27FC236}">
                <a16:creationId xmlns:a16="http://schemas.microsoft.com/office/drawing/2014/main" id="{9FC77E88-AD5C-83BE-E1F6-C3388A686CBE}"/>
              </a:ext>
            </a:extLst>
          </p:cNvPr>
          <p:cNvSpPr txBox="1"/>
          <p:nvPr/>
        </p:nvSpPr>
        <p:spPr>
          <a:xfrm>
            <a:off x="7077285" y="3443736"/>
            <a:ext cx="1573461"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Imprimer un menu</a:t>
            </a:r>
          </a:p>
        </p:txBody>
      </p:sp>
      <p:sp>
        <p:nvSpPr>
          <p:cNvPr id="17" name="ZoneTexte 16">
            <a:extLst>
              <a:ext uri="{FF2B5EF4-FFF2-40B4-BE49-F238E27FC236}">
                <a16:creationId xmlns:a16="http://schemas.microsoft.com/office/drawing/2014/main" id="{88FC6AEA-B87A-A74E-2570-4F220C0354D3}"/>
              </a:ext>
            </a:extLst>
          </p:cNvPr>
          <p:cNvSpPr txBox="1"/>
          <p:nvPr/>
        </p:nvSpPr>
        <p:spPr>
          <a:xfrm>
            <a:off x="3928720" y="3443736"/>
            <a:ext cx="1286559"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Créer un menu</a:t>
            </a:r>
          </a:p>
        </p:txBody>
      </p:sp>
      <p:sp>
        <p:nvSpPr>
          <p:cNvPr id="18" name="ZoneTexte 17">
            <a:extLst>
              <a:ext uri="{FF2B5EF4-FFF2-40B4-BE49-F238E27FC236}">
                <a16:creationId xmlns:a16="http://schemas.microsoft.com/office/drawing/2014/main" id="{53A36FF1-8FBB-D0A2-716C-974F7CF84FDD}"/>
              </a:ext>
            </a:extLst>
          </p:cNvPr>
          <p:cNvSpPr txBox="1"/>
          <p:nvPr/>
        </p:nvSpPr>
        <p:spPr>
          <a:xfrm>
            <a:off x="1982577" y="4164239"/>
            <a:ext cx="1054866"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Ajout de catégorie</a:t>
            </a:r>
          </a:p>
        </p:txBody>
      </p:sp>
      <p:sp>
        <p:nvSpPr>
          <p:cNvPr id="19" name="ZoneTexte 18">
            <a:extLst>
              <a:ext uri="{FF2B5EF4-FFF2-40B4-BE49-F238E27FC236}">
                <a16:creationId xmlns:a16="http://schemas.microsoft.com/office/drawing/2014/main" id="{0A44BE68-1E10-68EB-7ACC-45CA9CFC5354}"/>
              </a:ext>
            </a:extLst>
          </p:cNvPr>
          <p:cNvSpPr txBox="1"/>
          <p:nvPr/>
        </p:nvSpPr>
        <p:spPr>
          <a:xfrm>
            <a:off x="3286939" y="4164239"/>
            <a:ext cx="1054866"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Ajout de plat</a:t>
            </a:r>
          </a:p>
        </p:txBody>
      </p:sp>
      <p:sp>
        <p:nvSpPr>
          <p:cNvPr id="20" name="ZoneTexte 19">
            <a:extLst>
              <a:ext uri="{FF2B5EF4-FFF2-40B4-BE49-F238E27FC236}">
                <a16:creationId xmlns:a16="http://schemas.microsoft.com/office/drawing/2014/main" id="{E0E56F8C-B754-CC3F-42BB-E3D8F379FEA7}"/>
              </a:ext>
            </a:extLst>
          </p:cNvPr>
          <p:cNvSpPr txBox="1"/>
          <p:nvPr/>
        </p:nvSpPr>
        <p:spPr>
          <a:xfrm>
            <a:off x="4572000" y="4164239"/>
            <a:ext cx="1415688"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Personnaliser les plats</a:t>
            </a:r>
          </a:p>
        </p:txBody>
      </p:sp>
      <p:sp>
        <p:nvSpPr>
          <p:cNvPr id="21" name="ZoneTexte 20">
            <a:extLst>
              <a:ext uri="{FF2B5EF4-FFF2-40B4-BE49-F238E27FC236}">
                <a16:creationId xmlns:a16="http://schemas.microsoft.com/office/drawing/2014/main" id="{9B263658-ADE3-7B5E-7F3B-C92A24788175}"/>
              </a:ext>
            </a:extLst>
          </p:cNvPr>
          <p:cNvSpPr txBox="1"/>
          <p:nvPr/>
        </p:nvSpPr>
        <p:spPr>
          <a:xfrm>
            <a:off x="6227290" y="4162129"/>
            <a:ext cx="1054866" cy="523220"/>
          </a:xfrm>
          <a:prstGeom prst="rect">
            <a:avLst/>
          </a:prstGeom>
          <a:solidFill>
            <a:srgbClr val="8BC7B1"/>
          </a:solidFill>
          <a:ln>
            <a:solidFill>
              <a:srgbClr val="8BC7B1"/>
            </a:solidFill>
          </a:ln>
          <a:effectLst>
            <a:outerShdw blurRad="50800" dist="38100" dir="8100000" algn="tr" rotWithShape="0">
              <a:prstClr val="black">
                <a:alpha val="40000"/>
              </a:prstClr>
            </a:outerShdw>
          </a:effectLst>
        </p:spPr>
        <p:txBody>
          <a:bodyPr wrap="square" rtlCol="0">
            <a:spAutoFit/>
          </a:bodyPr>
          <a:lstStyle/>
          <a:p>
            <a:pPr algn="ctr"/>
            <a:r>
              <a:rPr lang="fr-FR" b="1" dirty="0"/>
              <a:t>Exporter / diffuser </a:t>
            </a:r>
          </a:p>
        </p:txBody>
      </p:sp>
      <p:sp>
        <p:nvSpPr>
          <p:cNvPr id="22" name="ZoneTexte 21">
            <a:extLst>
              <a:ext uri="{FF2B5EF4-FFF2-40B4-BE49-F238E27FC236}">
                <a16:creationId xmlns:a16="http://schemas.microsoft.com/office/drawing/2014/main" id="{B8CDCC71-3984-0312-DCDE-7191E8D4A108}"/>
              </a:ext>
            </a:extLst>
          </p:cNvPr>
          <p:cNvSpPr txBox="1"/>
          <p:nvPr/>
        </p:nvSpPr>
        <p:spPr>
          <a:xfrm>
            <a:off x="3803961" y="705470"/>
            <a:ext cx="924264" cy="307777"/>
          </a:xfrm>
          <a:prstGeom prst="rect">
            <a:avLst/>
          </a:prstGeom>
          <a:noFill/>
        </p:spPr>
        <p:txBody>
          <a:bodyPr wrap="square" rtlCol="0">
            <a:spAutoFit/>
          </a:bodyPr>
          <a:lstStyle/>
          <a:p>
            <a:r>
              <a:rPr lang="fr-FR" b="1" dirty="0"/>
              <a:t>Landing</a:t>
            </a:r>
          </a:p>
        </p:txBody>
      </p:sp>
      <p:sp>
        <p:nvSpPr>
          <p:cNvPr id="23" name="ZoneTexte 22">
            <a:extLst>
              <a:ext uri="{FF2B5EF4-FFF2-40B4-BE49-F238E27FC236}">
                <a16:creationId xmlns:a16="http://schemas.microsoft.com/office/drawing/2014/main" id="{D3800148-8CFF-F7D5-9199-CFA3AC4467B2}"/>
              </a:ext>
            </a:extLst>
          </p:cNvPr>
          <p:cNvSpPr txBox="1"/>
          <p:nvPr/>
        </p:nvSpPr>
        <p:spPr>
          <a:xfrm>
            <a:off x="1982577" y="1410135"/>
            <a:ext cx="830997" cy="307777"/>
          </a:xfrm>
          <a:prstGeom prst="rect">
            <a:avLst/>
          </a:prstGeom>
          <a:noFill/>
        </p:spPr>
        <p:txBody>
          <a:bodyPr wrap="square" rtlCol="0">
            <a:spAutoFit/>
          </a:bodyPr>
          <a:lstStyle/>
          <a:p>
            <a:r>
              <a:rPr lang="fr-FR" b="1" dirty="0"/>
              <a:t>Tarifs</a:t>
            </a:r>
          </a:p>
        </p:txBody>
      </p:sp>
      <p:sp>
        <p:nvSpPr>
          <p:cNvPr id="26" name="ZoneTexte 25">
            <a:extLst>
              <a:ext uri="{FF2B5EF4-FFF2-40B4-BE49-F238E27FC236}">
                <a16:creationId xmlns:a16="http://schemas.microsoft.com/office/drawing/2014/main" id="{F546894E-2E43-EC08-7124-2E5BDFC51926}"/>
              </a:ext>
            </a:extLst>
          </p:cNvPr>
          <p:cNvSpPr txBox="1"/>
          <p:nvPr/>
        </p:nvSpPr>
        <p:spPr>
          <a:xfrm>
            <a:off x="374114" y="1397524"/>
            <a:ext cx="1054866" cy="307777"/>
          </a:xfrm>
          <a:prstGeom prst="rect">
            <a:avLst/>
          </a:prstGeom>
          <a:noFill/>
        </p:spPr>
        <p:txBody>
          <a:bodyPr wrap="square">
            <a:spAutoFit/>
          </a:bodyPr>
          <a:lstStyle/>
          <a:p>
            <a:pPr algn="ctr"/>
            <a:r>
              <a:rPr lang="fr-FR" b="1" dirty="0"/>
              <a:t>Exemples</a:t>
            </a:r>
          </a:p>
        </p:txBody>
      </p:sp>
      <p:sp>
        <p:nvSpPr>
          <p:cNvPr id="27" name="ZoneTexte 26">
            <a:extLst>
              <a:ext uri="{FF2B5EF4-FFF2-40B4-BE49-F238E27FC236}">
                <a16:creationId xmlns:a16="http://schemas.microsoft.com/office/drawing/2014/main" id="{7FEEA084-9560-0D30-966C-79A50CFF0C1E}"/>
              </a:ext>
            </a:extLst>
          </p:cNvPr>
          <p:cNvSpPr txBox="1"/>
          <p:nvPr/>
        </p:nvSpPr>
        <p:spPr>
          <a:xfrm>
            <a:off x="4963577" y="2095407"/>
            <a:ext cx="2033630" cy="307777"/>
          </a:xfrm>
          <a:prstGeom prst="rect">
            <a:avLst/>
          </a:prstGeom>
          <a:noFill/>
        </p:spPr>
        <p:txBody>
          <a:bodyPr wrap="square">
            <a:spAutoFit/>
          </a:bodyPr>
          <a:lstStyle/>
          <a:p>
            <a:pPr algn="ctr"/>
            <a:r>
              <a:rPr lang="fr-FR" b="1" dirty="0"/>
              <a:t>Connexion</a:t>
            </a:r>
          </a:p>
        </p:txBody>
      </p:sp>
      <p:sp>
        <p:nvSpPr>
          <p:cNvPr id="28" name="ZoneTexte 27">
            <a:extLst>
              <a:ext uri="{FF2B5EF4-FFF2-40B4-BE49-F238E27FC236}">
                <a16:creationId xmlns:a16="http://schemas.microsoft.com/office/drawing/2014/main" id="{DEAC10F3-1922-52A0-7855-DC748C9EA590}"/>
              </a:ext>
            </a:extLst>
          </p:cNvPr>
          <p:cNvSpPr txBox="1"/>
          <p:nvPr/>
        </p:nvSpPr>
        <p:spPr>
          <a:xfrm>
            <a:off x="5301505" y="2764188"/>
            <a:ext cx="1411318" cy="307777"/>
          </a:xfrm>
          <a:prstGeom prst="rect">
            <a:avLst/>
          </a:prstGeom>
          <a:noFill/>
        </p:spPr>
        <p:txBody>
          <a:bodyPr wrap="square">
            <a:spAutoFit/>
          </a:bodyPr>
          <a:lstStyle/>
          <a:p>
            <a:pPr algn="ctr"/>
            <a:r>
              <a:rPr lang="fr-FR" b="1" dirty="0"/>
              <a:t>Dashboard</a:t>
            </a:r>
          </a:p>
        </p:txBody>
      </p:sp>
      <p:cxnSp>
        <p:nvCxnSpPr>
          <p:cNvPr id="30" name="Connecteur droit 29">
            <a:extLst>
              <a:ext uri="{FF2B5EF4-FFF2-40B4-BE49-F238E27FC236}">
                <a16:creationId xmlns:a16="http://schemas.microsoft.com/office/drawing/2014/main" id="{82719002-0D93-9AC2-8FA6-401F0B4242B8}"/>
              </a:ext>
            </a:extLst>
          </p:cNvPr>
          <p:cNvCxnSpPr>
            <a:cxnSpLocks/>
            <a:stCxn id="3" idx="2"/>
          </p:cNvCxnSpPr>
          <p:nvPr/>
        </p:nvCxnSpPr>
        <p:spPr>
          <a:xfrm>
            <a:off x="4255841" y="1104795"/>
            <a:ext cx="0" cy="100590"/>
          </a:xfrm>
          <a:prstGeom prst="line">
            <a:avLst/>
          </a:prstGeom>
        </p:spPr>
        <p:style>
          <a:lnRef idx="1">
            <a:schemeClr val="dk1"/>
          </a:lnRef>
          <a:fillRef idx="0">
            <a:schemeClr val="dk1"/>
          </a:fillRef>
          <a:effectRef idx="0">
            <a:schemeClr val="dk1"/>
          </a:effectRef>
          <a:fontRef idx="minor">
            <a:schemeClr val="tx1"/>
          </a:fontRef>
        </p:style>
      </p:cxnSp>
      <p:cxnSp>
        <p:nvCxnSpPr>
          <p:cNvPr id="32" name="Connecteur droit 31">
            <a:extLst>
              <a:ext uri="{FF2B5EF4-FFF2-40B4-BE49-F238E27FC236}">
                <a16:creationId xmlns:a16="http://schemas.microsoft.com/office/drawing/2014/main" id="{F7B981FE-A0A0-A87D-C7BC-38B8F288B10B}"/>
              </a:ext>
            </a:extLst>
          </p:cNvPr>
          <p:cNvCxnSpPr>
            <a:stCxn id="4" idx="0"/>
            <a:endCxn id="4" idx="0"/>
          </p:cNvCxnSpPr>
          <p:nvPr/>
        </p:nvCxnSpPr>
        <p:spPr>
          <a:xfrm flipV="1">
            <a:off x="901547" y="1205385"/>
            <a:ext cx="1967" cy="118727"/>
          </a:xfrm>
          <a:prstGeom prst="line">
            <a:avLst/>
          </a:prstGeom>
        </p:spPr>
        <p:style>
          <a:lnRef idx="1">
            <a:schemeClr val="dk1"/>
          </a:lnRef>
          <a:fillRef idx="0">
            <a:schemeClr val="dk1"/>
          </a:fillRef>
          <a:effectRef idx="0">
            <a:schemeClr val="dk1"/>
          </a:effectRef>
          <a:fontRef idx="minor">
            <a:schemeClr val="tx1"/>
          </a:fontRef>
        </p:style>
      </p:cxnSp>
      <p:cxnSp>
        <p:nvCxnSpPr>
          <p:cNvPr id="34" name="Connecteur droit 33">
            <a:extLst>
              <a:ext uri="{FF2B5EF4-FFF2-40B4-BE49-F238E27FC236}">
                <a16:creationId xmlns:a16="http://schemas.microsoft.com/office/drawing/2014/main" id="{F651B96F-0DA0-DB77-38EC-E16A917FD517}"/>
              </a:ext>
            </a:extLst>
          </p:cNvPr>
          <p:cNvCxnSpPr>
            <a:cxnSpLocks/>
            <a:endCxn id="5" idx="0"/>
          </p:cNvCxnSpPr>
          <p:nvPr/>
        </p:nvCxnSpPr>
        <p:spPr>
          <a:xfrm>
            <a:off x="2311706" y="1205385"/>
            <a:ext cx="0" cy="118727"/>
          </a:xfrm>
          <a:prstGeom prst="line">
            <a:avLst/>
          </a:prstGeom>
        </p:spPr>
        <p:style>
          <a:lnRef idx="1">
            <a:schemeClr val="dk1"/>
          </a:lnRef>
          <a:fillRef idx="0">
            <a:schemeClr val="dk1"/>
          </a:fillRef>
          <a:effectRef idx="0">
            <a:schemeClr val="dk1"/>
          </a:effectRef>
          <a:fontRef idx="minor">
            <a:schemeClr val="tx1"/>
          </a:fontRef>
        </p:style>
      </p:cxnSp>
      <p:cxnSp>
        <p:nvCxnSpPr>
          <p:cNvPr id="42" name="Connecteur droit 41">
            <a:extLst>
              <a:ext uri="{FF2B5EF4-FFF2-40B4-BE49-F238E27FC236}">
                <a16:creationId xmlns:a16="http://schemas.microsoft.com/office/drawing/2014/main" id="{2F252441-BB32-EF35-10CE-AE367860EA8C}"/>
              </a:ext>
            </a:extLst>
          </p:cNvPr>
          <p:cNvCxnSpPr>
            <a:cxnSpLocks/>
            <a:stCxn id="6" idx="0"/>
          </p:cNvCxnSpPr>
          <p:nvPr/>
        </p:nvCxnSpPr>
        <p:spPr>
          <a:xfrm flipV="1">
            <a:off x="5976780" y="1205385"/>
            <a:ext cx="0" cy="118727"/>
          </a:xfrm>
          <a:prstGeom prst="line">
            <a:avLst/>
          </a:prstGeom>
        </p:spPr>
        <p:style>
          <a:lnRef idx="1">
            <a:schemeClr val="dk1"/>
          </a:lnRef>
          <a:fillRef idx="0">
            <a:schemeClr val="dk1"/>
          </a:fillRef>
          <a:effectRef idx="0">
            <a:schemeClr val="dk1"/>
          </a:effectRef>
          <a:fontRef idx="minor">
            <a:schemeClr val="tx1"/>
          </a:fontRef>
        </p:style>
      </p:cxnSp>
      <p:cxnSp>
        <p:nvCxnSpPr>
          <p:cNvPr id="45" name="Connecteur droit 44">
            <a:extLst>
              <a:ext uri="{FF2B5EF4-FFF2-40B4-BE49-F238E27FC236}">
                <a16:creationId xmlns:a16="http://schemas.microsoft.com/office/drawing/2014/main" id="{01E606C9-33DE-DA81-43F1-85D6B7B0112D}"/>
              </a:ext>
            </a:extLst>
          </p:cNvPr>
          <p:cNvCxnSpPr/>
          <p:nvPr/>
        </p:nvCxnSpPr>
        <p:spPr>
          <a:xfrm>
            <a:off x="901547" y="1205385"/>
            <a:ext cx="5075233" cy="0"/>
          </a:xfrm>
          <a:prstGeom prst="line">
            <a:avLst/>
          </a:prstGeom>
        </p:spPr>
        <p:style>
          <a:lnRef idx="1">
            <a:schemeClr val="dk1"/>
          </a:lnRef>
          <a:fillRef idx="0">
            <a:schemeClr val="dk1"/>
          </a:fillRef>
          <a:effectRef idx="0">
            <a:schemeClr val="dk1"/>
          </a:effectRef>
          <a:fontRef idx="minor">
            <a:schemeClr val="tx1"/>
          </a:fontRef>
        </p:style>
      </p:cxnSp>
      <p:cxnSp>
        <p:nvCxnSpPr>
          <p:cNvPr id="50" name="Connecteur droit 49">
            <a:extLst>
              <a:ext uri="{FF2B5EF4-FFF2-40B4-BE49-F238E27FC236}">
                <a16:creationId xmlns:a16="http://schemas.microsoft.com/office/drawing/2014/main" id="{75C52FF1-DE1A-22FA-183D-060FA7438EFE}"/>
              </a:ext>
            </a:extLst>
          </p:cNvPr>
          <p:cNvCxnSpPr>
            <a:cxnSpLocks/>
            <a:stCxn id="7" idx="2"/>
            <a:endCxn id="8" idx="0"/>
          </p:cNvCxnSpPr>
          <p:nvPr/>
        </p:nvCxnSpPr>
        <p:spPr>
          <a:xfrm flipH="1">
            <a:off x="5975772" y="2516113"/>
            <a:ext cx="1008" cy="177478"/>
          </a:xfrm>
          <a:prstGeom prst="line">
            <a:avLst/>
          </a:prstGeom>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384FA5AE-05DF-5ACB-3E6B-06C819B7178E}"/>
              </a:ext>
            </a:extLst>
          </p:cNvPr>
          <p:cNvCxnSpPr>
            <a:stCxn id="17" idx="0"/>
          </p:cNvCxnSpPr>
          <p:nvPr/>
        </p:nvCxnSpPr>
        <p:spPr>
          <a:xfrm flipH="1" flipV="1">
            <a:off x="4571999" y="3350612"/>
            <a:ext cx="1" cy="93124"/>
          </a:xfrm>
          <a:prstGeom prst="line">
            <a:avLst/>
          </a:prstGeom>
        </p:spPr>
        <p:style>
          <a:lnRef idx="1">
            <a:schemeClr val="dk1"/>
          </a:lnRef>
          <a:fillRef idx="0">
            <a:schemeClr val="dk1"/>
          </a:fillRef>
          <a:effectRef idx="0">
            <a:schemeClr val="dk1"/>
          </a:effectRef>
          <a:fontRef idx="minor">
            <a:schemeClr val="tx1"/>
          </a:fontRef>
        </p:style>
      </p:cxnSp>
      <p:cxnSp>
        <p:nvCxnSpPr>
          <p:cNvPr id="64" name="Connecteur droit 63">
            <a:extLst>
              <a:ext uri="{FF2B5EF4-FFF2-40B4-BE49-F238E27FC236}">
                <a16:creationId xmlns:a16="http://schemas.microsoft.com/office/drawing/2014/main" id="{EB88F9ED-52B7-D6EF-D815-2E780A610569}"/>
              </a:ext>
            </a:extLst>
          </p:cNvPr>
          <p:cNvCxnSpPr>
            <a:cxnSpLocks/>
            <a:stCxn id="14" idx="0"/>
          </p:cNvCxnSpPr>
          <p:nvPr/>
        </p:nvCxnSpPr>
        <p:spPr>
          <a:xfrm flipV="1">
            <a:off x="6146282" y="3350612"/>
            <a:ext cx="0" cy="93124"/>
          </a:xfrm>
          <a:prstGeom prst="line">
            <a:avLst/>
          </a:prstGeom>
        </p:spPr>
        <p:style>
          <a:lnRef idx="1">
            <a:schemeClr val="dk1"/>
          </a:lnRef>
          <a:fillRef idx="0">
            <a:schemeClr val="dk1"/>
          </a:fillRef>
          <a:effectRef idx="0">
            <a:schemeClr val="dk1"/>
          </a:effectRef>
          <a:fontRef idx="minor">
            <a:schemeClr val="tx1"/>
          </a:fontRef>
        </p:style>
      </p:cxnSp>
      <p:cxnSp>
        <p:nvCxnSpPr>
          <p:cNvPr id="66" name="Connecteur droit 65">
            <a:extLst>
              <a:ext uri="{FF2B5EF4-FFF2-40B4-BE49-F238E27FC236}">
                <a16:creationId xmlns:a16="http://schemas.microsoft.com/office/drawing/2014/main" id="{3932703A-98D6-1F63-00C1-198AC0D72E7F}"/>
              </a:ext>
            </a:extLst>
          </p:cNvPr>
          <p:cNvCxnSpPr>
            <a:stCxn id="15" idx="0"/>
          </p:cNvCxnSpPr>
          <p:nvPr/>
        </p:nvCxnSpPr>
        <p:spPr>
          <a:xfrm flipH="1" flipV="1">
            <a:off x="7864015" y="3350612"/>
            <a:ext cx="1" cy="93124"/>
          </a:xfrm>
          <a:prstGeom prst="line">
            <a:avLst/>
          </a:prstGeom>
        </p:spPr>
        <p:style>
          <a:lnRef idx="1">
            <a:schemeClr val="dk1"/>
          </a:lnRef>
          <a:fillRef idx="0">
            <a:schemeClr val="dk1"/>
          </a:fillRef>
          <a:effectRef idx="0">
            <a:schemeClr val="dk1"/>
          </a:effectRef>
          <a:fontRef idx="minor">
            <a:schemeClr val="tx1"/>
          </a:fontRef>
        </p:style>
      </p:cxnSp>
      <p:cxnSp>
        <p:nvCxnSpPr>
          <p:cNvPr id="68" name="Connecteur droit 67">
            <a:extLst>
              <a:ext uri="{FF2B5EF4-FFF2-40B4-BE49-F238E27FC236}">
                <a16:creationId xmlns:a16="http://schemas.microsoft.com/office/drawing/2014/main" id="{C0CCABAE-C144-E997-4AE6-8C1ED304CCE1}"/>
              </a:ext>
            </a:extLst>
          </p:cNvPr>
          <p:cNvCxnSpPr/>
          <p:nvPr/>
        </p:nvCxnSpPr>
        <p:spPr>
          <a:xfrm>
            <a:off x="4571999" y="3350612"/>
            <a:ext cx="3292016" cy="0"/>
          </a:xfrm>
          <a:prstGeom prst="line">
            <a:avLst/>
          </a:prstGeom>
        </p:spPr>
        <p:style>
          <a:lnRef idx="1">
            <a:schemeClr val="dk1"/>
          </a:lnRef>
          <a:fillRef idx="0">
            <a:schemeClr val="dk1"/>
          </a:fillRef>
          <a:effectRef idx="0">
            <a:schemeClr val="dk1"/>
          </a:effectRef>
          <a:fontRef idx="minor">
            <a:schemeClr val="tx1"/>
          </a:fontRef>
        </p:style>
      </p:cxnSp>
      <p:cxnSp>
        <p:nvCxnSpPr>
          <p:cNvPr id="80" name="Connecteur droit 79">
            <a:extLst>
              <a:ext uri="{FF2B5EF4-FFF2-40B4-BE49-F238E27FC236}">
                <a16:creationId xmlns:a16="http://schemas.microsoft.com/office/drawing/2014/main" id="{9753E048-2DC7-DC55-7A64-E4B913AA3ADB}"/>
              </a:ext>
            </a:extLst>
          </p:cNvPr>
          <p:cNvCxnSpPr>
            <a:cxnSpLocks/>
            <a:stCxn id="17" idx="2"/>
          </p:cNvCxnSpPr>
          <p:nvPr/>
        </p:nvCxnSpPr>
        <p:spPr>
          <a:xfrm>
            <a:off x="4572000" y="3966956"/>
            <a:ext cx="0" cy="93123"/>
          </a:xfrm>
          <a:prstGeom prst="line">
            <a:avLst/>
          </a:prstGeom>
        </p:spPr>
        <p:style>
          <a:lnRef idx="1">
            <a:schemeClr val="dk1"/>
          </a:lnRef>
          <a:fillRef idx="0">
            <a:schemeClr val="dk1"/>
          </a:fillRef>
          <a:effectRef idx="0">
            <a:schemeClr val="dk1"/>
          </a:effectRef>
          <a:fontRef idx="minor">
            <a:schemeClr val="tx1"/>
          </a:fontRef>
        </p:style>
      </p:cxnSp>
      <p:cxnSp>
        <p:nvCxnSpPr>
          <p:cNvPr id="82" name="Connecteur droit 81">
            <a:extLst>
              <a:ext uri="{FF2B5EF4-FFF2-40B4-BE49-F238E27FC236}">
                <a16:creationId xmlns:a16="http://schemas.microsoft.com/office/drawing/2014/main" id="{05611073-5208-8664-D7D8-70C6676B258B}"/>
              </a:ext>
            </a:extLst>
          </p:cNvPr>
          <p:cNvCxnSpPr>
            <a:stCxn id="20" idx="0"/>
          </p:cNvCxnSpPr>
          <p:nvPr/>
        </p:nvCxnSpPr>
        <p:spPr>
          <a:xfrm flipV="1">
            <a:off x="5279844" y="4060079"/>
            <a:ext cx="0" cy="104160"/>
          </a:xfrm>
          <a:prstGeom prst="line">
            <a:avLst/>
          </a:prstGeom>
        </p:spPr>
        <p:style>
          <a:lnRef idx="1">
            <a:schemeClr val="dk1"/>
          </a:lnRef>
          <a:fillRef idx="0">
            <a:schemeClr val="dk1"/>
          </a:fillRef>
          <a:effectRef idx="0">
            <a:schemeClr val="dk1"/>
          </a:effectRef>
          <a:fontRef idx="minor">
            <a:schemeClr val="tx1"/>
          </a:fontRef>
        </p:style>
      </p:cxnSp>
      <p:cxnSp>
        <p:nvCxnSpPr>
          <p:cNvPr id="84" name="Connecteur droit 83">
            <a:extLst>
              <a:ext uri="{FF2B5EF4-FFF2-40B4-BE49-F238E27FC236}">
                <a16:creationId xmlns:a16="http://schemas.microsoft.com/office/drawing/2014/main" id="{91B9DFB1-5506-BB56-6053-8BB6326A6594}"/>
              </a:ext>
            </a:extLst>
          </p:cNvPr>
          <p:cNvCxnSpPr>
            <a:cxnSpLocks/>
            <a:stCxn id="21" idx="0"/>
          </p:cNvCxnSpPr>
          <p:nvPr/>
        </p:nvCxnSpPr>
        <p:spPr>
          <a:xfrm flipV="1">
            <a:off x="6754723" y="4060079"/>
            <a:ext cx="0" cy="102050"/>
          </a:xfrm>
          <a:prstGeom prst="line">
            <a:avLst/>
          </a:prstGeom>
        </p:spPr>
        <p:style>
          <a:lnRef idx="1">
            <a:schemeClr val="dk1"/>
          </a:lnRef>
          <a:fillRef idx="0">
            <a:schemeClr val="dk1"/>
          </a:fillRef>
          <a:effectRef idx="0">
            <a:schemeClr val="dk1"/>
          </a:effectRef>
          <a:fontRef idx="minor">
            <a:schemeClr val="tx1"/>
          </a:fontRef>
        </p:style>
      </p:cxnSp>
      <p:cxnSp>
        <p:nvCxnSpPr>
          <p:cNvPr id="86" name="Connecteur droit 85">
            <a:extLst>
              <a:ext uri="{FF2B5EF4-FFF2-40B4-BE49-F238E27FC236}">
                <a16:creationId xmlns:a16="http://schemas.microsoft.com/office/drawing/2014/main" id="{2546ED52-A676-3121-60A3-4C747F288760}"/>
              </a:ext>
            </a:extLst>
          </p:cNvPr>
          <p:cNvCxnSpPr>
            <a:stCxn id="19" idx="0"/>
          </p:cNvCxnSpPr>
          <p:nvPr/>
        </p:nvCxnSpPr>
        <p:spPr>
          <a:xfrm flipV="1">
            <a:off x="3814372" y="4060079"/>
            <a:ext cx="0" cy="104160"/>
          </a:xfrm>
          <a:prstGeom prst="line">
            <a:avLst/>
          </a:prstGeom>
        </p:spPr>
        <p:style>
          <a:lnRef idx="1">
            <a:schemeClr val="dk1"/>
          </a:lnRef>
          <a:fillRef idx="0">
            <a:schemeClr val="dk1"/>
          </a:fillRef>
          <a:effectRef idx="0">
            <a:schemeClr val="dk1"/>
          </a:effectRef>
          <a:fontRef idx="minor">
            <a:schemeClr val="tx1"/>
          </a:fontRef>
        </p:style>
      </p:cxnSp>
      <p:cxnSp>
        <p:nvCxnSpPr>
          <p:cNvPr id="88" name="Connecteur droit 87">
            <a:extLst>
              <a:ext uri="{FF2B5EF4-FFF2-40B4-BE49-F238E27FC236}">
                <a16:creationId xmlns:a16="http://schemas.microsoft.com/office/drawing/2014/main" id="{3F93CE35-7C96-BCBC-4B34-A6E8CC6391ED}"/>
              </a:ext>
            </a:extLst>
          </p:cNvPr>
          <p:cNvCxnSpPr>
            <a:stCxn id="18" idx="0"/>
          </p:cNvCxnSpPr>
          <p:nvPr/>
        </p:nvCxnSpPr>
        <p:spPr>
          <a:xfrm flipV="1">
            <a:off x="2510010" y="4060079"/>
            <a:ext cx="0" cy="104160"/>
          </a:xfrm>
          <a:prstGeom prst="line">
            <a:avLst/>
          </a:prstGeom>
        </p:spPr>
        <p:style>
          <a:lnRef idx="1">
            <a:schemeClr val="dk1"/>
          </a:lnRef>
          <a:fillRef idx="0">
            <a:schemeClr val="dk1"/>
          </a:fillRef>
          <a:effectRef idx="0">
            <a:schemeClr val="dk1"/>
          </a:effectRef>
          <a:fontRef idx="minor">
            <a:schemeClr val="tx1"/>
          </a:fontRef>
        </p:style>
      </p:cxnSp>
      <p:cxnSp>
        <p:nvCxnSpPr>
          <p:cNvPr id="90" name="Connecteur droit 89">
            <a:extLst>
              <a:ext uri="{FF2B5EF4-FFF2-40B4-BE49-F238E27FC236}">
                <a16:creationId xmlns:a16="http://schemas.microsoft.com/office/drawing/2014/main" id="{5957F69B-DE7F-AB7D-F4EF-FCD292B78096}"/>
              </a:ext>
            </a:extLst>
          </p:cNvPr>
          <p:cNvCxnSpPr/>
          <p:nvPr/>
        </p:nvCxnSpPr>
        <p:spPr>
          <a:xfrm>
            <a:off x="2510010" y="4060079"/>
            <a:ext cx="4244713" cy="0"/>
          </a:xfrm>
          <a:prstGeom prst="line">
            <a:avLst/>
          </a:prstGeom>
        </p:spPr>
        <p:style>
          <a:lnRef idx="1">
            <a:schemeClr val="dk1"/>
          </a:lnRef>
          <a:fillRef idx="0">
            <a:schemeClr val="dk1"/>
          </a:fillRef>
          <a:effectRef idx="0">
            <a:schemeClr val="dk1"/>
          </a:effectRef>
          <a:fontRef idx="minor">
            <a:schemeClr val="tx1"/>
          </a:fontRef>
        </p:style>
      </p:cxnSp>
      <p:sp>
        <p:nvSpPr>
          <p:cNvPr id="94" name="ZoneTexte 93">
            <a:extLst>
              <a:ext uri="{FF2B5EF4-FFF2-40B4-BE49-F238E27FC236}">
                <a16:creationId xmlns:a16="http://schemas.microsoft.com/office/drawing/2014/main" id="{88E2284F-65FC-6A30-7A0E-049D16475099}"/>
              </a:ext>
            </a:extLst>
          </p:cNvPr>
          <p:cNvSpPr txBox="1"/>
          <p:nvPr/>
        </p:nvSpPr>
        <p:spPr>
          <a:xfrm>
            <a:off x="7466096" y="2779624"/>
            <a:ext cx="1331530" cy="307777"/>
          </a:xfrm>
          <a:prstGeom prst="rect">
            <a:avLst/>
          </a:prstGeom>
          <a:noFill/>
        </p:spPr>
        <p:txBody>
          <a:bodyPr wrap="square">
            <a:spAutoFit/>
          </a:bodyPr>
          <a:lstStyle/>
          <a:p>
            <a:pPr algn="ctr"/>
            <a:r>
              <a:rPr lang="fr-FR" b="1" dirty="0"/>
              <a:t>Déconnexion</a:t>
            </a:r>
          </a:p>
        </p:txBody>
      </p:sp>
      <p:cxnSp>
        <p:nvCxnSpPr>
          <p:cNvPr id="101" name="Connecteur droit 100">
            <a:extLst>
              <a:ext uri="{FF2B5EF4-FFF2-40B4-BE49-F238E27FC236}">
                <a16:creationId xmlns:a16="http://schemas.microsoft.com/office/drawing/2014/main" id="{A3D66C04-3CDB-AD20-F8CD-2BBCB61E4AD5}"/>
              </a:ext>
            </a:extLst>
          </p:cNvPr>
          <p:cNvCxnSpPr>
            <a:stCxn id="12" idx="0"/>
          </p:cNvCxnSpPr>
          <p:nvPr/>
        </p:nvCxnSpPr>
        <p:spPr>
          <a:xfrm flipV="1">
            <a:off x="901547" y="2628900"/>
            <a:ext cx="0" cy="66093"/>
          </a:xfrm>
          <a:prstGeom prst="line">
            <a:avLst/>
          </a:prstGeom>
        </p:spPr>
        <p:style>
          <a:lnRef idx="1">
            <a:schemeClr val="dk1"/>
          </a:lnRef>
          <a:fillRef idx="0">
            <a:schemeClr val="dk1"/>
          </a:fillRef>
          <a:effectRef idx="0">
            <a:schemeClr val="dk1"/>
          </a:effectRef>
          <a:fontRef idx="minor">
            <a:schemeClr val="tx1"/>
          </a:fontRef>
        </p:style>
      </p:cxnSp>
      <p:cxnSp>
        <p:nvCxnSpPr>
          <p:cNvPr id="103" name="Connecteur droit 102">
            <a:extLst>
              <a:ext uri="{FF2B5EF4-FFF2-40B4-BE49-F238E27FC236}">
                <a16:creationId xmlns:a16="http://schemas.microsoft.com/office/drawing/2014/main" id="{1D791AD0-31A1-6AA7-B755-7D5D937553CF}"/>
              </a:ext>
            </a:extLst>
          </p:cNvPr>
          <p:cNvCxnSpPr>
            <a:cxnSpLocks/>
            <a:stCxn id="11" idx="0"/>
          </p:cNvCxnSpPr>
          <p:nvPr/>
        </p:nvCxnSpPr>
        <p:spPr>
          <a:xfrm flipV="1">
            <a:off x="2478565" y="2628900"/>
            <a:ext cx="0" cy="72970"/>
          </a:xfrm>
          <a:prstGeom prst="line">
            <a:avLst/>
          </a:prstGeom>
        </p:spPr>
        <p:style>
          <a:lnRef idx="1">
            <a:schemeClr val="dk1"/>
          </a:lnRef>
          <a:fillRef idx="0">
            <a:schemeClr val="dk1"/>
          </a:fillRef>
          <a:effectRef idx="0">
            <a:schemeClr val="dk1"/>
          </a:effectRef>
          <a:fontRef idx="minor">
            <a:schemeClr val="tx1"/>
          </a:fontRef>
        </p:style>
      </p:cxnSp>
      <p:cxnSp>
        <p:nvCxnSpPr>
          <p:cNvPr id="106" name="Connecteur droit 105">
            <a:extLst>
              <a:ext uri="{FF2B5EF4-FFF2-40B4-BE49-F238E27FC236}">
                <a16:creationId xmlns:a16="http://schemas.microsoft.com/office/drawing/2014/main" id="{8F0841A8-3759-ED75-B694-15CD85366F45}"/>
              </a:ext>
            </a:extLst>
          </p:cNvPr>
          <p:cNvCxnSpPr>
            <a:cxnSpLocks/>
            <a:stCxn id="10" idx="0"/>
          </p:cNvCxnSpPr>
          <p:nvPr/>
        </p:nvCxnSpPr>
        <p:spPr>
          <a:xfrm flipV="1">
            <a:off x="4096204" y="2628900"/>
            <a:ext cx="0" cy="66093"/>
          </a:xfrm>
          <a:prstGeom prst="line">
            <a:avLst/>
          </a:prstGeom>
        </p:spPr>
        <p:style>
          <a:lnRef idx="1">
            <a:schemeClr val="dk1"/>
          </a:lnRef>
          <a:fillRef idx="0">
            <a:schemeClr val="dk1"/>
          </a:fillRef>
          <a:effectRef idx="0">
            <a:schemeClr val="dk1"/>
          </a:effectRef>
          <a:fontRef idx="minor">
            <a:schemeClr val="tx1"/>
          </a:fontRef>
        </p:style>
      </p:cxnSp>
      <p:cxnSp>
        <p:nvCxnSpPr>
          <p:cNvPr id="109" name="Connecteur droit 108">
            <a:extLst>
              <a:ext uri="{FF2B5EF4-FFF2-40B4-BE49-F238E27FC236}">
                <a16:creationId xmlns:a16="http://schemas.microsoft.com/office/drawing/2014/main" id="{96A9C415-9C77-D086-FE1D-917B97365093}"/>
              </a:ext>
            </a:extLst>
          </p:cNvPr>
          <p:cNvCxnSpPr>
            <a:cxnSpLocks/>
            <a:stCxn id="9" idx="0"/>
          </p:cNvCxnSpPr>
          <p:nvPr/>
        </p:nvCxnSpPr>
        <p:spPr>
          <a:xfrm flipH="1" flipV="1">
            <a:off x="8129845" y="2628900"/>
            <a:ext cx="2017" cy="72970"/>
          </a:xfrm>
          <a:prstGeom prst="line">
            <a:avLst/>
          </a:prstGeom>
        </p:spPr>
        <p:style>
          <a:lnRef idx="1">
            <a:schemeClr val="dk1"/>
          </a:lnRef>
          <a:fillRef idx="0">
            <a:schemeClr val="dk1"/>
          </a:fillRef>
          <a:effectRef idx="0">
            <a:schemeClr val="dk1"/>
          </a:effectRef>
          <a:fontRef idx="minor">
            <a:schemeClr val="tx1"/>
          </a:fontRef>
        </p:style>
      </p:cxnSp>
      <p:cxnSp>
        <p:nvCxnSpPr>
          <p:cNvPr id="112" name="Connecteur droit 111">
            <a:extLst>
              <a:ext uri="{FF2B5EF4-FFF2-40B4-BE49-F238E27FC236}">
                <a16:creationId xmlns:a16="http://schemas.microsoft.com/office/drawing/2014/main" id="{CA0FD057-E72B-5B71-BD57-91598E7B16BC}"/>
              </a:ext>
            </a:extLst>
          </p:cNvPr>
          <p:cNvCxnSpPr/>
          <p:nvPr/>
        </p:nvCxnSpPr>
        <p:spPr>
          <a:xfrm>
            <a:off x="901547" y="2628900"/>
            <a:ext cx="7228298" cy="0"/>
          </a:xfrm>
          <a:prstGeom prst="line">
            <a:avLst/>
          </a:prstGeom>
        </p:spPr>
        <p:style>
          <a:lnRef idx="1">
            <a:schemeClr val="dk1"/>
          </a:lnRef>
          <a:fillRef idx="0">
            <a:schemeClr val="dk1"/>
          </a:fillRef>
          <a:effectRef idx="0">
            <a:schemeClr val="dk1"/>
          </a:effectRef>
          <a:fontRef idx="minor">
            <a:schemeClr val="tx1"/>
          </a:fontRef>
        </p:style>
      </p:cxnSp>
      <p:cxnSp>
        <p:nvCxnSpPr>
          <p:cNvPr id="117" name="Connecteur droit 116">
            <a:extLst>
              <a:ext uri="{FF2B5EF4-FFF2-40B4-BE49-F238E27FC236}">
                <a16:creationId xmlns:a16="http://schemas.microsoft.com/office/drawing/2014/main" id="{0631B17E-D379-ACC3-CB44-51A26373F7AD}"/>
              </a:ext>
            </a:extLst>
          </p:cNvPr>
          <p:cNvCxnSpPr>
            <a:cxnSpLocks/>
            <a:stCxn id="6" idx="2"/>
            <a:endCxn id="7" idx="0"/>
          </p:cNvCxnSpPr>
          <p:nvPr/>
        </p:nvCxnSpPr>
        <p:spPr>
          <a:xfrm>
            <a:off x="5976780" y="1847332"/>
            <a:ext cx="0" cy="145561"/>
          </a:xfrm>
          <a:prstGeom prst="line">
            <a:avLst/>
          </a:prstGeom>
        </p:spPr>
        <p:style>
          <a:lnRef idx="1">
            <a:schemeClr val="dk1"/>
          </a:lnRef>
          <a:fillRef idx="0">
            <a:schemeClr val="dk1"/>
          </a:fillRef>
          <a:effectRef idx="0">
            <a:schemeClr val="dk1"/>
          </a:effectRef>
          <a:fontRef idx="minor">
            <a:schemeClr val="tx1"/>
          </a:fontRef>
        </p:style>
      </p:cxnSp>
      <p:cxnSp>
        <p:nvCxnSpPr>
          <p:cNvPr id="122" name="Connecteur droit 121">
            <a:extLst>
              <a:ext uri="{FF2B5EF4-FFF2-40B4-BE49-F238E27FC236}">
                <a16:creationId xmlns:a16="http://schemas.microsoft.com/office/drawing/2014/main" id="{A81652F1-11BF-C268-7F8A-A7C4C0CBEC14}"/>
              </a:ext>
            </a:extLst>
          </p:cNvPr>
          <p:cNvCxnSpPr>
            <a:stCxn id="8" idx="2"/>
          </p:cNvCxnSpPr>
          <p:nvPr/>
        </p:nvCxnSpPr>
        <p:spPr>
          <a:xfrm>
            <a:off x="5975772" y="3216811"/>
            <a:ext cx="1008" cy="13380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60"/>
        <p:cNvGrpSpPr/>
        <p:nvPr/>
      </p:nvGrpSpPr>
      <p:grpSpPr>
        <a:xfrm>
          <a:off x="0" y="0"/>
          <a:ext cx="0" cy="0"/>
          <a:chOff x="0" y="0"/>
          <a:chExt cx="0" cy="0"/>
        </a:xfrm>
      </p:grpSpPr>
      <p:sp>
        <p:nvSpPr>
          <p:cNvPr id="62" name="Google Shape;62;p14"/>
          <p:cNvSpPr txBox="1">
            <a:spLocks noGrp="1"/>
          </p:cNvSpPr>
          <p:nvPr>
            <p:ph type="body" idx="1"/>
          </p:nvPr>
        </p:nvSpPr>
        <p:spPr>
          <a:xfrm>
            <a:off x="0" y="1253796"/>
            <a:ext cx="9144000" cy="3416400"/>
          </a:xfrm>
          <a:prstGeom prst="rect">
            <a:avLst/>
          </a:prstGeom>
          <a:solidFill>
            <a:srgbClr val="8BC7B1"/>
          </a:solidFill>
        </p:spPr>
        <p:txBody>
          <a:bodyPr spcFirstLastPara="1" wrap="square" lIns="91425" tIns="91425" rIns="91425" bIns="91425" anchor="t" anchorCtr="0">
            <a:normAutofit/>
          </a:bodyPr>
          <a:lstStyle/>
          <a:p>
            <a:pPr marL="120650" lvl="0" indent="0" algn="l" rtl="0">
              <a:lnSpc>
                <a:spcPct val="150000"/>
              </a:lnSpc>
              <a:spcBef>
                <a:spcPts val="1500"/>
              </a:spcBef>
              <a:spcAft>
                <a:spcPts val="0"/>
              </a:spcAft>
              <a:buClr>
                <a:srgbClr val="0D0D0D"/>
              </a:buClr>
              <a:buSzPts val="1700"/>
              <a:buNone/>
            </a:pPr>
            <a:r>
              <a:rPr lang="fr" sz="1600" b="1" dirty="0">
                <a:solidFill>
                  <a:schemeClr val="bg1"/>
                </a:solidFill>
                <a:latin typeface="Montserrat"/>
                <a:ea typeface="Montserrat"/>
                <a:cs typeface="Montserrat"/>
                <a:sym typeface="Montserrat"/>
                <a:hlinkClick r:id="rId3" action="ppaction://hlinksldjump">
                  <a:extLst>
                    <a:ext uri="{A12FA001-AC4F-418D-AE19-62706E023703}">
                      <ahyp:hlinkClr xmlns:ahyp="http://schemas.microsoft.com/office/drawing/2018/hyperlinkcolor" val="tx"/>
                    </a:ext>
                  </a:extLst>
                </a:hlinkClick>
              </a:rPr>
              <a:t>1.  Contexte du projet</a:t>
            </a:r>
            <a:endParaRPr sz="1600" b="1" dirty="0">
              <a:solidFill>
                <a:schemeClr val="bg1"/>
              </a:solidFill>
              <a:latin typeface="Montserrat"/>
              <a:ea typeface="Montserrat"/>
              <a:cs typeface="Montserrat"/>
              <a:sym typeface="Montserrat"/>
            </a:endParaRPr>
          </a:p>
          <a:p>
            <a:pPr marL="120650" lvl="0" indent="0" algn="l" rtl="0">
              <a:lnSpc>
                <a:spcPct val="150000"/>
              </a:lnSpc>
              <a:spcBef>
                <a:spcPts val="0"/>
              </a:spcBef>
              <a:spcAft>
                <a:spcPts val="0"/>
              </a:spcAft>
              <a:buClr>
                <a:srgbClr val="0D0D0D"/>
              </a:buClr>
              <a:buSzPts val="1700"/>
              <a:buNone/>
            </a:pPr>
            <a:r>
              <a:rPr lang="fr" sz="1600" b="1" dirty="0">
                <a:solidFill>
                  <a:schemeClr val="bg1"/>
                </a:solidFill>
                <a:latin typeface="Montserrat"/>
                <a:ea typeface="Montserrat"/>
                <a:cs typeface="Montserrat"/>
                <a:sym typeface="Montserrat"/>
                <a:hlinkClick r:id="rId4" action="ppaction://hlinksldjump">
                  <a:extLst>
                    <a:ext uri="{A12FA001-AC4F-418D-AE19-62706E023703}">
                      <ahyp:hlinkClr xmlns:ahyp="http://schemas.microsoft.com/office/drawing/2018/hyperlinkcolor" val="tx"/>
                    </a:ext>
                  </a:extLst>
                </a:hlinkClick>
              </a:rPr>
              <a:t>2.  Aperçu de la maquette</a:t>
            </a:r>
            <a:endParaRPr sz="1600" b="1" dirty="0">
              <a:solidFill>
                <a:schemeClr val="bg1"/>
              </a:solidFill>
              <a:latin typeface="Montserrat"/>
              <a:ea typeface="Montserrat"/>
              <a:cs typeface="Montserrat"/>
              <a:sym typeface="Montserrat"/>
            </a:endParaRPr>
          </a:p>
          <a:p>
            <a:pPr marL="120650" lvl="0" indent="0" algn="l" rtl="0">
              <a:lnSpc>
                <a:spcPct val="150000"/>
              </a:lnSpc>
              <a:spcBef>
                <a:spcPts val="0"/>
              </a:spcBef>
              <a:spcAft>
                <a:spcPts val="0"/>
              </a:spcAft>
              <a:buClr>
                <a:srgbClr val="0D0D0D"/>
              </a:buClr>
              <a:buSzPts val="1700"/>
              <a:buNone/>
            </a:pPr>
            <a:r>
              <a:rPr lang="fr" sz="1600" b="1" dirty="0">
                <a:solidFill>
                  <a:schemeClr val="bg1"/>
                </a:solidFill>
                <a:latin typeface="Montserrat"/>
                <a:ea typeface="Montserrat"/>
                <a:cs typeface="Montserrat"/>
                <a:sym typeface="Montserrat"/>
                <a:hlinkClick r:id="rId5" action="ppaction://hlinksldjump">
                  <a:extLst>
                    <a:ext uri="{A12FA001-AC4F-418D-AE19-62706E023703}">
                      <ahyp:hlinkClr xmlns:ahyp="http://schemas.microsoft.com/office/drawing/2018/hyperlinkcolor" val="tx"/>
                    </a:ext>
                  </a:extLst>
                </a:hlinkClick>
              </a:rPr>
              <a:t>3.  Méthodologie utilisée</a:t>
            </a:r>
            <a:endParaRPr sz="1600" b="1" dirty="0">
              <a:solidFill>
                <a:schemeClr val="bg1"/>
              </a:solidFill>
              <a:latin typeface="Montserrat"/>
              <a:ea typeface="Montserrat"/>
              <a:cs typeface="Montserrat"/>
              <a:sym typeface="Montserrat"/>
            </a:endParaRPr>
          </a:p>
          <a:p>
            <a:pPr marL="120650" lvl="0" indent="0" algn="l" rtl="0">
              <a:lnSpc>
                <a:spcPct val="150000"/>
              </a:lnSpc>
              <a:spcBef>
                <a:spcPts val="0"/>
              </a:spcBef>
              <a:spcAft>
                <a:spcPts val="0"/>
              </a:spcAft>
              <a:buClr>
                <a:srgbClr val="0D0D0D"/>
              </a:buClr>
              <a:buSzPts val="1700"/>
              <a:buNone/>
            </a:pPr>
            <a:r>
              <a:rPr lang="fr" sz="1600" b="1" dirty="0">
                <a:solidFill>
                  <a:schemeClr val="bg1"/>
                </a:solidFill>
                <a:latin typeface="Montserrat"/>
                <a:ea typeface="Montserrat"/>
                <a:cs typeface="Montserrat"/>
                <a:sym typeface="Montserrat"/>
                <a:hlinkClick r:id="rId6" action="ppaction://hlinksldjump">
                  <a:extLst>
                    <a:ext uri="{A12FA001-AC4F-418D-AE19-62706E023703}">
                      <ahyp:hlinkClr xmlns:ahyp="http://schemas.microsoft.com/office/drawing/2018/hyperlinkcolor" val="tx"/>
                    </a:ext>
                  </a:extLst>
                </a:hlinkClick>
              </a:rPr>
              <a:t>4.  Tableau Kanban</a:t>
            </a:r>
            <a:endParaRPr sz="1600" b="1" dirty="0">
              <a:solidFill>
                <a:schemeClr val="bg1"/>
              </a:solidFill>
              <a:latin typeface="Montserrat"/>
              <a:ea typeface="Montserrat"/>
              <a:cs typeface="Montserrat"/>
              <a:sym typeface="Montserrat"/>
            </a:endParaRPr>
          </a:p>
          <a:p>
            <a:pPr marL="120650" lvl="0" indent="0" algn="l" rtl="0">
              <a:lnSpc>
                <a:spcPct val="150000"/>
              </a:lnSpc>
              <a:spcBef>
                <a:spcPts val="0"/>
              </a:spcBef>
              <a:spcAft>
                <a:spcPts val="0"/>
              </a:spcAft>
              <a:buClr>
                <a:srgbClr val="0D0D0D"/>
              </a:buClr>
              <a:buSzPts val="1700"/>
              <a:buNone/>
            </a:pPr>
            <a:r>
              <a:rPr lang="fr" sz="1600" b="1" dirty="0">
                <a:solidFill>
                  <a:schemeClr val="bg1"/>
                </a:solidFill>
                <a:latin typeface="Montserrat"/>
                <a:ea typeface="Montserrat"/>
                <a:cs typeface="Montserrat"/>
                <a:sym typeface="Montserrat"/>
                <a:hlinkClick r:id="rId7" action="ppaction://hlinksldjump">
                  <a:extLst>
                    <a:ext uri="{A12FA001-AC4F-418D-AE19-62706E023703}">
                      <ahyp:hlinkClr xmlns:ahyp="http://schemas.microsoft.com/office/drawing/2018/hyperlinkcolor" val="tx"/>
                    </a:ext>
                  </a:extLst>
                </a:hlinkClick>
              </a:rPr>
              <a:t>5.  Spécifications techniques</a:t>
            </a:r>
            <a:endParaRPr sz="1600" b="1" dirty="0">
              <a:solidFill>
                <a:schemeClr val="bg1"/>
              </a:solidFill>
              <a:latin typeface="Montserrat"/>
              <a:ea typeface="Montserrat"/>
              <a:cs typeface="Montserrat"/>
              <a:sym typeface="Montserrat"/>
            </a:endParaRPr>
          </a:p>
          <a:p>
            <a:pPr marL="120650" lvl="0" indent="0" algn="l" rtl="0">
              <a:lnSpc>
                <a:spcPct val="150000"/>
              </a:lnSpc>
              <a:spcBef>
                <a:spcPts val="0"/>
              </a:spcBef>
              <a:spcAft>
                <a:spcPts val="0"/>
              </a:spcAft>
              <a:buClr>
                <a:srgbClr val="0D0D0D"/>
              </a:buClr>
              <a:buSzPts val="1700"/>
              <a:buNone/>
            </a:pPr>
            <a:r>
              <a:rPr lang="fr" sz="1600" b="1" dirty="0">
                <a:solidFill>
                  <a:schemeClr val="bg1"/>
                </a:solidFill>
                <a:latin typeface="Montserrat"/>
                <a:ea typeface="Montserrat"/>
                <a:cs typeface="Montserrat"/>
                <a:sym typeface="Montserrat"/>
                <a:hlinkClick r:id="rId8" action="ppaction://hlinksldjump">
                  <a:extLst>
                    <a:ext uri="{A12FA001-AC4F-418D-AE19-62706E023703}">
                      <ahyp:hlinkClr xmlns:ahyp="http://schemas.microsoft.com/office/drawing/2018/hyperlinkcolor" val="tx"/>
                    </a:ext>
                  </a:extLst>
                </a:hlinkClick>
              </a:rPr>
              <a:t>6.  Veille technologique</a:t>
            </a:r>
            <a:endParaRPr sz="1600" b="1" dirty="0">
              <a:solidFill>
                <a:schemeClr val="bg1"/>
              </a:solidFill>
              <a:latin typeface="Montserrat"/>
              <a:ea typeface="Montserrat"/>
              <a:cs typeface="Montserrat"/>
              <a:sym typeface="Montserrat"/>
            </a:endParaRPr>
          </a:p>
          <a:p>
            <a:pPr marL="120650" lvl="0" indent="0" algn="l" rtl="0">
              <a:lnSpc>
                <a:spcPct val="150000"/>
              </a:lnSpc>
              <a:spcBef>
                <a:spcPts val="0"/>
              </a:spcBef>
              <a:spcAft>
                <a:spcPts val="0"/>
              </a:spcAft>
              <a:buClr>
                <a:srgbClr val="0D0D0D"/>
              </a:buClr>
              <a:buSzPts val="1700"/>
              <a:buNone/>
            </a:pPr>
            <a:r>
              <a:rPr lang="fr" sz="1600" b="1" dirty="0">
                <a:solidFill>
                  <a:schemeClr val="bg1"/>
                </a:solidFill>
                <a:latin typeface="Montserrat"/>
                <a:ea typeface="Montserrat"/>
                <a:cs typeface="Montserrat"/>
                <a:sym typeface="Montserrat"/>
                <a:hlinkClick r:id="rId9" action="ppaction://hlinksldjump">
                  <a:extLst>
                    <a:ext uri="{A12FA001-AC4F-418D-AE19-62706E023703}">
                      <ahyp:hlinkClr xmlns:ahyp="http://schemas.microsoft.com/office/drawing/2018/hyperlinkcolor" val="tx"/>
                    </a:ext>
                  </a:extLst>
                </a:hlinkClick>
              </a:rPr>
              <a:t>7.  Conclusion</a:t>
            </a:r>
            <a:endParaRPr sz="1700" dirty="0">
              <a:solidFill>
                <a:schemeClr val="bg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10">
            <a:alphaModFix/>
          </a:blip>
          <a:stretch>
            <a:fillRect/>
          </a:stretch>
        </p:blipFill>
        <p:spPr>
          <a:xfrm>
            <a:off x="8469575" y="-4"/>
            <a:ext cx="674425" cy="340550"/>
          </a:xfrm>
          <a:prstGeom prst="rect">
            <a:avLst/>
          </a:prstGeom>
          <a:noFill/>
          <a:ln>
            <a:noFill/>
          </a:ln>
        </p:spPr>
      </p:pic>
      <p:sp>
        <p:nvSpPr>
          <p:cNvPr id="3" name="ZoneTexte 2">
            <a:extLst>
              <a:ext uri="{FF2B5EF4-FFF2-40B4-BE49-F238E27FC236}">
                <a16:creationId xmlns:a16="http://schemas.microsoft.com/office/drawing/2014/main" id="{EDFF498D-7CAA-AA3C-2AD2-1468606B6C59}"/>
              </a:ext>
            </a:extLst>
          </p:cNvPr>
          <p:cNvSpPr txBox="1"/>
          <p:nvPr/>
        </p:nvSpPr>
        <p:spPr>
          <a:xfrm>
            <a:off x="0" y="340546"/>
            <a:ext cx="9144000" cy="572700"/>
          </a:xfrm>
          <a:prstGeom prst="rect">
            <a:avLst/>
          </a:prstGeom>
          <a:solidFill>
            <a:srgbClr val="8BC7B1"/>
          </a:solidFill>
        </p:spPr>
        <p:txBody>
          <a:bodyPr wrap="square" rtlCol="0">
            <a:spAutoFit/>
          </a:bodyPr>
          <a:lstStyle/>
          <a:p>
            <a:endParaRPr lang="fr-FR" dirty="0"/>
          </a:p>
        </p:txBody>
      </p:sp>
      <p:sp>
        <p:nvSpPr>
          <p:cNvPr id="61" name="Google Shape;61;p14"/>
          <p:cNvSpPr txBox="1">
            <a:spLocks noGrp="1"/>
          </p:cNvSpPr>
          <p:nvPr>
            <p:ph type="title"/>
          </p:nvPr>
        </p:nvSpPr>
        <p:spPr>
          <a:xfrm>
            <a:off x="135430" y="340546"/>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sz="2000" b="1" u="sng" dirty="0">
                <a:solidFill>
                  <a:schemeClr val="bg1"/>
                </a:solidFill>
                <a:latin typeface="Montserrat"/>
                <a:ea typeface="Montserrat"/>
                <a:cs typeface="Montserrat"/>
                <a:sym typeface="Montserrat"/>
              </a:rPr>
              <a:t>Sommaire</a:t>
            </a:r>
            <a:endParaRPr sz="2000" b="1" u="sng" dirty="0">
              <a:solidFill>
                <a:schemeClr val="bg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67"/>
        <p:cNvGrpSpPr/>
        <p:nvPr/>
      </p:nvGrpSpPr>
      <p:grpSpPr>
        <a:xfrm>
          <a:off x="0" y="0"/>
          <a:ext cx="0" cy="0"/>
          <a:chOff x="0" y="0"/>
          <a:chExt cx="0" cy="0"/>
        </a:xfrm>
      </p:grpSpPr>
      <p:sp>
        <p:nvSpPr>
          <p:cNvPr id="69" name="Google Shape;69;p15"/>
          <p:cNvSpPr txBox="1"/>
          <p:nvPr/>
        </p:nvSpPr>
        <p:spPr>
          <a:xfrm>
            <a:off x="411750" y="1342378"/>
            <a:ext cx="8320500" cy="290999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Montserrat"/>
              <a:buChar char="●"/>
            </a:pPr>
            <a:r>
              <a:rPr lang="fr-FR" dirty="0">
                <a:latin typeface="Montserrat" panose="00000500000000000000" pitchFamily="2" charset="0"/>
              </a:rPr>
              <a:t>Le projet </a:t>
            </a:r>
            <a:r>
              <a:rPr lang="fr-FR" b="1" dirty="0">
                <a:latin typeface="Montserrat" panose="00000500000000000000" pitchFamily="2" charset="0"/>
              </a:rPr>
              <a:t>Menu Maker</a:t>
            </a:r>
            <a:r>
              <a:rPr lang="fr-FR" dirty="0">
                <a:latin typeface="Montserrat" panose="00000500000000000000" pitchFamily="2" charset="0"/>
              </a:rPr>
              <a:t> développé par </a:t>
            </a:r>
            <a:r>
              <a:rPr lang="fr-FR" b="1" dirty="0" err="1">
                <a:latin typeface="Montserrat" panose="00000500000000000000" pitchFamily="2" charset="0"/>
              </a:rPr>
              <a:t>Qwenta</a:t>
            </a:r>
            <a:r>
              <a:rPr lang="fr-FR" dirty="0">
                <a:latin typeface="Montserrat" panose="00000500000000000000" pitchFamily="2" charset="0"/>
              </a:rPr>
              <a:t> est une plateforme en ligne dédiée aux restaurateurs, leur permettant de créer, personnaliser et diffuser leurs menus de manière simple et dynamique. </a:t>
            </a:r>
          </a:p>
          <a:p>
            <a:pPr marL="457200" lvl="0" indent="-323850" algn="l" rtl="0">
              <a:lnSpc>
                <a:spcPct val="115000"/>
              </a:lnSpc>
              <a:spcBef>
                <a:spcPts val="0"/>
              </a:spcBef>
              <a:spcAft>
                <a:spcPts val="0"/>
              </a:spcAft>
              <a:buClr>
                <a:schemeClr val="dk1"/>
              </a:buClr>
              <a:buSzPts val="1500"/>
              <a:buFont typeface="Montserrat"/>
              <a:buChar char="●"/>
            </a:pPr>
            <a:r>
              <a:rPr lang="fr-FR" dirty="0">
                <a:latin typeface="Montserrat" panose="00000500000000000000" pitchFamily="2" charset="0"/>
              </a:rPr>
              <a:t>L’objectif principal du site est de fournir </a:t>
            </a:r>
            <a:r>
              <a:rPr lang="fr-FR" b="1" dirty="0">
                <a:latin typeface="Montserrat" panose="00000500000000000000" pitchFamily="2" charset="0"/>
              </a:rPr>
              <a:t>un outil intuitif</a:t>
            </a:r>
            <a:r>
              <a:rPr lang="fr-FR" dirty="0">
                <a:latin typeface="Montserrat" panose="00000500000000000000" pitchFamily="2" charset="0"/>
              </a:rPr>
              <a:t>, offrant la possibilité d'ajouter des plats, de personnaliser le design (couleurs, polices, logo), puis de diffuser le menu en ligne (via des plateformes comme Deliveroo ou Instagram) ou de l'imprimer. Ce projet vise à répondre aux besoins de </a:t>
            </a:r>
            <a:r>
              <a:rPr lang="fr-FR" b="1" dirty="0" err="1">
                <a:latin typeface="Montserrat" panose="00000500000000000000" pitchFamily="2" charset="0"/>
              </a:rPr>
              <a:t>Qwenta</a:t>
            </a:r>
            <a:r>
              <a:rPr lang="fr-FR" dirty="0">
                <a:latin typeface="Montserrat" panose="00000500000000000000" pitchFamily="2" charset="0"/>
              </a:rPr>
              <a:t>, </a:t>
            </a:r>
            <a:r>
              <a:rPr lang="fr-FR" b="1" dirty="0">
                <a:latin typeface="Montserrat" panose="00000500000000000000" pitchFamily="2" charset="0"/>
              </a:rPr>
              <a:t>un acteur historique </a:t>
            </a:r>
            <a:r>
              <a:rPr lang="fr-FR" dirty="0">
                <a:latin typeface="Montserrat" panose="00000500000000000000" pitchFamily="2" charset="0"/>
              </a:rPr>
              <a:t>dans l’impression de supports, désireux d’élargir ses services en diversifiant ses activités vers le secteur numérique. </a:t>
            </a:r>
          </a:p>
          <a:p>
            <a:pPr marL="457200" lvl="0" indent="-323850" algn="l" rtl="0">
              <a:lnSpc>
                <a:spcPct val="115000"/>
              </a:lnSpc>
              <a:spcBef>
                <a:spcPts val="0"/>
              </a:spcBef>
              <a:spcAft>
                <a:spcPts val="0"/>
              </a:spcAft>
              <a:buClr>
                <a:schemeClr val="dk1"/>
              </a:buClr>
              <a:buSzPts val="1500"/>
              <a:buFont typeface="Montserrat"/>
              <a:buChar char="●"/>
            </a:pPr>
            <a:r>
              <a:rPr lang="fr-FR" dirty="0">
                <a:latin typeface="Montserrat" panose="00000500000000000000" pitchFamily="2" charset="0"/>
              </a:rPr>
              <a:t>Le site sera optimisé pour les versions desktop, compatible avec les navigateurs modernes et accessible aux utilisateurs via le clavier et un lecteur d'écran.</a:t>
            </a:r>
            <a:endParaRPr dirty="0">
              <a:latin typeface="Montserrat" panose="00000500000000000000" pitchFamily="2" charset="0"/>
            </a:endParaRPr>
          </a:p>
        </p:txBody>
      </p:sp>
      <p:sp>
        <p:nvSpPr>
          <p:cNvPr id="70" name="Google Shape;70;p15"/>
          <p:cNvSpPr/>
          <p:nvPr/>
        </p:nvSpPr>
        <p:spPr>
          <a:xfrm>
            <a:off x="-4800" y="0"/>
            <a:ext cx="9153600" cy="386822"/>
          </a:xfrm>
          <a:prstGeom prst="rect">
            <a:avLst/>
          </a:prstGeom>
          <a:solidFill>
            <a:srgbClr val="FFF4E8"/>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sp>
        <p:nvSpPr>
          <p:cNvPr id="2" name="ZoneTexte 1">
            <a:extLst>
              <a:ext uri="{FF2B5EF4-FFF2-40B4-BE49-F238E27FC236}">
                <a16:creationId xmlns:a16="http://schemas.microsoft.com/office/drawing/2014/main" id="{99CC9DEF-91DF-790B-CDB8-A1C8EC118825}"/>
              </a:ext>
            </a:extLst>
          </p:cNvPr>
          <p:cNvSpPr txBox="1"/>
          <p:nvPr/>
        </p:nvSpPr>
        <p:spPr>
          <a:xfrm>
            <a:off x="0" y="336206"/>
            <a:ext cx="9144000" cy="572700"/>
          </a:xfrm>
          <a:prstGeom prst="rect">
            <a:avLst/>
          </a:prstGeom>
          <a:solidFill>
            <a:srgbClr val="8BC7B1"/>
          </a:solidFill>
        </p:spPr>
        <p:txBody>
          <a:bodyPr wrap="square" rtlCol="0">
            <a:spAutoFit/>
          </a:bodyPr>
          <a:lstStyle/>
          <a:p>
            <a:endParaRPr lang="fr-FR" dirty="0"/>
          </a:p>
        </p:txBody>
      </p:sp>
      <p:sp>
        <p:nvSpPr>
          <p:cNvPr id="68" name="Google Shape;68;p15"/>
          <p:cNvSpPr txBox="1">
            <a:spLocks noGrp="1"/>
          </p:cNvSpPr>
          <p:nvPr>
            <p:ph type="title"/>
          </p:nvPr>
        </p:nvSpPr>
        <p:spPr>
          <a:xfrm>
            <a:off x="211650" y="373763"/>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fr" sz="2000" b="1" u="sng" dirty="0">
                <a:solidFill>
                  <a:schemeClr val="bg1"/>
                </a:solidFill>
                <a:latin typeface="Montserrat"/>
                <a:ea typeface="Montserrat"/>
                <a:cs typeface="Montserrat"/>
                <a:sym typeface="Montserrat"/>
              </a:rPr>
              <a:t>1. Contexte du Projet</a:t>
            </a:r>
            <a:endParaRPr sz="2000" b="1" u="sng" dirty="0">
              <a:solidFill>
                <a:schemeClr val="bg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75"/>
        <p:cNvGrpSpPr/>
        <p:nvPr/>
      </p:nvGrpSpPr>
      <p:grpSpPr>
        <a:xfrm>
          <a:off x="0" y="0"/>
          <a:ext cx="0" cy="0"/>
          <a:chOff x="0" y="0"/>
          <a:chExt cx="0" cy="0"/>
        </a:xfrm>
      </p:grpSpPr>
      <p:sp>
        <p:nvSpPr>
          <p:cNvPr id="77" name="Google Shape;77;p16"/>
          <p:cNvSpPr txBox="1">
            <a:spLocks noGrp="1"/>
          </p:cNvSpPr>
          <p:nvPr>
            <p:ph type="body" idx="1"/>
          </p:nvPr>
        </p:nvSpPr>
        <p:spPr>
          <a:xfrm>
            <a:off x="160649" y="2293627"/>
            <a:ext cx="8822700" cy="2849873"/>
          </a:xfrm>
          <a:prstGeom prst="rect">
            <a:avLst/>
          </a:prstGeom>
        </p:spPr>
        <p:txBody>
          <a:bodyPr spcFirstLastPara="1" wrap="square" lIns="0" tIns="0" rIns="0" bIns="0" anchor="t" anchorCtr="0">
            <a:normAutofit/>
          </a:bodyPr>
          <a:lstStyle/>
          <a:p>
            <a:pPr indent="0" algn="ctr">
              <a:lnSpc>
                <a:spcPct val="100000"/>
              </a:lnSpc>
              <a:spcBef>
                <a:spcPts val="1200"/>
              </a:spcBef>
              <a:spcAft>
                <a:spcPts val="1200"/>
              </a:spcAft>
              <a:buNone/>
            </a:pPr>
            <a:r>
              <a:rPr lang="en-CA" sz="1000" b="1" dirty="0">
                <a:solidFill>
                  <a:schemeClr val="tx1"/>
                </a:solidFill>
                <a:latin typeface="Montserrat"/>
                <a:ea typeface="Montserrat"/>
                <a:cs typeface="Montserrat"/>
                <a:sym typeface="Montserrat"/>
              </a:rPr>
              <a:t>(</a:t>
            </a:r>
            <a:r>
              <a:rPr lang="en-CA" sz="1000" b="1" i="1" dirty="0">
                <a:solidFill>
                  <a:schemeClr val="tx1"/>
                </a:solidFill>
                <a:latin typeface="Montserrat"/>
                <a:ea typeface="Montserrat"/>
                <a:cs typeface="Montserrat"/>
                <a:sym typeface="Montserrat"/>
              </a:rPr>
              <a:t>Image </a:t>
            </a:r>
            <a:r>
              <a:rPr lang="en-CA" sz="1000" b="1" i="1" dirty="0" err="1">
                <a:solidFill>
                  <a:schemeClr val="tx1"/>
                </a:solidFill>
                <a:latin typeface="Montserrat"/>
                <a:ea typeface="Montserrat"/>
                <a:cs typeface="Montserrat"/>
                <a:sym typeface="Montserrat"/>
              </a:rPr>
              <a:t>cliquable</a:t>
            </a:r>
            <a:r>
              <a:rPr lang="en-CA" sz="1000" b="1" i="1" dirty="0">
                <a:solidFill>
                  <a:schemeClr val="tx1"/>
                </a:solidFill>
                <a:latin typeface="Montserrat"/>
                <a:ea typeface="Montserrat"/>
                <a:cs typeface="Montserrat"/>
                <a:sym typeface="Montserrat"/>
              </a:rPr>
              <a:t> / lien </a:t>
            </a:r>
            <a:r>
              <a:rPr lang="en-CA" sz="1000" b="1" i="1" dirty="0" err="1">
                <a:solidFill>
                  <a:schemeClr val="tx1"/>
                </a:solidFill>
                <a:latin typeface="Montserrat"/>
                <a:ea typeface="Montserrat"/>
                <a:cs typeface="Montserrat"/>
                <a:sym typeface="Montserrat"/>
              </a:rPr>
              <a:t>vers</a:t>
            </a:r>
            <a:r>
              <a:rPr lang="en-CA" sz="1000" b="1" i="1" dirty="0">
                <a:solidFill>
                  <a:schemeClr val="tx1"/>
                </a:solidFill>
                <a:latin typeface="Montserrat"/>
                <a:ea typeface="Montserrat"/>
                <a:cs typeface="Montserrat"/>
                <a:sym typeface="Montserrat"/>
              </a:rPr>
              <a:t> la maquette </a:t>
            </a:r>
            <a:r>
              <a:rPr lang="en-CA" sz="1000" b="1" i="1" dirty="0" err="1">
                <a:solidFill>
                  <a:schemeClr val="tx1"/>
                </a:solidFill>
                <a:latin typeface="Montserrat"/>
                <a:ea typeface="Montserrat"/>
                <a:cs typeface="Montserrat"/>
                <a:sym typeface="Montserrat"/>
              </a:rPr>
              <a:t>en</a:t>
            </a:r>
            <a:r>
              <a:rPr lang="en-CA" sz="1000" b="1" i="1" dirty="0">
                <a:solidFill>
                  <a:schemeClr val="tx1"/>
                </a:solidFill>
                <a:latin typeface="Montserrat"/>
                <a:ea typeface="Montserrat"/>
                <a:cs typeface="Montserrat"/>
                <a:sym typeface="Montserrat"/>
              </a:rPr>
              <a:t> taille </a:t>
            </a:r>
            <a:r>
              <a:rPr lang="en-CA" sz="1000" b="1" i="1" dirty="0" err="1">
                <a:solidFill>
                  <a:schemeClr val="tx1"/>
                </a:solidFill>
                <a:latin typeface="Montserrat"/>
                <a:ea typeface="Montserrat"/>
                <a:cs typeface="Montserrat"/>
                <a:sym typeface="Montserrat"/>
              </a:rPr>
              <a:t>réelle</a:t>
            </a:r>
            <a:r>
              <a:rPr lang="en-CA" sz="1000" b="1" i="1" dirty="0">
                <a:solidFill>
                  <a:schemeClr val="tx1"/>
                </a:solidFill>
                <a:latin typeface="Montserrat"/>
                <a:ea typeface="Montserrat"/>
                <a:cs typeface="Montserrat"/>
                <a:sym typeface="Montserrat"/>
              </a:rPr>
              <a:t> du Figma</a:t>
            </a:r>
            <a:r>
              <a:rPr lang="en-CA" sz="1000" b="1" dirty="0">
                <a:solidFill>
                  <a:schemeClr val="tx1"/>
                </a:solidFill>
                <a:latin typeface="Montserrat"/>
                <a:ea typeface="Montserrat"/>
                <a:cs typeface="Montserrat"/>
                <a:sym typeface="Montserrat"/>
              </a:rPr>
              <a:t>)</a:t>
            </a:r>
          </a:p>
          <a:p>
            <a:pPr marL="180000" indent="0">
              <a:lnSpc>
                <a:spcPct val="100000"/>
              </a:lnSpc>
              <a:buNone/>
            </a:pPr>
            <a:r>
              <a:rPr lang="fr-FR" sz="1100" dirty="0">
                <a:solidFill>
                  <a:schemeClr val="tx1"/>
                </a:solidFill>
                <a:latin typeface="Montserrat" panose="00000500000000000000" pitchFamily="2" charset="0"/>
              </a:rPr>
              <a:t>L’objectif de cette maquette est de présenter l'interface de l’application </a:t>
            </a:r>
            <a:r>
              <a:rPr lang="fr-FR" sz="1100" b="1" dirty="0" err="1">
                <a:solidFill>
                  <a:schemeClr val="tx1"/>
                </a:solidFill>
                <a:latin typeface="Montserrat" panose="00000500000000000000" pitchFamily="2" charset="0"/>
              </a:rPr>
              <a:t>MenuMaker</a:t>
            </a:r>
            <a:r>
              <a:rPr lang="fr-FR" sz="1100" dirty="0">
                <a:solidFill>
                  <a:schemeClr val="tx1"/>
                </a:solidFill>
                <a:latin typeface="Montserrat" panose="00000500000000000000" pitchFamily="2" charset="0"/>
              </a:rPr>
              <a:t>, un outil conçu pour permettre aux restaurateurs de créer, personnaliser, diffuser et imprimer leurs menus de manière simple et intuitive.</a:t>
            </a:r>
          </a:p>
          <a:p>
            <a:pPr marL="180000" indent="0">
              <a:lnSpc>
                <a:spcPct val="100000"/>
              </a:lnSpc>
              <a:buNone/>
            </a:pPr>
            <a:endParaRPr lang="fr-FR" sz="1100" dirty="0">
              <a:solidFill>
                <a:schemeClr val="tx1"/>
              </a:solidFill>
              <a:latin typeface="Montserrat" panose="00000500000000000000" pitchFamily="2" charset="0"/>
            </a:endParaRPr>
          </a:p>
          <a:p>
            <a:pPr marL="180000" indent="0">
              <a:lnSpc>
                <a:spcPct val="100000"/>
              </a:lnSpc>
              <a:buNone/>
            </a:pPr>
            <a:r>
              <a:rPr lang="fr-FR" sz="1100" dirty="0">
                <a:solidFill>
                  <a:schemeClr val="tx1"/>
                </a:solidFill>
                <a:latin typeface="Montserrat" panose="00000500000000000000" pitchFamily="2" charset="0"/>
              </a:rPr>
              <a:t>Afin de répondre aux attentes de notre public cible, principalement composé de restaurateurs, nous avons opté pour une interface à la fois </a:t>
            </a:r>
            <a:r>
              <a:rPr lang="fr-FR" sz="1100" b="1" dirty="0">
                <a:solidFill>
                  <a:schemeClr val="tx1"/>
                </a:solidFill>
                <a:latin typeface="Montserrat" panose="00000500000000000000" pitchFamily="2" charset="0"/>
              </a:rPr>
              <a:t>simple</a:t>
            </a:r>
            <a:r>
              <a:rPr lang="fr-FR" sz="1100" dirty="0">
                <a:solidFill>
                  <a:schemeClr val="tx1"/>
                </a:solidFill>
                <a:latin typeface="Montserrat" panose="00000500000000000000" pitchFamily="2" charset="0"/>
              </a:rPr>
              <a:t> et </a:t>
            </a:r>
            <a:r>
              <a:rPr lang="fr-FR" sz="1100" b="1" dirty="0">
                <a:solidFill>
                  <a:schemeClr val="tx1"/>
                </a:solidFill>
                <a:latin typeface="Montserrat" panose="00000500000000000000" pitchFamily="2" charset="0"/>
              </a:rPr>
              <a:t>dynamique</a:t>
            </a:r>
            <a:r>
              <a:rPr lang="fr-FR" sz="1100" dirty="0">
                <a:solidFill>
                  <a:schemeClr val="tx1"/>
                </a:solidFill>
                <a:latin typeface="Montserrat" panose="00000500000000000000" pitchFamily="2" charset="0"/>
              </a:rPr>
              <a:t>. Ce choix vise à faciliter l’utilisation de l'application par des utilisateurs qui ne sont pas nécessairement experts en technologie, tout en répondant à leurs exigences de </a:t>
            </a:r>
            <a:r>
              <a:rPr lang="fr-FR" sz="1100" b="1" dirty="0">
                <a:solidFill>
                  <a:schemeClr val="tx1"/>
                </a:solidFill>
                <a:latin typeface="Montserrat" panose="00000500000000000000" pitchFamily="2" charset="0"/>
              </a:rPr>
              <a:t>rapidité</a:t>
            </a:r>
            <a:r>
              <a:rPr lang="fr-FR" sz="1100" dirty="0">
                <a:solidFill>
                  <a:schemeClr val="tx1"/>
                </a:solidFill>
                <a:latin typeface="Montserrat" panose="00000500000000000000" pitchFamily="2" charset="0"/>
              </a:rPr>
              <a:t>, </a:t>
            </a:r>
            <a:r>
              <a:rPr lang="fr-FR" sz="1100" b="1" dirty="0">
                <a:solidFill>
                  <a:schemeClr val="tx1"/>
                </a:solidFill>
                <a:latin typeface="Montserrat" panose="00000500000000000000" pitchFamily="2" charset="0"/>
              </a:rPr>
              <a:t>facilité d’utilisation</a:t>
            </a:r>
            <a:r>
              <a:rPr lang="fr-FR" sz="1100" dirty="0">
                <a:solidFill>
                  <a:schemeClr val="tx1"/>
                </a:solidFill>
                <a:latin typeface="Montserrat" panose="00000500000000000000" pitchFamily="2" charset="0"/>
              </a:rPr>
              <a:t> et </a:t>
            </a:r>
            <a:r>
              <a:rPr lang="fr-FR" sz="1100" b="1" dirty="0">
                <a:solidFill>
                  <a:schemeClr val="tx1"/>
                </a:solidFill>
                <a:latin typeface="Montserrat" panose="00000500000000000000" pitchFamily="2" charset="0"/>
              </a:rPr>
              <a:t>efficacité</a:t>
            </a:r>
            <a:r>
              <a:rPr lang="fr-FR" sz="1100" dirty="0">
                <a:solidFill>
                  <a:schemeClr val="tx1"/>
                </a:solidFill>
                <a:latin typeface="Montserrat" panose="00000500000000000000" pitchFamily="2" charset="0"/>
              </a:rPr>
              <a:t> dans la gestion de leurs menus. </a:t>
            </a:r>
          </a:p>
          <a:p>
            <a:pPr marL="180000" indent="0">
              <a:lnSpc>
                <a:spcPct val="100000"/>
              </a:lnSpc>
              <a:buNone/>
            </a:pPr>
            <a:endParaRPr lang="fr-FR" sz="1100" dirty="0">
              <a:solidFill>
                <a:schemeClr val="tx1"/>
              </a:solidFill>
              <a:latin typeface="Montserrat" panose="00000500000000000000" pitchFamily="2" charset="0"/>
            </a:endParaRPr>
          </a:p>
          <a:p>
            <a:pPr marL="180000" indent="0">
              <a:lnSpc>
                <a:spcPct val="100000"/>
              </a:lnSpc>
              <a:buNone/>
            </a:pPr>
            <a:r>
              <a:rPr lang="fr-FR" sz="1100" dirty="0">
                <a:solidFill>
                  <a:schemeClr val="tx1"/>
                </a:solidFill>
                <a:latin typeface="Montserrat" panose="00000500000000000000" pitchFamily="2" charset="0"/>
              </a:rPr>
              <a:t>Une attention particulière a été portée à la </a:t>
            </a:r>
            <a:r>
              <a:rPr lang="fr-FR" sz="1100" b="1" dirty="0">
                <a:solidFill>
                  <a:schemeClr val="tx1"/>
                </a:solidFill>
                <a:latin typeface="Montserrat" panose="00000500000000000000" pitchFamily="2" charset="0"/>
              </a:rPr>
              <a:t>page d’accueil</a:t>
            </a:r>
            <a:r>
              <a:rPr lang="fr-FR" sz="1100" dirty="0">
                <a:solidFill>
                  <a:schemeClr val="tx1"/>
                </a:solidFill>
                <a:latin typeface="Montserrat" panose="00000500000000000000" pitchFamily="2" charset="0"/>
              </a:rPr>
              <a:t>, qui offre des explications claires et concises des fonctionnalités de l'application, afin d’accompagner les visiteurs non inscrits dans leur découverte de l'outil. </a:t>
            </a:r>
          </a:p>
          <a:p>
            <a:pPr marL="180000" indent="0">
              <a:lnSpc>
                <a:spcPct val="100000"/>
              </a:lnSpc>
              <a:buNone/>
            </a:pPr>
            <a:endParaRPr lang="fr-FR" sz="1100" dirty="0">
              <a:solidFill>
                <a:schemeClr val="tx1"/>
              </a:solidFill>
              <a:latin typeface="Montserrat" panose="00000500000000000000" pitchFamily="2" charset="0"/>
            </a:endParaRPr>
          </a:p>
          <a:p>
            <a:pPr marL="180000" indent="0">
              <a:lnSpc>
                <a:spcPct val="100000"/>
              </a:lnSpc>
              <a:buNone/>
            </a:pPr>
            <a:r>
              <a:rPr lang="fr-FR" sz="1100" dirty="0">
                <a:solidFill>
                  <a:schemeClr val="tx1"/>
                </a:solidFill>
                <a:latin typeface="Montserrat" panose="00000500000000000000" pitchFamily="2" charset="0"/>
              </a:rPr>
              <a:t>Enfin, dans un souci de </a:t>
            </a:r>
            <a:r>
              <a:rPr lang="fr-FR" sz="1100" b="1" dirty="0">
                <a:solidFill>
                  <a:schemeClr val="tx1"/>
                </a:solidFill>
                <a:latin typeface="Montserrat" panose="00000500000000000000" pitchFamily="2" charset="0"/>
              </a:rPr>
              <a:t>cohérence visuelle</a:t>
            </a:r>
            <a:r>
              <a:rPr lang="fr-FR" sz="1100" dirty="0">
                <a:solidFill>
                  <a:schemeClr val="tx1"/>
                </a:solidFill>
                <a:latin typeface="Montserrat" panose="00000500000000000000" pitchFamily="2" charset="0"/>
              </a:rPr>
              <a:t> avec la charte graphique de </a:t>
            </a:r>
            <a:r>
              <a:rPr lang="fr-FR" sz="1100" dirty="0" err="1">
                <a:solidFill>
                  <a:schemeClr val="tx1"/>
                </a:solidFill>
                <a:latin typeface="Montserrat" panose="00000500000000000000" pitchFamily="2" charset="0"/>
              </a:rPr>
              <a:t>Qwenta</a:t>
            </a:r>
            <a:r>
              <a:rPr lang="fr-FR" sz="1100" dirty="0">
                <a:solidFill>
                  <a:schemeClr val="tx1"/>
                </a:solidFill>
                <a:latin typeface="Montserrat" panose="00000500000000000000" pitchFamily="2" charset="0"/>
              </a:rPr>
              <a:t>, nous avons respecté les couleurs spécifiées dans le cahier des charges, garantissant ainsi une continuité avec l’identité visuelle de la marque.</a:t>
            </a:r>
            <a:endParaRPr lang="fr-FR" sz="1100" dirty="0">
              <a:solidFill>
                <a:schemeClr val="tx1"/>
              </a:solidFill>
              <a:latin typeface="Montserrat" panose="00000500000000000000" pitchFamily="2" charset="0"/>
              <a:ea typeface="Montserrat"/>
              <a:cs typeface="Montserrat"/>
              <a:sym typeface="Montserrat"/>
            </a:endParaRPr>
          </a:p>
        </p:txBody>
      </p:sp>
      <p:sp>
        <p:nvSpPr>
          <p:cNvPr id="78" name="Google Shape;78;p16"/>
          <p:cNvSpPr/>
          <p:nvPr/>
        </p:nvSpPr>
        <p:spPr>
          <a:xfrm>
            <a:off x="-4800" y="0"/>
            <a:ext cx="9153600" cy="340546"/>
          </a:xfrm>
          <a:prstGeom prst="rect">
            <a:avLst/>
          </a:prstGeom>
          <a:solidFill>
            <a:srgbClr val="FFF4E8"/>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hlinkClick r:id="rId4"/>
            <a:extLst>
              <a:ext uri="{FF2B5EF4-FFF2-40B4-BE49-F238E27FC236}">
                <a16:creationId xmlns:a16="http://schemas.microsoft.com/office/drawing/2014/main" id="{4080A536-EACB-6E28-ABDB-6BE836DC9AD1}"/>
              </a:ext>
            </a:extLst>
          </p:cNvPr>
          <p:cNvPicPr>
            <a:picLocks noChangeAspect="1"/>
          </p:cNvPicPr>
          <p:nvPr/>
        </p:nvPicPr>
        <p:blipFill>
          <a:blip r:embed="rId5"/>
          <a:stretch>
            <a:fillRect/>
          </a:stretch>
        </p:blipFill>
        <p:spPr>
          <a:xfrm>
            <a:off x="311700" y="1064912"/>
            <a:ext cx="8601131" cy="1329561"/>
          </a:xfrm>
          <a:prstGeom prst="rect">
            <a:avLst/>
          </a:prstGeom>
        </p:spPr>
      </p:pic>
      <p:sp>
        <p:nvSpPr>
          <p:cNvPr id="4" name="ZoneTexte 3">
            <a:extLst>
              <a:ext uri="{FF2B5EF4-FFF2-40B4-BE49-F238E27FC236}">
                <a16:creationId xmlns:a16="http://schemas.microsoft.com/office/drawing/2014/main" id="{135214B0-E702-BB4D-4151-43EC6574F78E}"/>
              </a:ext>
            </a:extLst>
          </p:cNvPr>
          <p:cNvSpPr txBox="1"/>
          <p:nvPr/>
        </p:nvSpPr>
        <p:spPr>
          <a:xfrm>
            <a:off x="-4800" y="340546"/>
            <a:ext cx="9144000" cy="572700"/>
          </a:xfrm>
          <a:prstGeom prst="rect">
            <a:avLst/>
          </a:prstGeom>
          <a:solidFill>
            <a:srgbClr val="8BC7B1"/>
          </a:solidFill>
        </p:spPr>
        <p:txBody>
          <a:bodyPr wrap="square" rtlCol="0">
            <a:spAutoFit/>
          </a:bodyPr>
          <a:lstStyle/>
          <a:p>
            <a:endParaRPr lang="fr-FR" dirty="0"/>
          </a:p>
        </p:txBody>
      </p:sp>
      <p:sp>
        <p:nvSpPr>
          <p:cNvPr id="76" name="Google Shape;76;p16"/>
          <p:cNvSpPr txBox="1">
            <a:spLocks noGrp="1"/>
          </p:cNvSpPr>
          <p:nvPr>
            <p:ph type="title"/>
          </p:nvPr>
        </p:nvSpPr>
        <p:spPr>
          <a:xfrm>
            <a:off x="160649" y="340546"/>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00" b="1" dirty="0">
                <a:solidFill>
                  <a:schemeClr val="bg1"/>
                </a:solidFill>
                <a:latin typeface="Montserrat"/>
                <a:ea typeface="Montserrat"/>
                <a:cs typeface="Montserrat"/>
                <a:sym typeface="Montserrat"/>
              </a:rPr>
              <a:t>2. Aperçu de la maquette</a:t>
            </a:r>
            <a:endParaRPr sz="2000" b="1" dirty="0">
              <a:solidFill>
                <a:schemeClr val="bg1"/>
              </a:solidFill>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31E35E07-91E1-C9CA-BAC2-EF208E17A512}"/>
              </a:ext>
            </a:extLst>
          </p:cNvPr>
          <p:cNvPicPr>
            <a:picLocks noChangeAspect="1"/>
          </p:cNvPicPr>
          <p:nvPr/>
        </p:nvPicPr>
        <p:blipFill>
          <a:blip r:embed="rId2"/>
          <a:stretch>
            <a:fillRect/>
          </a:stretch>
        </p:blipFill>
        <p:spPr>
          <a:xfrm flipH="1">
            <a:off x="346705" y="764879"/>
            <a:ext cx="2139345" cy="1379965"/>
          </a:xfrm>
          <a:prstGeom prst="rect">
            <a:avLst/>
          </a:prstGeom>
        </p:spPr>
      </p:pic>
      <p:pic>
        <p:nvPicPr>
          <p:cNvPr id="8" name="Image 7">
            <a:extLst>
              <a:ext uri="{FF2B5EF4-FFF2-40B4-BE49-F238E27FC236}">
                <a16:creationId xmlns:a16="http://schemas.microsoft.com/office/drawing/2014/main" id="{88DC16FA-DF93-0CE9-E9D7-B252DCE6C519}"/>
              </a:ext>
            </a:extLst>
          </p:cNvPr>
          <p:cNvPicPr>
            <a:picLocks noChangeAspect="1"/>
          </p:cNvPicPr>
          <p:nvPr/>
        </p:nvPicPr>
        <p:blipFill>
          <a:blip r:embed="rId3"/>
          <a:stretch>
            <a:fillRect/>
          </a:stretch>
        </p:blipFill>
        <p:spPr>
          <a:xfrm flipH="1">
            <a:off x="1004816" y="977765"/>
            <a:ext cx="704725" cy="1354938"/>
          </a:xfrm>
          <a:prstGeom prst="rect">
            <a:avLst/>
          </a:prstGeom>
        </p:spPr>
      </p:pic>
      <p:pic>
        <p:nvPicPr>
          <p:cNvPr id="6" name="Image 5">
            <a:extLst>
              <a:ext uri="{FF2B5EF4-FFF2-40B4-BE49-F238E27FC236}">
                <a16:creationId xmlns:a16="http://schemas.microsoft.com/office/drawing/2014/main" id="{7667760D-CE74-93AC-FF48-FA1687984DF4}"/>
              </a:ext>
            </a:extLst>
          </p:cNvPr>
          <p:cNvPicPr>
            <a:picLocks noChangeAspect="1"/>
          </p:cNvPicPr>
          <p:nvPr/>
        </p:nvPicPr>
        <p:blipFill>
          <a:blip r:embed="rId4"/>
          <a:stretch>
            <a:fillRect/>
          </a:stretch>
        </p:blipFill>
        <p:spPr>
          <a:xfrm flipH="1">
            <a:off x="1685654" y="1212109"/>
            <a:ext cx="704724" cy="1371086"/>
          </a:xfrm>
          <a:prstGeom prst="rect">
            <a:avLst/>
          </a:prstGeom>
        </p:spPr>
      </p:pic>
      <p:sp>
        <p:nvSpPr>
          <p:cNvPr id="19" name="ZoneTexte 18">
            <a:extLst>
              <a:ext uri="{FF2B5EF4-FFF2-40B4-BE49-F238E27FC236}">
                <a16:creationId xmlns:a16="http://schemas.microsoft.com/office/drawing/2014/main" id="{5A5D04F3-7BB6-D337-D72D-DF5892D69323}"/>
              </a:ext>
            </a:extLst>
          </p:cNvPr>
          <p:cNvSpPr txBox="1"/>
          <p:nvPr/>
        </p:nvSpPr>
        <p:spPr>
          <a:xfrm>
            <a:off x="2659438" y="998363"/>
            <a:ext cx="1863701" cy="954107"/>
          </a:xfrm>
          <a:prstGeom prst="rect">
            <a:avLst/>
          </a:prstGeom>
          <a:noFill/>
        </p:spPr>
        <p:txBody>
          <a:bodyPr wrap="square" rtlCol="0">
            <a:spAutoFit/>
          </a:bodyPr>
          <a:lstStyle/>
          <a:p>
            <a:r>
              <a:rPr lang="en-CA" b="1" dirty="0"/>
              <a:t>Connexion a </a:t>
            </a:r>
            <a:r>
              <a:rPr lang="en-CA" b="1" dirty="0" err="1"/>
              <a:t>authentification</a:t>
            </a:r>
            <a:r>
              <a:rPr lang="en-CA" b="1" dirty="0"/>
              <a:t> par “confirmation par email”</a:t>
            </a:r>
          </a:p>
        </p:txBody>
      </p:sp>
      <p:pic>
        <p:nvPicPr>
          <p:cNvPr id="23" name="Image 22">
            <a:extLst>
              <a:ext uri="{FF2B5EF4-FFF2-40B4-BE49-F238E27FC236}">
                <a16:creationId xmlns:a16="http://schemas.microsoft.com/office/drawing/2014/main" id="{CD411F20-B29A-37BE-D103-DFEF04DB2578}"/>
              </a:ext>
            </a:extLst>
          </p:cNvPr>
          <p:cNvPicPr>
            <a:picLocks noChangeAspect="1"/>
          </p:cNvPicPr>
          <p:nvPr/>
        </p:nvPicPr>
        <p:blipFill>
          <a:blip r:embed="rId5"/>
          <a:stretch>
            <a:fillRect/>
          </a:stretch>
        </p:blipFill>
        <p:spPr>
          <a:xfrm>
            <a:off x="329867" y="2902877"/>
            <a:ext cx="2641934" cy="1716144"/>
          </a:xfrm>
          <a:prstGeom prst="rect">
            <a:avLst/>
          </a:prstGeom>
        </p:spPr>
      </p:pic>
      <p:pic>
        <p:nvPicPr>
          <p:cNvPr id="27" name="Image 26">
            <a:extLst>
              <a:ext uri="{FF2B5EF4-FFF2-40B4-BE49-F238E27FC236}">
                <a16:creationId xmlns:a16="http://schemas.microsoft.com/office/drawing/2014/main" id="{B8CD35D0-BB0D-53AA-E690-AE17DA8451E6}"/>
              </a:ext>
            </a:extLst>
          </p:cNvPr>
          <p:cNvPicPr>
            <a:picLocks noChangeAspect="1"/>
          </p:cNvPicPr>
          <p:nvPr/>
        </p:nvPicPr>
        <p:blipFill>
          <a:blip r:embed="rId6"/>
          <a:stretch>
            <a:fillRect/>
          </a:stretch>
        </p:blipFill>
        <p:spPr>
          <a:xfrm>
            <a:off x="2335557" y="2731381"/>
            <a:ext cx="1129648" cy="1264873"/>
          </a:xfrm>
          <a:prstGeom prst="rect">
            <a:avLst/>
          </a:prstGeom>
          <a:ln>
            <a:solidFill>
              <a:schemeClr val="tx1"/>
            </a:solidFill>
          </a:ln>
        </p:spPr>
      </p:pic>
      <p:pic>
        <p:nvPicPr>
          <p:cNvPr id="30" name="Image 29">
            <a:extLst>
              <a:ext uri="{FF2B5EF4-FFF2-40B4-BE49-F238E27FC236}">
                <a16:creationId xmlns:a16="http://schemas.microsoft.com/office/drawing/2014/main" id="{E92EBBCD-0D2E-7188-9D6F-EC568AB59813}"/>
              </a:ext>
            </a:extLst>
          </p:cNvPr>
          <p:cNvPicPr>
            <a:picLocks noChangeAspect="1"/>
          </p:cNvPicPr>
          <p:nvPr/>
        </p:nvPicPr>
        <p:blipFill>
          <a:blip r:embed="rId7"/>
          <a:stretch>
            <a:fillRect/>
          </a:stretch>
        </p:blipFill>
        <p:spPr>
          <a:xfrm>
            <a:off x="2940197" y="3360827"/>
            <a:ext cx="1129648" cy="1270854"/>
          </a:xfrm>
          <a:prstGeom prst="rect">
            <a:avLst/>
          </a:prstGeom>
          <a:ln>
            <a:solidFill>
              <a:schemeClr val="tx1"/>
            </a:solidFill>
          </a:ln>
        </p:spPr>
      </p:pic>
      <p:sp>
        <p:nvSpPr>
          <p:cNvPr id="31" name="ZoneTexte 30">
            <a:extLst>
              <a:ext uri="{FF2B5EF4-FFF2-40B4-BE49-F238E27FC236}">
                <a16:creationId xmlns:a16="http://schemas.microsoft.com/office/drawing/2014/main" id="{B25BE39C-29CB-BBB3-C0D1-B8E8A94636B6}"/>
              </a:ext>
            </a:extLst>
          </p:cNvPr>
          <p:cNvSpPr txBox="1"/>
          <p:nvPr/>
        </p:nvSpPr>
        <p:spPr>
          <a:xfrm>
            <a:off x="718457" y="4691657"/>
            <a:ext cx="2954072" cy="307777"/>
          </a:xfrm>
          <a:prstGeom prst="rect">
            <a:avLst/>
          </a:prstGeom>
          <a:noFill/>
        </p:spPr>
        <p:txBody>
          <a:bodyPr wrap="square" rtlCol="0">
            <a:spAutoFit/>
          </a:bodyPr>
          <a:lstStyle/>
          <a:p>
            <a:r>
              <a:rPr lang="en-CA" b="1" dirty="0" err="1"/>
              <a:t>Ajouts</a:t>
            </a:r>
            <a:r>
              <a:rPr lang="en-CA" b="1" dirty="0"/>
              <a:t> de </a:t>
            </a:r>
            <a:r>
              <a:rPr lang="en-CA" b="1" dirty="0" err="1"/>
              <a:t>catégories</a:t>
            </a:r>
            <a:r>
              <a:rPr lang="en-CA" b="1" dirty="0"/>
              <a:t> &amp; de plats</a:t>
            </a:r>
            <a:endParaRPr lang="fr-FR" b="1" dirty="0"/>
          </a:p>
        </p:txBody>
      </p:sp>
      <p:sp>
        <p:nvSpPr>
          <p:cNvPr id="32" name="Flèche : droite 31">
            <a:extLst>
              <a:ext uri="{FF2B5EF4-FFF2-40B4-BE49-F238E27FC236}">
                <a16:creationId xmlns:a16="http://schemas.microsoft.com/office/drawing/2014/main" id="{56BCC47D-BA43-3FDC-3765-EA244BD42C4F}"/>
              </a:ext>
            </a:extLst>
          </p:cNvPr>
          <p:cNvSpPr/>
          <p:nvPr/>
        </p:nvSpPr>
        <p:spPr>
          <a:xfrm>
            <a:off x="2212842" y="2917985"/>
            <a:ext cx="279987" cy="244540"/>
          </a:xfrm>
          <a:prstGeom prst="rightArrow">
            <a:avLst/>
          </a:prstGeom>
          <a:solidFill>
            <a:srgbClr val="FF0000"/>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bas 33">
            <a:extLst>
              <a:ext uri="{FF2B5EF4-FFF2-40B4-BE49-F238E27FC236}">
                <a16:creationId xmlns:a16="http://schemas.microsoft.com/office/drawing/2014/main" id="{1A9A393E-ACB7-7911-3CBC-62C387C472AB}"/>
              </a:ext>
            </a:extLst>
          </p:cNvPr>
          <p:cNvSpPr/>
          <p:nvPr/>
        </p:nvSpPr>
        <p:spPr>
          <a:xfrm>
            <a:off x="2940197" y="3265714"/>
            <a:ext cx="216660" cy="239486"/>
          </a:xfrm>
          <a:prstGeom prst="downArrow">
            <a:avLst/>
          </a:prstGeom>
          <a:solidFill>
            <a:srgbClr val="FF0000"/>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avec flèche 37">
            <a:extLst>
              <a:ext uri="{FF2B5EF4-FFF2-40B4-BE49-F238E27FC236}">
                <a16:creationId xmlns:a16="http://schemas.microsoft.com/office/drawing/2014/main" id="{936F2962-D456-B6AB-AE29-0E1BA996E3D9}"/>
              </a:ext>
            </a:extLst>
          </p:cNvPr>
          <p:cNvCxnSpPr/>
          <p:nvPr/>
        </p:nvCxnSpPr>
        <p:spPr>
          <a:xfrm>
            <a:off x="878785" y="990207"/>
            <a:ext cx="291947" cy="1209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A9A72CA4-FA59-4E06-B202-3A39298E85CA}"/>
              </a:ext>
            </a:extLst>
          </p:cNvPr>
          <p:cNvCxnSpPr>
            <a:cxnSpLocks/>
          </p:cNvCxnSpPr>
          <p:nvPr/>
        </p:nvCxnSpPr>
        <p:spPr>
          <a:xfrm>
            <a:off x="1493692" y="1206689"/>
            <a:ext cx="314285" cy="15535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4" name="Image 43">
            <a:extLst>
              <a:ext uri="{FF2B5EF4-FFF2-40B4-BE49-F238E27FC236}">
                <a16:creationId xmlns:a16="http://schemas.microsoft.com/office/drawing/2014/main" id="{CE8C092E-EAB7-108E-3902-8044D75894FB}"/>
              </a:ext>
            </a:extLst>
          </p:cNvPr>
          <p:cNvPicPr>
            <a:picLocks noChangeAspect="1"/>
          </p:cNvPicPr>
          <p:nvPr/>
        </p:nvPicPr>
        <p:blipFill>
          <a:blip r:embed="rId8"/>
          <a:stretch>
            <a:fillRect/>
          </a:stretch>
        </p:blipFill>
        <p:spPr>
          <a:xfrm>
            <a:off x="4869914" y="759459"/>
            <a:ext cx="1569907" cy="1812291"/>
          </a:xfrm>
          <a:prstGeom prst="rect">
            <a:avLst/>
          </a:prstGeom>
          <a:ln>
            <a:solidFill>
              <a:schemeClr val="tx1"/>
            </a:solidFill>
          </a:ln>
        </p:spPr>
      </p:pic>
      <p:sp>
        <p:nvSpPr>
          <p:cNvPr id="45" name="ZoneTexte 44">
            <a:extLst>
              <a:ext uri="{FF2B5EF4-FFF2-40B4-BE49-F238E27FC236}">
                <a16:creationId xmlns:a16="http://schemas.microsoft.com/office/drawing/2014/main" id="{B1268FC7-51F6-48E9-F818-92C63D30D5E7}"/>
              </a:ext>
            </a:extLst>
          </p:cNvPr>
          <p:cNvSpPr txBox="1"/>
          <p:nvPr/>
        </p:nvSpPr>
        <p:spPr>
          <a:xfrm>
            <a:off x="6868643" y="1315502"/>
            <a:ext cx="1828800" cy="738664"/>
          </a:xfrm>
          <a:prstGeom prst="rect">
            <a:avLst/>
          </a:prstGeom>
          <a:noFill/>
        </p:spPr>
        <p:txBody>
          <a:bodyPr wrap="square" rtlCol="0">
            <a:spAutoFit/>
          </a:bodyPr>
          <a:lstStyle/>
          <a:p>
            <a:pPr algn="ctr"/>
            <a:r>
              <a:rPr lang="en-CA" b="1" dirty="0"/>
              <a:t>Personalisation du menu</a:t>
            </a:r>
          </a:p>
          <a:p>
            <a:pPr algn="ctr"/>
            <a:r>
              <a:rPr lang="en-CA" b="1" dirty="0"/>
              <a:t>(couleur, police)</a:t>
            </a:r>
            <a:endParaRPr lang="fr-FR" b="1" dirty="0"/>
          </a:p>
        </p:txBody>
      </p:sp>
      <p:pic>
        <p:nvPicPr>
          <p:cNvPr id="49" name="Image 48">
            <a:extLst>
              <a:ext uri="{FF2B5EF4-FFF2-40B4-BE49-F238E27FC236}">
                <a16:creationId xmlns:a16="http://schemas.microsoft.com/office/drawing/2014/main" id="{13275286-A009-E358-ADCB-5F7321EF787C}"/>
              </a:ext>
            </a:extLst>
          </p:cNvPr>
          <p:cNvPicPr>
            <a:picLocks noChangeAspect="1"/>
          </p:cNvPicPr>
          <p:nvPr/>
        </p:nvPicPr>
        <p:blipFill>
          <a:blip r:embed="rId9"/>
          <a:stretch>
            <a:fillRect/>
          </a:stretch>
        </p:blipFill>
        <p:spPr>
          <a:xfrm>
            <a:off x="4877363" y="2731381"/>
            <a:ext cx="1569907" cy="1995326"/>
          </a:xfrm>
          <a:prstGeom prst="rect">
            <a:avLst/>
          </a:prstGeom>
          <a:ln>
            <a:solidFill>
              <a:schemeClr val="tx1"/>
            </a:solidFill>
          </a:ln>
        </p:spPr>
      </p:pic>
      <p:sp>
        <p:nvSpPr>
          <p:cNvPr id="50" name="ZoneTexte 49">
            <a:extLst>
              <a:ext uri="{FF2B5EF4-FFF2-40B4-BE49-F238E27FC236}">
                <a16:creationId xmlns:a16="http://schemas.microsoft.com/office/drawing/2014/main" id="{CFDB17BA-A16A-8EDC-C3D5-18017F6DD5CC}"/>
              </a:ext>
            </a:extLst>
          </p:cNvPr>
          <p:cNvSpPr txBox="1"/>
          <p:nvPr/>
        </p:nvSpPr>
        <p:spPr>
          <a:xfrm>
            <a:off x="6999514" y="2917985"/>
            <a:ext cx="1569907" cy="1384995"/>
          </a:xfrm>
          <a:prstGeom prst="rect">
            <a:avLst/>
          </a:prstGeom>
          <a:noFill/>
        </p:spPr>
        <p:txBody>
          <a:bodyPr wrap="square" rtlCol="0">
            <a:spAutoFit/>
          </a:bodyPr>
          <a:lstStyle/>
          <a:p>
            <a:r>
              <a:rPr lang="en-CA" b="1" dirty="0" err="1"/>
              <a:t>Possibilité</a:t>
            </a:r>
            <a:r>
              <a:rPr lang="en-CA" b="1" dirty="0"/>
              <a:t> </a:t>
            </a:r>
            <a:r>
              <a:rPr lang="en-CA" b="1" dirty="0" err="1"/>
              <a:t>d’export</a:t>
            </a:r>
            <a:r>
              <a:rPr lang="en-CA" b="1" dirty="0"/>
              <a:t> </a:t>
            </a:r>
            <a:r>
              <a:rPr lang="en-CA" b="1" dirty="0" err="1"/>
              <a:t>en</a:t>
            </a:r>
            <a:r>
              <a:rPr lang="en-CA" b="1" dirty="0"/>
              <a:t> </a:t>
            </a:r>
            <a:r>
              <a:rPr lang="en-CA" b="1" i="1" dirty="0"/>
              <a:t>.pdf</a:t>
            </a:r>
            <a:r>
              <a:rPr lang="en-CA" b="1" dirty="0"/>
              <a:t>, de diffusion sur </a:t>
            </a:r>
            <a:r>
              <a:rPr lang="en-CA" b="1" i="1" dirty="0"/>
              <a:t>Deliveroo</a:t>
            </a:r>
            <a:r>
              <a:rPr lang="en-CA" b="1" dirty="0"/>
              <a:t> </a:t>
            </a:r>
            <a:r>
              <a:rPr lang="en-CA" b="1" dirty="0" err="1"/>
              <a:t>ou</a:t>
            </a:r>
            <a:r>
              <a:rPr lang="en-CA" b="1" dirty="0"/>
              <a:t> de partage sur </a:t>
            </a:r>
            <a:r>
              <a:rPr lang="en-CA" b="1" i="1" dirty="0" err="1"/>
              <a:t>instagram</a:t>
            </a:r>
            <a:endParaRPr lang="fr-FR" b="1" i="1" dirty="0"/>
          </a:p>
        </p:txBody>
      </p:sp>
      <p:sp>
        <p:nvSpPr>
          <p:cNvPr id="52" name="Flèche : bas 51">
            <a:extLst>
              <a:ext uri="{FF2B5EF4-FFF2-40B4-BE49-F238E27FC236}">
                <a16:creationId xmlns:a16="http://schemas.microsoft.com/office/drawing/2014/main" id="{7EFB2B3A-E696-EEB7-A83E-0E3D86C36250}"/>
              </a:ext>
            </a:extLst>
          </p:cNvPr>
          <p:cNvSpPr/>
          <p:nvPr/>
        </p:nvSpPr>
        <p:spPr>
          <a:xfrm>
            <a:off x="5824234" y="2531823"/>
            <a:ext cx="216660" cy="239486"/>
          </a:xfrm>
          <a:prstGeom prst="downArrow">
            <a:avLst/>
          </a:prstGeom>
          <a:solidFill>
            <a:srgbClr val="FF0000"/>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a:extLst>
              <a:ext uri="{FF2B5EF4-FFF2-40B4-BE49-F238E27FC236}">
                <a16:creationId xmlns:a16="http://schemas.microsoft.com/office/drawing/2014/main" id="{B308A42D-3275-6B18-69CA-826B939ACEA1}"/>
              </a:ext>
            </a:extLst>
          </p:cNvPr>
          <p:cNvSpPr txBox="1"/>
          <p:nvPr/>
        </p:nvSpPr>
        <p:spPr>
          <a:xfrm>
            <a:off x="0" y="2142"/>
            <a:ext cx="9144000" cy="572700"/>
          </a:xfrm>
          <a:prstGeom prst="rect">
            <a:avLst/>
          </a:prstGeom>
          <a:solidFill>
            <a:srgbClr val="8BC7B1"/>
          </a:solidFill>
        </p:spPr>
        <p:txBody>
          <a:bodyPr wrap="square" rtlCol="0">
            <a:spAutoFit/>
          </a:bodyPr>
          <a:lstStyle/>
          <a:p>
            <a:endParaRPr lang="fr-FR" dirty="0"/>
          </a:p>
        </p:txBody>
      </p:sp>
      <p:sp>
        <p:nvSpPr>
          <p:cNvPr id="2" name="Titre 1">
            <a:extLst>
              <a:ext uri="{FF2B5EF4-FFF2-40B4-BE49-F238E27FC236}">
                <a16:creationId xmlns:a16="http://schemas.microsoft.com/office/drawing/2014/main" id="{BD681B0D-2F82-FD77-1F49-00BBED541C05}"/>
              </a:ext>
            </a:extLst>
          </p:cNvPr>
          <p:cNvSpPr>
            <a:spLocks noGrp="1"/>
          </p:cNvSpPr>
          <p:nvPr>
            <p:ph type="title"/>
          </p:nvPr>
        </p:nvSpPr>
        <p:spPr>
          <a:xfrm>
            <a:off x="18662" y="28090"/>
            <a:ext cx="8520600" cy="572700"/>
          </a:xfrm>
        </p:spPr>
        <p:txBody>
          <a:bodyPr>
            <a:normAutofit/>
          </a:bodyPr>
          <a:lstStyle/>
          <a:p>
            <a:r>
              <a:rPr lang="en-CA" sz="2020" b="1" dirty="0" err="1">
                <a:solidFill>
                  <a:schemeClr val="bg1"/>
                </a:solidFill>
                <a:latin typeface="Montserrat" panose="00000500000000000000" pitchFamily="2" charset="0"/>
              </a:rPr>
              <a:t>Quelques</a:t>
            </a:r>
            <a:r>
              <a:rPr lang="en-CA" sz="2020" b="1" dirty="0">
                <a:solidFill>
                  <a:schemeClr val="bg1"/>
                </a:solidFill>
                <a:latin typeface="Montserrat" panose="00000500000000000000" pitchFamily="2" charset="0"/>
              </a:rPr>
              <a:t> </a:t>
            </a:r>
            <a:r>
              <a:rPr lang="en-CA" sz="2020" b="1" dirty="0" err="1">
                <a:solidFill>
                  <a:schemeClr val="bg1"/>
                </a:solidFill>
                <a:latin typeface="Montserrat" panose="00000500000000000000" pitchFamily="2" charset="0"/>
              </a:rPr>
              <a:t>fonctionnalités</a:t>
            </a:r>
            <a:r>
              <a:rPr lang="en-CA" sz="2020" b="1" dirty="0">
                <a:solidFill>
                  <a:schemeClr val="bg1"/>
                </a:solidFill>
                <a:latin typeface="Montserrat" panose="00000500000000000000" pitchFamily="2" charset="0"/>
              </a:rPr>
              <a:t> </a:t>
            </a:r>
            <a:r>
              <a:rPr lang="en-CA" sz="2020" b="1" dirty="0" err="1">
                <a:solidFill>
                  <a:schemeClr val="bg1"/>
                </a:solidFill>
                <a:latin typeface="Montserrat" panose="00000500000000000000" pitchFamily="2" charset="0"/>
              </a:rPr>
              <a:t>clés</a:t>
            </a:r>
            <a:r>
              <a:rPr lang="en-CA" sz="2020" b="1" dirty="0">
                <a:solidFill>
                  <a:schemeClr val="bg1"/>
                </a:solidFill>
                <a:latin typeface="Montserrat" panose="00000500000000000000" pitchFamily="2" charset="0"/>
              </a:rPr>
              <a:t> : </a:t>
            </a:r>
            <a:endParaRPr lang="fr-FR" sz="2020" b="1" dirty="0">
              <a:solidFill>
                <a:schemeClr val="bg1"/>
              </a:solidFill>
              <a:latin typeface="Montserrat" panose="00000500000000000000" pitchFamily="2" charset="0"/>
            </a:endParaRPr>
          </a:p>
        </p:txBody>
      </p:sp>
      <p:pic>
        <p:nvPicPr>
          <p:cNvPr id="54" name="Google Shape;96;p18">
            <a:extLst>
              <a:ext uri="{FF2B5EF4-FFF2-40B4-BE49-F238E27FC236}">
                <a16:creationId xmlns:a16="http://schemas.microsoft.com/office/drawing/2014/main" id="{090C1A61-0D43-AD1A-ADD5-0F9FD71D2316}"/>
              </a:ext>
            </a:extLst>
          </p:cNvPr>
          <p:cNvPicPr preferRelativeResize="0"/>
          <p:nvPr/>
        </p:nvPicPr>
        <p:blipFill>
          <a:blip r:embed="rId10">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192610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83"/>
        <p:cNvGrpSpPr/>
        <p:nvPr/>
      </p:nvGrpSpPr>
      <p:grpSpPr>
        <a:xfrm>
          <a:off x="0" y="0"/>
          <a:ext cx="0" cy="0"/>
          <a:chOff x="0" y="0"/>
          <a:chExt cx="0" cy="0"/>
        </a:xfrm>
      </p:grpSpPr>
      <p:sp>
        <p:nvSpPr>
          <p:cNvPr id="85" name="Google Shape;85;p17"/>
          <p:cNvSpPr txBox="1">
            <a:spLocks noGrp="1"/>
          </p:cNvSpPr>
          <p:nvPr>
            <p:ph type="body" idx="1"/>
          </p:nvPr>
        </p:nvSpPr>
        <p:spPr>
          <a:xfrm>
            <a:off x="311700" y="1067130"/>
            <a:ext cx="8520600" cy="3696730"/>
          </a:xfrm>
          <a:prstGeom prst="rect">
            <a:avLst/>
          </a:prstGeom>
        </p:spPr>
        <p:txBody>
          <a:bodyPr spcFirstLastPara="1" wrap="square" lIns="91425" tIns="91425" rIns="91425" bIns="91425" anchor="t" anchorCtr="0">
            <a:normAutofit fontScale="40000" lnSpcReduction="20000"/>
          </a:bodyPr>
          <a:lstStyle/>
          <a:p>
            <a:pPr marL="0" indent="0">
              <a:tabLst>
                <a:tab pos="355600" algn="l"/>
              </a:tabLst>
            </a:pPr>
            <a:r>
              <a:rPr lang="fr-FR" b="1" dirty="0">
                <a:solidFill>
                  <a:schemeClr val="tx1"/>
                </a:solidFill>
              </a:rPr>
              <a:t>  </a:t>
            </a:r>
            <a:r>
              <a:rPr lang="fr-FR" sz="2300" b="1" dirty="0">
                <a:solidFill>
                  <a:schemeClr val="tx1"/>
                </a:solidFill>
              </a:rPr>
              <a:t>Méthodologie Agile et Scrum</a:t>
            </a:r>
          </a:p>
          <a:p>
            <a:pPr marL="0" indent="0">
              <a:buNone/>
              <a:tabLst>
                <a:tab pos="355600" algn="l"/>
              </a:tabLst>
            </a:pPr>
            <a:endParaRPr lang="fr-FR" b="1" dirty="0">
              <a:solidFill>
                <a:schemeClr val="tx1"/>
              </a:solidFill>
            </a:endParaRPr>
          </a:p>
          <a:p>
            <a:pPr marL="0" indent="0">
              <a:buNone/>
              <a:tabLst>
                <a:tab pos="355600" algn="l"/>
              </a:tabLst>
            </a:pPr>
            <a:r>
              <a:rPr lang="fr-FR" b="1" dirty="0">
                <a:solidFill>
                  <a:schemeClr val="tx1"/>
                </a:solidFill>
              </a:rPr>
              <a:t>	</a:t>
            </a:r>
            <a:r>
              <a:rPr lang="fr-FR" sz="2300" b="1" dirty="0">
                <a:solidFill>
                  <a:schemeClr val="tx1"/>
                </a:solidFill>
              </a:rPr>
              <a:t>Agile</a:t>
            </a:r>
            <a:r>
              <a:rPr lang="fr-FR" sz="2300" dirty="0">
                <a:solidFill>
                  <a:schemeClr val="tx1"/>
                </a:solidFill>
              </a:rPr>
              <a:t> est une méthodologie qui privilégie la flexibilité, la collaboration, et l'adaptabilité au changement tout au long du développement d’un projet. 	Elle repose sur des cycles itératifs et incrémentaux pour permettre une livraison rapide et continue de valeur au client.</a:t>
            </a:r>
          </a:p>
          <a:p>
            <a:pPr marL="0" indent="0">
              <a:buNone/>
              <a:tabLst>
                <a:tab pos="355600" algn="l"/>
              </a:tabLst>
            </a:pPr>
            <a:endParaRPr lang="fr-FR" sz="2300" dirty="0">
              <a:solidFill>
                <a:schemeClr val="tx1"/>
              </a:solidFill>
            </a:endParaRPr>
          </a:p>
          <a:p>
            <a:pPr marL="0" indent="0">
              <a:buNone/>
              <a:tabLst>
                <a:tab pos="355600" algn="l"/>
              </a:tabLst>
            </a:pPr>
            <a:r>
              <a:rPr lang="fr-FR" sz="2300" b="1" dirty="0">
                <a:solidFill>
                  <a:schemeClr val="tx1"/>
                </a:solidFill>
              </a:rPr>
              <a:t>	Scrum</a:t>
            </a:r>
            <a:r>
              <a:rPr lang="fr-FR" sz="2300" dirty="0">
                <a:solidFill>
                  <a:schemeClr val="tx1"/>
                </a:solidFill>
              </a:rPr>
              <a:t> est un cadre spécifique de travail Agile qui structure le développement en </a:t>
            </a:r>
            <a:r>
              <a:rPr lang="fr-FR" sz="2300" b="1" dirty="0">
                <a:solidFill>
                  <a:schemeClr val="tx1"/>
                </a:solidFill>
              </a:rPr>
              <a:t>sprints</a:t>
            </a:r>
            <a:r>
              <a:rPr lang="fr-FR" sz="2300" dirty="0">
                <a:solidFill>
                  <a:schemeClr val="tx1"/>
                </a:solidFill>
              </a:rPr>
              <a:t>. Ces sprints sont des cycles courts et bien définis 	(généralement de 2 à 4 semaines), permettant à l’équipe de se concentrer sur des objectifs précis et d’ajuster rapidement les priorités en fonction 	des retours du client ou des utilisateurs.</a:t>
            </a:r>
          </a:p>
          <a:p>
            <a:pPr marL="0" indent="0">
              <a:buFont typeface="Arial" panose="020B0604020202020204" pitchFamily="34" charset="0"/>
              <a:buChar char="•"/>
              <a:tabLst>
                <a:tab pos="355600" algn="l"/>
              </a:tabLst>
            </a:pPr>
            <a:endParaRPr lang="fr-FR" dirty="0">
              <a:solidFill>
                <a:schemeClr val="tx1"/>
              </a:solidFill>
            </a:endParaRPr>
          </a:p>
          <a:p>
            <a:pPr marL="457200" lvl="2" indent="0">
              <a:buFont typeface="Arial" panose="020B0604020202020204" pitchFamily="34" charset="0"/>
              <a:buChar char="•"/>
              <a:tabLst>
                <a:tab pos="355600" algn="l"/>
              </a:tabLst>
            </a:pPr>
            <a:r>
              <a:rPr lang="fr-FR" dirty="0">
                <a:solidFill>
                  <a:schemeClr val="tx1"/>
                </a:solidFill>
              </a:rPr>
              <a:t> </a:t>
            </a:r>
            <a:r>
              <a:rPr lang="fr-FR" sz="2300" dirty="0">
                <a:solidFill>
                  <a:schemeClr val="tx1"/>
                </a:solidFill>
              </a:rPr>
              <a:t>Chaque sprint débute par une </a:t>
            </a:r>
            <a:r>
              <a:rPr lang="fr-FR" sz="2300" b="1" dirty="0">
                <a:solidFill>
                  <a:schemeClr val="tx1"/>
                </a:solidFill>
              </a:rPr>
              <a:t>réunion de planification</a:t>
            </a:r>
            <a:r>
              <a:rPr lang="fr-FR" sz="2300" dirty="0">
                <a:solidFill>
                  <a:schemeClr val="tx1"/>
                </a:solidFill>
              </a:rPr>
              <a:t> où les objectifs sont définis et se termine par une </a:t>
            </a:r>
            <a:r>
              <a:rPr lang="fr-FR" sz="2300" b="1" dirty="0">
                <a:solidFill>
                  <a:schemeClr val="tx1"/>
                </a:solidFill>
              </a:rPr>
              <a:t>démonstration du produit</a:t>
            </a:r>
            <a:r>
              <a:rPr lang="fr-FR" sz="2300" dirty="0">
                <a:solidFill>
                  <a:schemeClr val="tx1"/>
                </a:solidFill>
              </a:rPr>
              <a:t> livrable, suivie d’une </a:t>
            </a:r>
            <a:r>
              <a:rPr lang="fr-FR" sz="2300" b="1" dirty="0">
                <a:solidFill>
                  <a:schemeClr val="tx1"/>
                </a:solidFill>
              </a:rPr>
              <a:t>rétrospective</a:t>
            </a:r>
            <a:r>
              <a:rPr lang="fr-FR" sz="2300" dirty="0">
                <a:solidFill>
                  <a:schemeClr val="tx1"/>
                </a:solidFill>
              </a:rPr>
              <a:t> pour identifier les axes d’amélioration.</a:t>
            </a:r>
          </a:p>
          <a:p>
            <a:pPr marL="0" lvl="1" indent="0">
              <a:buNone/>
              <a:tabLst>
                <a:tab pos="355600" algn="l"/>
              </a:tabLst>
            </a:pPr>
            <a:endParaRPr lang="fr-FR" sz="2300" dirty="0">
              <a:solidFill>
                <a:schemeClr val="tx1"/>
              </a:solidFill>
            </a:endParaRPr>
          </a:p>
          <a:p>
            <a:pPr marL="457200" lvl="2" indent="0">
              <a:buFont typeface="Arial" panose="020B0604020202020204" pitchFamily="34" charset="0"/>
              <a:buChar char="•"/>
              <a:tabLst>
                <a:tab pos="355600" algn="l"/>
              </a:tabLst>
            </a:pPr>
            <a:r>
              <a:rPr lang="fr-FR" sz="2300" dirty="0">
                <a:solidFill>
                  <a:schemeClr val="tx1"/>
                </a:solidFill>
              </a:rPr>
              <a:t> L'objectif principal est de </a:t>
            </a:r>
            <a:r>
              <a:rPr lang="fr-FR" sz="2300" b="1" dirty="0">
                <a:solidFill>
                  <a:schemeClr val="tx1"/>
                </a:solidFill>
              </a:rPr>
              <a:t>livrer un produit fonctionnel</a:t>
            </a:r>
            <a:r>
              <a:rPr lang="fr-FR" sz="2300" dirty="0">
                <a:solidFill>
                  <a:schemeClr val="tx1"/>
                </a:solidFill>
              </a:rPr>
              <a:t> à la fin de chaque sprint, avec une évaluation régulière des progrès et des ajustements possibles.</a:t>
            </a:r>
          </a:p>
          <a:p>
            <a:pPr marL="0" lvl="1" indent="0">
              <a:buNone/>
              <a:tabLst>
                <a:tab pos="355600" algn="l"/>
              </a:tabLst>
            </a:pPr>
            <a:endParaRPr lang="fr-FR" dirty="0">
              <a:solidFill>
                <a:schemeClr val="tx1"/>
              </a:solidFill>
            </a:endParaRPr>
          </a:p>
          <a:p>
            <a:pPr marL="0" indent="0">
              <a:tabLst>
                <a:tab pos="355600" algn="l"/>
              </a:tabLst>
            </a:pPr>
            <a:r>
              <a:rPr lang="fr-FR" b="1" dirty="0">
                <a:solidFill>
                  <a:schemeClr val="tx1"/>
                </a:solidFill>
              </a:rPr>
              <a:t>  </a:t>
            </a:r>
            <a:r>
              <a:rPr lang="fr-FR" sz="2300" b="1" dirty="0">
                <a:solidFill>
                  <a:schemeClr val="tx1"/>
                </a:solidFill>
              </a:rPr>
              <a:t>Avantages de cette approche pour le projet Menu Maker</a:t>
            </a:r>
          </a:p>
          <a:p>
            <a:pPr marL="0" indent="0">
              <a:buNone/>
              <a:tabLst>
                <a:tab pos="355600" algn="l"/>
              </a:tabLst>
            </a:pPr>
            <a:endParaRPr lang="fr-FR" sz="2300" b="1" dirty="0">
              <a:solidFill>
                <a:schemeClr val="tx1"/>
              </a:solidFill>
            </a:endParaRPr>
          </a:p>
          <a:p>
            <a:pPr marL="0" indent="0">
              <a:buNone/>
              <a:tabLst>
                <a:tab pos="355600" algn="l"/>
              </a:tabLst>
            </a:pPr>
            <a:r>
              <a:rPr lang="fr-FR" b="1" dirty="0">
                <a:solidFill>
                  <a:schemeClr val="tx1"/>
                </a:solidFill>
              </a:rPr>
              <a:t>	</a:t>
            </a:r>
            <a:r>
              <a:rPr lang="fr-FR" sz="2300" b="1" dirty="0">
                <a:solidFill>
                  <a:schemeClr val="tx1"/>
                </a:solidFill>
              </a:rPr>
              <a:t>Flexibilité</a:t>
            </a:r>
            <a:r>
              <a:rPr lang="fr-FR" sz="2300" dirty="0">
                <a:solidFill>
                  <a:schemeClr val="tx1"/>
                </a:solidFill>
              </a:rPr>
              <a:t> : Grâce à l’approche Agile, le projet Menu Maker peut évoluer rapidement en fonction des retours utilisateurs, en particulier pour les fonctionnalités 	clés comme la personnalisation des menus et la diffusion.</a:t>
            </a:r>
          </a:p>
          <a:p>
            <a:pPr marL="0" indent="0">
              <a:buNone/>
              <a:tabLst>
                <a:tab pos="355600" algn="l"/>
              </a:tabLst>
            </a:pPr>
            <a:endParaRPr lang="fr-FR" sz="2300" dirty="0">
              <a:solidFill>
                <a:schemeClr val="tx1"/>
              </a:solidFill>
            </a:endParaRPr>
          </a:p>
          <a:p>
            <a:pPr marL="0" indent="0">
              <a:buNone/>
              <a:tabLst>
                <a:tab pos="355600" algn="l"/>
              </a:tabLst>
            </a:pPr>
            <a:r>
              <a:rPr lang="fr-FR" sz="2300" b="1" dirty="0">
                <a:solidFill>
                  <a:schemeClr val="tx1"/>
                </a:solidFill>
              </a:rPr>
              <a:t>	Livraisons incrémentales</a:t>
            </a:r>
            <a:r>
              <a:rPr lang="fr-FR" sz="2300" dirty="0">
                <a:solidFill>
                  <a:schemeClr val="tx1"/>
                </a:solidFill>
              </a:rPr>
              <a:t> : Chaque sprint permet de livrer un </a:t>
            </a:r>
            <a:r>
              <a:rPr lang="fr-FR" sz="2300" b="1" dirty="0">
                <a:solidFill>
                  <a:schemeClr val="tx1"/>
                </a:solidFill>
              </a:rPr>
              <a:t>incrément fonctionnel</a:t>
            </a:r>
            <a:r>
              <a:rPr lang="fr-FR" sz="2300" dirty="0">
                <a:solidFill>
                  <a:schemeClr val="tx1"/>
                </a:solidFill>
              </a:rPr>
              <a:t> du produit, garantissant ainsi un suivi régulier et un ajustement rapide 	des priorités.</a:t>
            </a:r>
          </a:p>
          <a:p>
            <a:pPr marL="0" indent="0">
              <a:buNone/>
              <a:tabLst>
                <a:tab pos="355600" algn="l"/>
              </a:tabLst>
            </a:pPr>
            <a:endParaRPr lang="fr-FR" sz="2300" dirty="0">
              <a:solidFill>
                <a:schemeClr val="tx1"/>
              </a:solidFill>
            </a:endParaRPr>
          </a:p>
          <a:p>
            <a:pPr marL="0" indent="0">
              <a:buNone/>
              <a:tabLst>
                <a:tab pos="355600" algn="l"/>
              </a:tabLst>
            </a:pPr>
            <a:r>
              <a:rPr lang="fr-FR" sz="2300" b="1" dirty="0">
                <a:solidFill>
                  <a:schemeClr val="tx1"/>
                </a:solidFill>
              </a:rPr>
              <a:t>	Collaboration renforcée</a:t>
            </a:r>
            <a:r>
              <a:rPr lang="fr-FR" sz="2300" dirty="0">
                <a:solidFill>
                  <a:schemeClr val="tx1"/>
                </a:solidFill>
              </a:rPr>
              <a:t> : Scrum encourage une </a:t>
            </a:r>
            <a:r>
              <a:rPr lang="fr-FR" sz="2300" b="1" dirty="0">
                <a:solidFill>
                  <a:schemeClr val="tx1"/>
                </a:solidFill>
              </a:rPr>
              <a:t>communication étroite</a:t>
            </a:r>
            <a:r>
              <a:rPr lang="fr-FR" sz="2300" dirty="0">
                <a:solidFill>
                  <a:schemeClr val="tx1"/>
                </a:solidFill>
              </a:rPr>
              <a:t> entre les membres de l’équipe de développement et les parties prenantes, ce qui 	facilite la prise de décisions et l’adaptation aux besoins des restaurateurs.</a:t>
            </a:r>
          </a:p>
          <a:p>
            <a:pPr marL="0" indent="0">
              <a:buNone/>
              <a:tabLst>
                <a:tab pos="355600" algn="l"/>
              </a:tabLst>
            </a:pPr>
            <a:endParaRPr lang="fr-FR" sz="2300" dirty="0">
              <a:solidFill>
                <a:schemeClr val="tx1"/>
              </a:solidFill>
            </a:endParaRPr>
          </a:p>
          <a:p>
            <a:pPr marL="457200" lvl="1" indent="0">
              <a:buFont typeface="Arial" panose="020B0604020202020204" pitchFamily="34" charset="0"/>
              <a:buChar char="•"/>
              <a:tabLst>
                <a:tab pos="355600" algn="l"/>
              </a:tabLst>
            </a:pPr>
            <a:r>
              <a:rPr lang="fr-FR" sz="2300" b="1" dirty="0">
                <a:solidFill>
                  <a:schemeClr val="tx1"/>
                </a:solidFill>
              </a:rPr>
              <a:t>  Réactivité aux changements</a:t>
            </a:r>
            <a:r>
              <a:rPr lang="fr-FR" sz="2300" dirty="0">
                <a:solidFill>
                  <a:schemeClr val="tx1"/>
                </a:solidFill>
              </a:rPr>
              <a:t> : L’approche Agile permet de mieux gérer les </a:t>
            </a:r>
            <a:r>
              <a:rPr lang="fr-FR" sz="2300" b="1" dirty="0">
                <a:solidFill>
                  <a:schemeClr val="tx1"/>
                </a:solidFill>
              </a:rPr>
              <a:t>évolutions et ajustements</a:t>
            </a:r>
            <a:r>
              <a:rPr lang="fr-FR" sz="2300" dirty="0">
                <a:solidFill>
                  <a:schemeClr val="tx1"/>
                </a:solidFill>
              </a:rPr>
              <a:t> en fonction des besoins changeants du client </a:t>
            </a:r>
            <a:r>
              <a:rPr lang="fr-FR" sz="2300" dirty="0" err="1">
                <a:solidFill>
                  <a:schemeClr val="tx1"/>
                </a:solidFill>
              </a:rPr>
              <a:t>Qwenta</a:t>
            </a:r>
            <a:r>
              <a:rPr lang="fr-FR" sz="2300" dirty="0">
                <a:solidFill>
                  <a:schemeClr val="tx1"/>
                </a:solidFill>
              </a:rPr>
              <a:t> et des restaurateurs tout au long du développement de l’application Menu Maker.</a:t>
            </a:r>
          </a:p>
          <a:p>
            <a:pPr marL="0" lvl="0" indent="0" algn="l" rtl="0">
              <a:spcBef>
                <a:spcPts val="0"/>
              </a:spcBef>
              <a:spcAft>
                <a:spcPts val="0"/>
              </a:spcAft>
              <a:buNone/>
              <a:tabLst>
                <a:tab pos="355600" algn="l"/>
              </a:tabLst>
            </a:pPr>
            <a:endParaRPr dirty="0">
              <a:latin typeface="Montserrat"/>
              <a:ea typeface="Montserrat"/>
              <a:cs typeface="Montserrat"/>
              <a:sym typeface="Montserrat"/>
            </a:endParaRPr>
          </a:p>
          <a:p>
            <a:pPr marL="0" lvl="0" indent="0" algn="l" rtl="0">
              <a:spcBef>
                <a:spcPts val="1200"/>
              </a:spcBef>
              <a:spcAft>
                <a:spcPts val="0"/>
              </a:spcAft>
              <a:buNone/>
              <a:tabLst>
                <a:tab pos="355600" algn="l"/>
              </a:tabLst>
            </a:pPr>
            <a:endParaRPr dirty="0">
              <a:latin typeface="Montserrat"/>
              <a:ea typeface="Montserrat"/>
              <a:cs typeface="Montserrat"/>
              <a:sym typeface="Montserrat"/>
            </a:endParaRPr>
          </a:p>
          <a:p>
            <a:pPr marL="0" lvl="0" indent="0" algn="l" rtl="0">
              <a:spcBef>
                <a:spcPts val="1200"/>
              </a:spcBef>
              <a:spcAft>
                <a:spcPts val="1200"/>
              </a:spcAft>
              <a:buNone/>
              <a:tabLst>
                <a:tab pos="355600" algn="l"/>
              </a:tabLst>
            </a:pPr>
            <a:endParaRPr dirty="0">
              <a:latin typeface="Montserrat"/>
              <a:ea typeface="Montserrat"/>
              <a:cs typeface="Montserrat"/>
              <a:sym typeface="Montserrat"/>
            </a:endParaRPr>
          </a:p>
        </p:txBody>
      </p:sp>
      <p:sp>
        <p:nvSpPr>
          <p:cNvPr id="86" name="Google Shape;86;p17"/>
          <p:cNvSpPr/>
          <p:nvPr/>
        </p:nvSpPr>
        <p:spPr>
          <a:xfrm>
            <a:off x="-4800" y="-1"/>
            <a:ext cx="9153600" cy="366677"/>
          </a:xfrm>
          <a:prstGeom prst="rect">
            <a:avLst/>
          </a:prstGeom>
          <a:solidFill>
            <a:srgbClr val="FFF4E8"/>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E074AACB-A294-31DD-A24E-7897A2E53B73}"/>
              </a:ext>
            </a:extLst>
          </p:cNvPr>
          <p:cNvSpPr txBox="1"/>
          <p:nvPr/>
        </p:nvSpPr>
        <p:spPr>
          <a:xfrm>
            <a:off x="0" y="353509"/>
            <a:ext cx="9144000" cy="572700"/>
          </a:xfrm>
          <a:prstGeom prst="rect">
            <a:avLst/>
          </a:prstGeom>
          <a:solidFill>
            <a:srgbClr val="8BC7B1"/>
          </a:solidFill>
        </p:spPr>
        <p:txBody>
          <a:bodyPr wrap="square" rtlCol="0">
            <a:spAutoFit/>
          </a:bodyPr>
          <a:lstStyle/>
          <a:p>
            <a:endParaRPr lang="fr-FR" dirty="0"/>
          </a:p>
        </p:txBody>
      </p:sp>
      <p:sp>
        <p:nvSpPr>
          <p:cNvPr id="84" name="Google Shape;84;p17"/>
          <p:cNvSpPr txBox="1">
            <a:spLocks noGrp="1"/>
          </p:cNvSpPr>
          <p:nvPr>
            <p:ph type="title"/>
          </p:nvPr>
        </p:nvSpPr>
        <p:spPr>
          <a:xfrm>
            <a:off x="167347" y="379639"/>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b="1" dirty="0">
                <a:solidFill>
                  <a:schemeClr val="bg1"/>
                </a:solidFill>
                <a:latin typeface="Montserrat"/>
                <a:ea typeface="Montserrat"/>
                <a:cs typeface="Montserrat"/>
                <a:sym typeface="Montserrat"/>
              </a:rPr>
              <a:t>3. Méthodologie utilisée</a:t>
            </a:r>
            <a:endParaRPr sz="3000" b="1" dirty="0">
              <a:solidFill>
                <a:schemeClr val="bg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91"/>
        <p:cNvGrpSpPr/>
        <p:nvPr/>
      </p:nvGrpSpPr>
      <p:grpSpPr>
        <a:xfrm>
          <a:off x="0" y="0"/>
          <a:ext cx="0" cy="0"/>
          <a:chOff x="0" y="0"/>
          <a:chExt cx="0" cy="0"/>
        </a:xfrm>
      </p:grpSpPr>
      <p:sp>
        <p:nvSpPr>
          <p:cNvPr id="93" name="Google Shape;93;p18"/>
          <p:cNvSpPr txBox="1">
            <a:spLocks noGrp="1"/>
          </p:cNvSpPr>
          <p:nvPr>
            <p:ph type="body" idx="1"/>
          </p:nvPr>
        </p:nvSpPr>
        <p:spPr>
          <a:xfrm>
            <a:off x="311700" y="3554485"/>
            <a:ext cx="8520600" cy="10143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329738"/>
          </a:xfrm>
          <a:prstGeom prst="rect">
            <a:avLst/>
          </a:prstGeom>
          <a:solidFill>
            <a:srgbClr val="FFF4E8"/>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a:extLst>
              <a:ext uri="{FF2B5EF4-FFF2-40B4-BE49-F238E27FC236}">
                <a16:creationId xmlns:a16="http://schemas.microsoft.com/office/drawing/2014/main" id="{C15C6141-A6D5-3C15-84C4-D25210341ED2}"/>
              </a:ext>
            </a:extLst>
          </p:cNvPr>
          <p:cNvPicPr>
            <a:picLocks noChangeAspect="1"/>
          </p:cNvPicPr>
          <p:nvPr/>
        </p:nvPicPr>
        <p:blipFill>
          <a:blip r:embed="rId4"/>
          <a:stretch>
            <a:fillRect/>
          </a:stretch>
        </p:blipFill>
        <p:spPr>
          <a:xfrm>
            <a:off x="311699" y="1095671"/>
            <a:ext cx="5911187" cy="3421637"/>
          </a:xfrm>
          <a:prstGeom prst="rect">
            <a:avLst/>
          </a:prstGeom>
          <a:effectLst>
            <a:outerShdw blurRad="50800" dist="114300" dir="8100000" algn="tr" rotWithShape="0">
              <a:prstClr val="black">
                <a:alpha val="40000"/>
              </a:prstClr>
            </a:outerShdw>
          </a:effectLst>
        </p:spPr>
      </p:pic>
      <p:sp>
        <p:nvSpPr>
          <p:cNvPr id="5" name="ZoneTexte 4">
            <a:extLst>
              <a:ext uri="{FF2B5EF4-FFF2-40B4-BE49-F238E27FC236}">
                <a16:creationId xmlns:a16="http://schemas.microsoft.com/office/drawing/2014/main" id="{B8374EA6-E7FE-2ABE-0DB4-A38A9A4C5325}"/>
              </a:ext>
            </a:extLst>
          </p:cNvPr>
          <p:cNvSpPr txBox="1"/>
          <p:nvPr/>
        </p:nvSpPr>
        <p:spPr>
          <a:xfrm>
            <a:off x="956926" y="4568875"/>
            <a:ext cx="4725417" cy="307777"/>
          </a:xfrm>
          <a:prstGeom prst="rect">
            <a:avLst/>
          </a:prstGeom>
          <a:noFill/>
        </p:spPr>
        <p:txBody>
          <a:bodyPr wrap="square" rtlCol="0">
            <a:spAutoFit/>
          </a:bodyPr>
          <a:lstStyle/>
          <a:p>
            <a:pPr algn="ctr"/>
            <a:r>
              <a:rPr lang="en-CA" dirty="0">
                <a:latin typeface="Montserrat" panose="00000500000000000000" pitchFamily="2" charset="0"/>
                <a:hlinkClick r:id="rId5"/>
              </a:rPr>
              <a:t>Lien </a:t>
            </a:r>
            <a:r>
              <a:rPr lang="en-CA" dirty="0" err="1">
                <a:latin typeface="Montserrat" panose="00000500000000000000" pitchFamily="2" charset="0"/>
                <a:hlinkClick r:id="rId5"/>
              </a:rPr>
              <a:t>vers</a:t>
            </a:r>
            <a:r>
              <a:rPr lang="en-CA" dirty="0">
                <a:latin typeface="Montserrat" panose="00000500000000000000" pitchFamily="2" charset="0"/>
                <a:hlinkClick r:id="rId5"/>
              </a:rPr>
              <a:t> le tableau Kanban </a:t>
            </a:r>
            <a:r>
              <a:rPr lang="en-CA" dirty="0" err="1">
                <a:latin typeface="Montserrat" panose="00000500000000000000" pitchFamily="2" charset="0"/>
                <a:hlinkClick r:id="rId5"/>
              </a:rPr>
              <a:t>réalisé</a:t>
            </a:r>
            <a:r>
              <a:rPr lang="en-CA" dirty="0">
                <a:latin typeface="Montserrat" panose="00000500000000000000" pitchFamily="2" charset="0"/>
                <a:hlinkClick r:id="rId5"/>
              </a:rPr>
              <a:t> avec Notion</a:t>
            </a:r>
            <a:endParaRPr lang="fr-FR" dirty="0">
              <a:latin typeface="Montserrat" panose="00000500000000000000" pitchFamily="2" charset="0"/>
            </a:endParaRPr>
          </a:p>
        </p:txBody>
      </p:sp>
      <p:sp>
        <p:nvSpPr>
          <p:cNvPr id="6" name="ZoneTexte 5">
            <a:extLst>
              <a:ext uri="{FF2B5EF4-FFF2-40B4-BE49-F238E27FC236}">
                <a16:creationId xmlns:a16="http://schemas.microsoft.com/office/drawing/2014/main" id="{5047F18D-C958-2387-514F-3985525D40B5}"/>
              </a:ext>
            </a:extLst>
          </p:cNvPr>
          <p:cNvSpPr txBox="1"/>
          <p:nvPr/>
        </p:nvSpPr>
        <p:spPr>
          <a:xfrm>
            <a:off x="6320614" y="1183533"/>
            <a:ext cx="2823386" cy="3231654"/>
          </a:xfrm>
          <a:prstGeom prst="rect">
            <a:avLst/>
          </a:prstGeom>
          <a:noFill/>
        </p:spPr>
        <p:txBody>
          <a:bodyPr wrap="square" rtlCol="0">
            <a:spAutoFit/>
          </a:bodyPr>
          <a:lstStyle/>
          <a:p>
            <a:r>
              <a:rPr lang="fr-FR" sz="1200" dirty="0">
                <a:latin typeface="Montserrat" panose="00000500000000000000" pitchFamily="2" charset="0"/>
              </a:rPr>
              <a:t>Le tableau Kanban permet d'organiser et de suivre l'avancement du projet en visualisant les tâches à accomplir. Il aide à structurer le travail en différentes catégories : à faire, en cours, à tester et terminé, ce qui facilite la gestion des priorités et la répartition des responsabilités entre les membres de l'équipe. En permettant une collaboration fluide et un suivi clair de l'avancement, le tableau Kanban assure une gestion efficace du développement du site tout en respectant les délais et les exigences du client.</a:t>
            </a:r>
          </a:p>
        </p:txBody>
      </p:sp>
      <p:sp>
        <p:nvSpPr>
          <p:cNvPr id="7" name="ZoneTexte 6">
            <a:extLst>
              <a:ext uri="{FF2B5EF4-FFF2-40B4-BE49-F238E27FC236}">
                <a16:creationId xmlns:a16="http://schemas.microsoft.com/office/drawing/2014/main" id="{3DA37851-A546-9487-8582-508FE0C74673}"/>
              </a:ext>
            </a:extLst>
          </p:cNvPr>
          <p:cNvSpPr txBox="1"/>
          <p:nvPr/>
        </p:nvSpPr>
        <p:spPr>
          <a:xfrm>
            <a:off x="-4800" y="353864"/>
            <a:ext cx="9144000" cy="572700"/>
          </a:xfrm>
          <a:prstGeom prst="rect">
            <a:avLst/>
          </a:prstGeom>
          <a:solidFill>
            <a:srgbClr val="8BC7B1"/>
          </a:solidFill>
        </p:spPr>
        <p:txBody>
          <a:bodyPr wrap="square" rtlCol="0">
            <a:spAutoFit/>
          </a:bodyPr>
          <a:lstStyle/>
          <a:p>
            <a:endParaRPr lang="fr-FR" dirty="0"/>
          </a:p>
        </p:txBody>
      </p:sp>
      <p:sp>
        <p:nvSpPr>
          <p:cNvPr id="92" name="Google Shape;92;p18"/>
          <p:cNvSpPr txBox="1">
            <a:spLocks noGrp="1"/>
          </p:cNvSpPr>
          <p:nvPr>
            <p:ph type="title"/>
          </p:nvPr>
        </p:nvSpPr>
        <p:spPr>
          <a:xfrm>
            <a:off x="146447" y="364672"/>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b="1" dirty="0">
                <a:solidFill>
                  <a:schemeClr val="bg1"/>
                </a:solidFill>
                <a:latin typeface="Montserrat"/>
                <a:ea typeface="Montserrat"/>
                <a:cs typeface="Montserrat"/>
                <a:sym typeface="Montserrat"/>
              </a:rPr>
              <a:t>4. Suivi du projet avec le Kanban</a:t>
            </a:r>
            <a:endParaRPr sz="3000" b="1" dirty="0">
              <a:solidFill>
                <a:schemeClr val="bg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8E50E-5421-B134-1814-F620AD44A475}"/>
              </a:ext>
            </a:extLst>
          </p:cNvPr>
          <p:cNvSpPr>
            <a:spLocks noGrp="1"/>
          </p:cNvSpPr>
          <p:nvPr>
            <p:ph type="title"/>
          </p:nvPr>
        </p:nvSpPr>
        <p:spPr>
          <a:xfrm>
            <a:off x="204590" y="127640"/>
            <a:ext cx="8520600" cy="572700"/>
          </a:xfrm>
        </p:spPr>
        <p:txBody>
          <a:bodyPr>
            <a:normAutofit/>
          </a:bodyPr>
          <a:lstStyle/>
          <a:p>
            <a:r>
              <a:rPr lang="en-CA" sz="1800" b="1" dirty="0">
                <a:latin typeface="Montserrat" panose="00000500000000000000" pitchFamily="2" charset="0"/>
              </a:rPr>
              <a:t>Explication de son </a:t>
            </a:r>
            <a:r>
              <a:rPr lang="en-CA" sz="1800" b="1" dirty="0" err="1">
                <a:latin typeface="Montserrat" panose="00000500000000000000" pitchFamily="2" charset="0"/>
              </a:rPr>
              <a:t>fonctionnement</a:t>
            </a:r>
            <a:endParaRPr lang="fr-FR" sz="1800" b="1" dirty="0">
              <a:latin typeface="Montserrat" panose="00000500000000000000" pitchFamily="2" charset="0"/>
            </a:endParaRPr>
          </a:p>
        </p:txBody>
      </p:sp>
      <p:sp>
        <p:nvSpPr>
          <p:cNvPr id="4" name="ZoneTexte 3">
            <a:extLst>
              <a:ext uri="{FF2B5EF4-FFF2-40B4-BE49-F238E27FC236}">
                <a16:creationId xmlns:a16="http://schemas.microsoft.com/office/drawing/2014/main" id="{39739C1D-3CDF-9BAD-B94C-913ADFFDFB66}"/>
              </a:ext>
            </a:extLst>
          </p:cNvPr>
          <p:cNvSpPr txBox="1"/>
          <p:nvPr/>
        </p:nvSpPr>
        <p:spPr>
          <a:xfrm>
            <a:off x="418810" y="649155"/>
            <a:ext cx="6297676" cy="2923877"/>
          </a:xfrm>
          <a:prstGeom prst="rect">
            <a:avLst/>
          </a:prstGeom>
          <a:noFill/>
        </p:spPr>
        <p:txBody>
          <a:bodyPr wrap="square" rtlCol="0">
            <a:spAutoFit/>
          </a:bodyPr>
          <a:lstStyle/>
          <a:p>
            <a:r>
              <a:rPr lang="fr-FR" b="1" dirty="0"/>
              <a:t>Les tâches sont organisées en 4 colonnes, ici :</a:t>
            </a:r>
          </a:p>
          <a:p>
            <a:endParaRPr lang="fr-FR" b="1" dirty="0"/>
          </a:p>
          <a:p>
            <a:pPr marL="285750" indent="-285750">
              <a:buFont typeface="Arial" panose="020B0604020202020204" pitchFamily="34" charset="0"/>
              <a:buChar char="•"/>
            </a:pPr>
            <a:r>
              <a:rPr lang="fr-FR" sz="1300" b="1" dirty="0">
                <a:latin typeface="Montserrat" panose="00000500000000000000" pitchFamily="2" charset="0"/>
              </a:rPr>
              <a:t>À faire : </a:t>
            </a:r>
            <a:r>
              <a:rPr lang="fr-FR" sz="1300" dirty="0">
                <a:latin typeface="Montserrat" panose="00000500000000000000" pitchFamily="2" charset="0"/>
              </a:rPr>
              <a:t>Liste des tâches qui n'ont pas encore été commencées. Ce sont les actions à planifier et à initier.</a:t>
            </a:r>
            <a:endParaRPr lang="fr-FR" sz="1300" b="1" dirty="0">
              <a:latin typeface="Montserrat" panose="00000500000000000000" pitchFamily="2" charset="0"/>
            </a:endParaRPr>
          </a:p>
          <a:p>
            <a:endParaRPr lang="fr-FR" sz="1300" b="1" dirty="0">
              <a:latin typeface="Montserrat" panose="00000500000000000000" pitchFamily="2" charset="0"/>
            </a:endParaRPr>
          </a:p>
          <a:p>
            <a:pPr marL="285750" indent="-285750">
              <a:buFont typeface="Arial" panose="020B0604020202020204" pitchFamily="34" charset="0"/>
              <a:buChar char="•"/>
            </a:pPr>
            <a:r>
              <a:rPr lang="fr-FR" sz="1300" b="1" dirty="0">
                <a:latin typeface="Montserrat" panose="00000500000000000000" pitchFamily="2" charset="0"/>
              </a:rPr>
              <a:t>En cours : </a:t>
            </a:r>
            <a:r>
              <a:rPr lang="fr-FR" sz="1300" dirty="0">
                <a:latin typeface="Montserrat" panose="00000500000000000000" pitchFamily="2" charset="0"/>
              </a:rPr>
              <a:t>Tâches actuellement en développement ou en traitement. L'équipe travaille activement sur ces éléments.</a:t>
            </a:r>
            <a:endParaRPr lang="fr-FR" sz="1300" b="1" dirty="0">
              <a:latin typeface="Montserrat" panose="00000500000000000000" pitchFamily="2" charset="0"/>
            </a:endParaRPr>
          </a:p>
          <a:p>
            <a:pPr marL="285750" indent="-285750">
              <a:buFont typeface="Arial" panose="020B0604020202020204" pitchFamily="34" charset="0"/>
              <a:buChar char="•"/>
            </a:pPr>
            <a:endParaRPr lang="fr-FR" sz="1300" b="1" dirty="0">
              <a:latin typeface="Montserrat" panose="00000500000000000000" pitchFamily="2" charset="0"/>
            </a:endParaRPr>
          </a:p>
          <a:p>
            <a:pPr marL="285750" indent="-285750">
              <a:buFont typeface="Arial" panose="020B0604020202020204" pitchFamily="34" charset="0"/>
              <a:buChar char="•"/>
            </a:pPr>
            <a:r>
              <a:rPr lang="fr-FR" sz="1300" b="1" dirty="0">
                <a:latin typeface="Montserrat" panose="00000500000000000000" pitchFamily="2" charset="0"/>
              </a:rPr>
              <a:t>À tester : </a:t>
            </a:r>
            <a:r>
              <a:rPr lang="fr-FR" sz="1300" dirty="0">
                <a:latin typeface="Montserrat" panose="00000500000000000000" pitchFamily="2" charset="0"/>
              </a:rPr>
              <a:t>Tâches ayant été développées et prêtes à être vérifiées. Elles nécessitent des tests pour s'assurer qu'elles répondent aux critères de succès.</a:t>
            </a:r>
            <a:endParaRPr lang="fr-FR" sz="1300" b="1" dirty="0">
              <a:latin typeface="Montserrat" panose="00000500000000000000" pitchFamily="2" charset="0"/>
            </a:endParaRPr>
          </a:p>
          <a:p>
            <a:endParaRPr lang="fr-FR" sz="1300" b="1" dirty="0">
              <a:latin typeface="Montserrat" panose="00000500000000000000" pitchFamily="2" charset="0"/>
            </a:endParaRPr>
          </a:p>
          <a:p>
            <a:pPr marL="285750" indent="-285750">
              <a:buFont typeface="Arial" panose="020B0604020202020204" pitchFamily="34" charset="0"/>
              <a:buChar char="•"/>
            </a:pPr>
            <a:r>
              <a:rPr lang="fr-FR" sz="1300" b="1" dirty="0">
                <a:latin typeface="Montserrat" panose="00000500000000000000" pitchFamily="2" charset="0"/>
              </a:rPr>
              <a:t>Terminé : </a:t>
            </a:r>
            <a:r>
              <a:rPr lang="fr-FR" sz="1300" dirty="0">
                <a:latin typeface="Montserrat" panose="00000500000000000000" pitchFamily="2" charset="0"/>
              </a:rPr>
              <a:t>Tâches qui ont été complétées, validées et considérées comme finies. Elles ont satisfait aux objectifs définis.</a:t>
            </a:r>
            <a:endParaRPr lang="fr-FR" sz="1300" b="1" dirty="0">
              <a:latin typeface="Montserrat" panose="00000500000000000000" pitchFamily="2" charset="0"/>
            </a:endParaRPr>
          </a:p>
        </p:txBody>
      </p:sp>
      <p:sp>
        <p:nvSpPr>
          <p:cNvPr id="5" name="ZoneTexte 4">
            <a:extLst>
              <a:ext uri="{FF2B5EF4-FFF2-40B4-BE49-F238E27FC236}">
                <a16:creationId xmlns:a16="http://schemas.microsoft.com/office/drawing/2014/main" id="{82233633-3B7A-8351-E26F-CD3C26611319}"/>
              </a:ext>
            </a:extLst>
          </p:cNvPr>
          <p:cNvSpPr txBox="1"/>
          <p:nvPr/>
        </p:nvSpPr>
        <p:spPr>
          <a:xfrm>
            <a:off x="418809" y="3719920"/>
            <a:ext cx="6297677" cy="1292662"/>
          </a:xfrm>
          <a:prstGeom prst="rect">
            <a:avLst/>
          </a:prstGeom>
          <a:noFill/>
        </p:spPr>
        <p:txBody>
          <a:bodyPr wrap="square" rtlCol="0">
            <a:spAutoFit/>
          </a:bodyPr>
          <a:lstStyle/>
          <a:p>
            <a:r>
              <a:rPr lang="fr-FR" sz="1300" dirty="0">
                <a:latin typeface="Montserrat" panose="00000500000000000000" pitchFamily="2" charset="0"/>
              </a:rPr>
              <a:t>Chaque tâche du tableau Kanban est cliquable pour afficher des informations détaillées. Cela inclut une </a:t>
            </a:r>
            <a:r>
              <a:rPr lang="fr-FR" sz="1300" b="1" dirty="0">
                <a:latin typeface="Montserrat" panose="00000500000000000000" pitchFamily="2" charset="0"/>
              </a:rPr>
              <a:t>user story</a:t>
            </a:r>
            <a:r>
              <a:rPr lang="fr-FR" sz="1300" dirty="0">
                <a:latin typeface="Montserrat" panose="00000500000000000000" pitchFamily="2" charset="0"/>
              </a:rPr>
              <a:t>, qui décrit le besoin du point de vue de l'utilisateur, ainsi que les détails de la tâche, comme les spécifications et actions à réaliser. Des </a:t>
            </a:r>
            <a:r>
              <a:rPr lang="fr-FR" sz="1300" b="1" dirty="0">
                <a:latin typeface="Montserrat" panose="00000500000000000000" pitchFamily="2" charset="0"/>
              </a:rPr>
              <a:t>coches de succès</a:t>
            </a:r>
            <a:r>
              <a:rPr lang="fr-FR" sz="1300" dirty="0">
                <a:latin typeface="Montserrat" panose="00000500000000000000" pitchFamily="2" charset="0"/>
              </a:rPr>
              <a:t> définissent les critères de validation pour s'assurer que la tâche est bien accomplie selon les attentes du projet.</a:t>
            </a:r>
          </a:p>
        </p:txBody>
      </p:sp>
      <p:pic>
        <p:nvPicPr>
          <p:cNvPr id="12" name="Image 11">
            <a:extLst>
              <a:ext uri="{FF2B5EF4-FFF2-40B4-BE49-F238E27FC236}">
                <a16:creationId xmlns:a16="http://schemas.microsoft.com/office/drawing/2014/main" id="{4334628E-8B0D-62C3-F2A3-7C71885D44D2}"/>
              </a:ext>
            </a:extLst>
          </p:cNvPr>
          <p:cNvPicPr>
            <a:picLocks noChangeAspect="1"/>
          </p:cNvPicPr>
          <p:nvPr/>
        </p:nvPicPr>
        <p:blipFill>
          <a:blip r:embed="rId2"/>
          <a:stretch>
            <a:fillRect/>
          </a:stretch>
        </p:blipFill>
        <p:spPr>
          <a:xfrm>
            <a:off x="6716486" y="649155"/>
            <a:ext cx="2368719" cy="4062526"/>
          </a:xfrm>
          <a:prstGeom prst="rect">
            <a:avLst/>
          </a:prstGeom>
          <a:effectLst>
            <a:outerShdw blurRad="50800" dist="101600" dir="8100000" algn="tr" rotWithShape="0">
              <a:prstClr val="black">
                <a:alpha val="40000"/>
              </a:prstClr>
            </a:outerShdw>
          </a:effectLst>
        </p:spPr>
      </p:pic>
      <p:pic>
        <p:nvPicPr>
          <p:cNvPr id="13" name="Google Shape;96;p18">
            <a:extLst>
              <a:ext uri="{FF2B5EF4-FFF2-40B4-BE49-F238E27FC236}">
                <a16:creationId xmlns:a16="http://schemas.microsoft.com/office/drawing/2014/main" id="{E65EB6A4-B06E-5DB2-272B-5D0BB484CF02}"/>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38369211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6310</TotalTime>
  <Words>1901</Words>
  <Application>Microsoft Office PowerPoint</Application>
  <PresentationFormat>Affichage à l'écran (16:9)</PresentationFormat>
  <Paragraphs>168</Paragraphs>
  <Slides>16</Slides>
  <Notes>9</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16</vt:i4>
      </vt:variant>
    </vt:vector>
  </HeadingPairs>
  <TitlesOfParts>
    <vt:vector size="19" baseType="lpstr">
      <vt:lpstr>Montserrat</vt:lpstr>
      <vt:lpstr>Arial</vt:lpstr>
      <vt:lpstr>Simple Light</vt:lpstr>
      <vt:lpstr>Présentation PowerPoint</vt:lpstr>
      <vt:lpstr>Arborescence de l’application</vt:lpstr>
      <vt:lpstr>Sommaire</vt:lpstr>
      <vt:lpstr>1. Contexte du Projet</vt:lpstr>
      <vt:lpstr>2. Aperçu de la maquette </vt:lpstr>
      <vt:lpstr>Quelques fonctionnalités clés : </vt:lpstr>
      <vt:lpstr>3. Méthodologie utilisée</vt:lpstr>
      <vt:lpstr>4. Suivi du projet avec le Kanban</vt:lpstr>
      <vt:lpstr>Explication de son fonctionnement</vt:lpstr>
      <vt:lpstr>5. La stack AMAZON WEB SERVICE</vt:lpstr>
      <vt:lpstr>Parcours des données …</vt:lpstr>
      <vt:lpstr>API INSTAGRAM</vt:lpstr>
      <vt:lpstr>Présentation PowerPoint</vt:lpstr>
      <vt:lpstr>6. Veille Technologique</vt:lpstr>
      <vt:lpstr>7. 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kevin lombardo</cp:lastModifiedBy>
  <cp:revision>87</cp:revision>
  <dcterms:modified xsi:type="dcterms:W3CDTF">2024-12-02T10:56:09Z</dcterms:modified>
</cp:coreProperties>
</file>