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7" r:id="rId2"/>
    <p:sldId id="270" r:id="rId3"/>
    <p:sldId id="258" r:id="rId4"/>
    <p:sldId id="266" r:id="rId5"/>
    <p:sldId id="277" r:id="rId6"/>
    <p:sldId id="278" r:id="rId7"/>
    <p:sldId id="279" r:id="rId8"/>
    <p:sldId id="274" r:id="rId9"/>
    <p:sldId id="267" r:id="rId10"/>
    <p:sldId id="280" r:id="rId11"/>
    <p:sldId id="275" r:id="rId12"/>
    <p:sldId id="273" r:id="rId13"/>
    <p:sldId id="282" r:id="rId14"/>
    <p:sldId id="281" r:id="rId15"/>
    <p:sldId id="283" r:id="rId16"/>
    <p:sldId id="271"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113" d="100"/>
          <a:sy n="113" d="100"/>
        </p:scale>
        <p:origin x="84" y="8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 </a:t>
            </a:r>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204202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285668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7" name="Group 6" descr="This image is of an abstract shape. ">
            <a:extLst>
              <a:ext uri="{FF2B5EF4-FFF2-40B4-BE49-F238E27FC236}">
                <a16:creationId xmlns:a16="http://schemas.microsoft.com/office/drawing/2014/main" id="{AED2C5AF-CF7B-43D5-9C8E-98A035D2B746}"/>
              </a:ext>
            </a:extLst>
          </p:cNvPr>
          <p:cNvGrpSpPr/>
          <p:nvPr userDrawn="1"/>
        </p:nvGrpSpPr>
        <p:grpSpPr>
          <a:xfrm rot="4265901">
            <a:off x="7717517" y="2703737"/>
            <a:ext cx="8948964" cy="12105059"/>
            <a:chOff x="4855953" y="-2833465"/>
            <a:chExt cx="8948964" cy="12105059"/>
          </a:xfrm>
        </p:grpSpPr>
        <p:sp>
          <p:nvSpPr>
            <p:cNvPr id="8" name="Freeform 10">
              <a:extLst>
                <a:ext uri="{FF2B5EF4-FFF2-40B4-BE49-F238E27FC236}">
                  <a16:creationId xmlns:a16="http://schemas.microsoft.com/office/drawing/2014/main" id="{5658C1CE-22D5-4555-B99E-553105962205}"/>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1">
              <a:extLst>
                <a:ext uri="{FF2B5EF4-FFF2-40B4-BE49-F238E27FC236}">
                  <a16:creationId xmlns:a16="http://schemas.microsoft.com/office/drawing/2014/main" id="{84D3F214-AD91-4C3D-B072-29B5CE3733E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2">
              <a:extLst>
                <a:ext uri="{FF2B5EF4-FFF2-40B4-BE49-F238E27FC236}">
                  <a16:creationId xmlns:a16="http://schemas.microsoft.com/office/drawing/2014/main" id="{FC438386-D3A7-44DD-875F-84EDC5FAFA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7" name="Group 6" descr="This image is of an abstract shape. ">
            <a:extLst>
              <a:ext uri="{FF2B5EF4-FFF2-40B4-BE49-F238E27FC236}">
                <a16:creationId xmlns:a16="http://schemas.microsoft.com/office/drawing/2014/main" id="{36D380D0-62AF-44DE-82A3-F1EBFEEEE341}"/>
              </a:ext>
            </a:extLst>
          </p:cNvPr>
          <p:cNvGrpSpPr/>
          <p:nvPr userDrawn="1"/>
        </p:nvGrpSpPr>
        <p:grpSpPr>
          <a:xfrm rot="4265901">
            <a:off x="7717517" y="2703737"/>
            <a:ext cx="8948964" cy="12105059"/>
            <a:chOff x="4855953" y="-2833465"/>
            <a:chExt cx="8948964" cy="12105059"/>
          </a:xfrm>
        </p:grpSpPr>
        <p:sp>
          <p:nvSpPr>
            <p:cNvPr id="8" name="Freeform 10">
              <a:extLst>
                <a:ext uri="{FF2B5EF4-FFF2-40B4-BE49-F238E27FC236}">
                  <a16:creationId xmlns:a16="http://schemas.microsoft.com/office/drawing/2014/main" id="{FBA07A9D-F7B1-4877-B5BE-2F5E7EF40B6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1">
              <a:extLst>
                <a:ext uri="{FF2B5EF4-FFF2-40B4-BE49-F238E27FC236}">
                  <a16:creationId xmlns:a16="http://schemas.microsoft.com/office/drawing/2014/main" id="{E2AD910A-81B7-46B3-9FFE-179EE37851B5}"/>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2">
              <a:extLst>
                <a:ext uri="{FF2B5EF4-FFF2-40B4-BE49-F238E27FC236}">
                  <a16:creationId xmlns:a16="http://schemas.microsoft.com/office/drawing/2014/main" id="{ECBED125-6BD7-4135-BD48-E7145DCCEF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lvl1pPr>
              <a:defRPr cap="all" baseline="0">
                <a:solidFill>
                  <a:srgbClr val="002060"/>
                </a:solidFill>
                <a:latin typeface="Segoe UI Black" panose="020B0A02040204020203" pitchFamily="34" charset="0"/>
                <a:ea typeface="Segoe UI Black" panose="020B0A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11" name="Group 10" descr="This image is of an abstract shape. ">
            <a:extLst>
              <a:ext uri="{FF2B5EF4-FFF2-40B4-BE49-F238E27FC236}">
                <a16:creationId xmlns:a16="http://schemas.microsoft.com/office/drawing/2014/main" id="{C43AE608-77DF-4CFD-9810-CDCC1FD82C70}"/>
              </a:ext>
            </a:extLst>
          </p:cNvPr>
          <p:cNvGrpSpPr/>
          <p:nvPr userDrawn="1"/>
        </p:nvGrpSpPr>
        <p:grpSpPr>
          <a:xfrm rot="4265901">
            <a:off x="7717517" y="2703737"/>
            <a:ext cx="8948964" cy="12105059"/>
            <a:chOff x="4855953" y="-2833465"/>
            <a:chExt cx="8948964" cy="12105059"/>
          </a:xfrm>
        </p:grpSpPr>
        <p:sp>
          <p:nvSpPr>
            <p:cNvPr id="12" name="Freeform 10">
              <a:extLst>
                <a:ext uri="{FF2B5EF4-FFF2-40B4-BE49-F238E27FC236}">
                  <a16:creationId xmlns:a16="http://schemas.microsoft.com/office/drawing/2014/main" id="{5501F4E2-98B3-48D8-8513-E61CDEC65A13}"/>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a:extLst>
                <a:ext uri="{FF2B5EF4-FFF2-40B4-BE49-F238E27FC236}">
                  <a16:creationId xmlns:a16="http://schemas.microsoft.com/office/drawing/2014/main" id="{ABB8F980-379B-47BD-8D0A-71442B61315C}"/>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a:extLst>
                <a:ext uri="{FF2B5EF4-FFF2-40B4-BE49-F238E27FC236}">
                  <a16:creationId xmlns:a16="http://schemas.microsoft.com/office/drawing/2014/main" id="{4425A3DA-1974-4B69-A5F9-3345CA3B2EA5}"/>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7" name="Group 6" descr="This image is of an abstract shape. ">
            <a:extLst>
              <a:ext uri="{FF2B5EF4-FFF2-40B4-BE49-F238E27FC236}">
                <a16:creationId xmlns:a16="http://schemas.microsoft.com/office/drawing/2014/main" id="{C87D24A9-95D3-4C41-ACD6-09036AF7FB96}"/>
              </a:ext>
            </a:extLst>
          </p:cNvPr>
          <p:cNvGrpSpPr/>
          <p:nvPr userDrawn="1"/>
        </p:nvGrpSpPr>
        <p:grpSpPr>
          <a:xfrm rot="4265901">
            <a:off x="7717517" y="2703737"/>
            <a:ext cx="8948964" cy="12105059"/>
            <a:chOff x="4855953" y="-2833465"/>
            <a:chExt cx="8948964" cy="12105059"/>
          </a:xfrm>
        </p:grpSpPr>
        <p:sp>
          <p:nvSpPr>
            <p:cNvPr id="8" name="Freeform 10">
              <a:extLst>
                <a:ext uri="{FF2B5EF4-FFF2-40B4-BE49-F238E27FC236}">
                  <a16:creationId xmlns:a16="http://schemas.microsoft.com/office/drawing/2014/main" id="{02EFEBDF-D79F-406D-A417-FB30ED168AE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1">
              <a:extLst>
                <a:ext uri="{FF2B5EF4-FFF2-40B4-BE49-F238E27FC236}">
                  <a16:creationId xmlns:a16="http://schemas.microsoft.com/office/drawing/2014/main" id="{35D134E8-BEC0-4305-83D8-818D11FF38A6}"/>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2">
              <a:extLst>
                <a:ext uri="{FF2B5EF4-FFF2-40B4-BE49-F238E27FC236}">
                  <a16:creationId xmlns:a16="http://schemas.microsoft.com/office/drawing/2014/main" id="{707D86FA-ED32-4294-8286-0A61D37AF0F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8" name="Group 7" descr="This image is of an abstract shape. ">
            <a:extLst>
              <a:ext uri="{FF2B5EF4-FFF2-40B4-BE49-F238E27FC236}">
                <a16:creationId xmlns:a16="http://schemas.microsoft.com/office/drawing/2014/main" id="{EF47D819-74AA-4A77-A71F-B3B2362F6533}"/>
              </a:ext>
            </a:extLst>
          </p:cNvPr>
          <p:cNvGrpSpPr/>
          <p:nvPr userDrawn="1"/>
        </p:nvGrpSpPr>
        <p:grpSpPr>
          <a:xfrm rot="4265901">
            <a:off x="7717517" y="2703737"/>
            <a:ext cx="8948964" cy="12105059"/>
            <a:chOff x="4855953" y="-2833465"/>
            <a:chExt cx="8948964" cy="12105059"/>
          </a:xfrm>
        </p:grpSpPr>
        <p:sp>
          <p:nvSpPr>
            <p:cNvPr id="9" name="Freeform 10">
              <a:extLst>
                <a:ext uri="{FF2B5EF4-FFF2-40B4-BE49-F238E27FC236}">
                  <a16:creationId xmlns:a16="http://schemas.microsoft.com/office/drawing/2014/main" id="{C6D9F379-1A93-4235-B8D7-18199AC40FB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BE623B92-945F-4D9A-955C-E706251D9B5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BD54005B-1769-4349-9339-7A311D2805E5}"/>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10" name="Group 9" descr="This image is of an abstract shape. ">
            <a:extLst>
              <a:ext uri="{FF2B5EF4-FFF2-40B4-BE49-F238E27FC236}">
                <a16:creationId xmlns:a16="http://schemas.microsoft.com/office/drawing/2014/main" id="{B6A24773-2680-466A-A547-9E0D2EEBB421}"/>
              </a:ext>
            </a:extLst>
          </p:cNvPr>
          <p:cNvGrpSpPr/>
          <p:nvPr userDrawn="1"/>
        </p:nvGrpSpPr>
        <p:grpSpPr>
          <a:xfrm rot="4265901">
            <a:off x="7717517" y="2703737"/>
            <a:ext cx="8948964" cy="12105059"/>
            <a:chOff x="4855953" y="-2833465"/>
            <a:chExt cx="8948964" cy="12105059"/>
          </a:xfrm>
        </p:grpSpPr>
        <p:sp>
          <p:nvSpPr>
            <p:cNvPr id="11" name="Freeform 10">
              <a:extLst>
                <a:ext uri="{FF2B5EF4-FFF2-40B4-BE49-F238E27FC236}">
                  <a16:creationId xmlns:a16="http://schemas.microsoft.com/office/drawing/2014/main" id="{5303D137-BD51-479C-B1C1-206DE9E056D4}"/>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1">
              <a:extLst>
                <a:ext uri="{FF2B5EF4-FFF2-40B4-BE49-F238E27FC236}">
                  <a16:creationId xmlns:a16="http://schemas.microsoft.com/office/drawing/2014/main" id="{B466F8F1-4908-4D6E-8AE1-2E9170BB5210}"/>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2">
              <a:extLst>
                <a:ext uri="{FF2B5EF4-FFF2-40B4-BE49-F238E27FC236}">
                  <a16:creationId xmlns:a16="http://schemas.microsoft.com/office/drawing/2014/main" id="{D84C0DEC-AF59-4580-939A-ABCA74539121}"/>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6" name="Group 5" descr="This image is of an abstract shape. ">
            <a:extLst>
              <a:ext uri="{FF2B5EF4-FFF2-40B4-BE49-F238E27FC236}">
                <a16:creationId xmlns:a16="http://schemas.microsoft.com/office/drawing/2014/main" id="{73B1DE68-7958-4305-9F46-982DEBD8FBD8}"/>
              </a:ext>
            </a:extLst>
          </p:cNvPr>
          <p:cNvGrpSpPr/>
          <p:nvPr userDrawn="1"/>
        </p:nvGrpSpPr>
        <p:grpSpPr>
          <a:xfrm rot="4265901">
            <a:off x="7717517" y="2703737"/>
            <a:ext cx="8948964" cy="12105059"/>
            <a:chOff x="4855953" y="-2833465"/>
            <a:chExt cx="8948964" cy="12105059"/>
          </a:xfrm>
        </p:grpSpPr>
        <p:sp>
          <p:nvSpPr>
            <p:cNvPr id="7" name="Freeform 10">
              <a:extLst>
                <a:ext uri="{FF2B5EF4-FFF2-40B4-BE49-F238E27FC236}">
                  <a16:creationId xmlns:a16="http://schemas.microsoft.com/office/drawing/2014/main" id="{855D3646-7177-4405-BC0F-4AC6A5B0E634}"/>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1">
              <a:extLst>
                <a:ext uri="{FF2B5EF4-FFF2-40B4-BE49-F238E27FC236}">
                  <a16:creationId xmlns:a16="http://schemas.microsoft.com/office/drawing/2014/main" id="{4D809E2B-898B-40AF-A0E2-F9A49483A7C7}"/>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2">
              <a:extLst>
                <a:ext uri="{FF2B5EF4-FFF2-40B4-BE49-F238E27FC236}">
                  <a16:creationId xmlns:a16="http://schemas.microsoft.com/office/drawing/2014/main" id="{AFB2E220-B5A0-402B-B876-C3FBD612B359}"/>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8" name="Group 7" descr="This image is of an abstract shape. ">
            <a:extLst>
              <a:ext uri="{FF2B5EF4-FFF2-40B4-BE49-F238E27FC236}">
                <a16:creationId xmlns:a16="http://schemas.microsoft.com/office/drawing/2014/main" id="{98C76837-4CE3-4AE4-A5EB-83BA649BC94F}"/>
              </a:ext>
            </a:extLst>
          </p:cNvPr>
          <p:cNvGrpSpPr/>
          <p:nvPr userDrawn="1"/>
        </p:nvGrpSpPr>
        <p:grpSpPr>
          <a:xfrm rot="4265901">
            <a:off x="7717517" y="2703737"/>
            <a:ext cx="8948964" cy="12105059"/>
            <a:chOff x="4855953" y="-2833465"/>
            <a:chExt cx="8948964" cy="12105059"/>
          </a:xfrm>
        </p:grpSpPr>
        <p:sp>
          <p:nvSpPr>
            <p:cNvPr id="9" name="Freeform 10">
              <a:extLst>
                <a:ext uri="{FF2B5EF4-FFF2-40B4-BE49-F238E27FC236}">
                  <a16:creationId xmlns:a16="http://schemas.microsoft.com/office/drawing/2014/main" id="{0117983F-156A-427B-9FA3-4D73FFC2964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F32923E6-5F54-4902-839A-F60C7EF05D6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0C8C883A-B3C4-43D0-B443-54417211BF10}"/>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4/9/2019</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grpSp>
        <p:nvGrpSpPr>
          <p:cNvPr id="8" name="Group 7" descr="This image is of an abstract shape. ">
            <a:extLst>
              <a:ext uri="{FF2B5EF4-FFF2-40B4-BE49-F238E27FC236}">
                <a16:creationId xmlns:a16="http://schemas.microsoft.com/office/drawing/2014/main" id="{03F1B1B9-4A35-48EF-86D8-3352DB1A18A4}"/>
              </a:ext>
            </a:extLst>
          </p:cNvPr>
          <p:cNvGrpSpPr/>
          <p:nvPr userDrawn="1"/>
        </p:nvGrpSpPr>
        <p:grpSpPr>
          <a:xfrm rot="4265901">
            <a:off x="7717517" y="2703737"/>
            <a:ext cx="8948964" cy="12105059"/>
            <a:chOff x="4855953" y="-2833465"/>
            <a:chExt cx="8948964" cy="12105059"/>
          </a:xfrm>
        </p:grpSpPr>
        <p:sp>
          <p:nvSpPr>
            <p:cNvPr id="9" name="Freeform 10">
              <a:extLst>
                <a:ext uri="{FF2B5EF4-FFF2-40B4-BE49-F238E27FC236}">
                  <a16:creationId xmlns:a16="http://schemas.microsoft.com/office/drawing/2014/main" id="{21781B5C-B050-4E07-9127-311615905D1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1">
              <a:extLst>
                <a:ext uri="{FF2B5EF4-FFF2-40B4-BE49-F238E27FC236}">
                  <a16:creationId xmlns:a16="http://schemas.microsoft.com/office/drawing/2014/main" id="{225E14D3-1FE5-40B4-AF9D-4E98F899DD8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2">
              <a:extLst>
                <a:ext uri="{FF2B5EF4-FFF2-40B4-BE49-F238E27FC236}">
                  <a16:creationId xmlns:a16="http://schemas.microsoft.com/office/drawing/2014/main" id="{8A687D7E-E729-4A0C-B69B-D9411AEEFFD7}"/>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4/9/2019</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cap="all" baseline="0">
          <a:solidFill>
            <a:srgbClr val="002060"/>
          </a:solidFill>
          <a:latin typeface="Segoe UI Black" panose="020B0A02040204020203" pitchFamily="34" charset="0"/>
          <a:ea typeface="Segoe UI Black" panose="020B0A02040204020203"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6956959" y="-1930400"/>
            <a:ext cx="9371611" cy="10296382"/>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099880" y="-1980833"/>
              <a:ext cx="7726642" cy="1019863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5" name="Rectangle 54">
            <a:extLst>
              <a:ext uri="{FF2B5EF4-FFF2-40B4-BE49-F238E27FC236}">
                <a16:creationId xmlns:a16="http://schemas.microsoft.com/office/drawing/2014/main" id="{6BBBCB2E-F413-4381-8378-02FDC20EA4F6}"/>
              </a:ext>
            </a:extLst>
          </p:cNvPr>
          <p:cNvSpPr/>
          <p:nvPr/>
        </p:nvSpPr>
        <p:spPr>
          <a:xfrm>
            <a:off x="827314" y="5127437"/>
            <a:ext cx="3770857" cy="1508105"/>
          </a:xfrm>
          <a:prstGeom prst="rect">
            <a:avLst/>
          </a:prstGeom>
        </p:spPr>
        <p:txBody>
          <a:bodyPr wrap="square" lIns="0" tIns="0" rIns="0" bIns="0">
            <a:spAutoFit/>
          </a:bodyPr>
          <a:lstStyle/>
          <a:p>
            <a:r>
              <a:rPr lang="en-US" sz="1100" b="1" cap="all" dirty="0">
                <a:solidFill>
                  <a:srgbClr val="002060"/>
                </a:solidFill>
                <a:latin typeface="Segoe UI" panose="020B0502040204020203" pitchFamily="34" charset="0"/>
                <a:cs typeface="Segoe UI" panose="020B0502040204020203" pitchFamily="34" charset="0"/>
              </a:rPr>
              <a:t>Authors</a:t>
            </a:r>
          </a:p>
          <a:p>
            <a:r>
              <a:rPr lang="en-US" sz="1000" dirty="0">
                <a:solidFill>
                  <a:srgbClr val="002060"/>
                </a:solidFill>
                <a:cs typeface="Segoe UI" panose="020B0502040204020203" pitchFamily="34" charset="0"/>
              </a:rPr>
              <a:t>Tawanda </a:t>
            </a:r>
            <a:r>
              <a:rPr lang="en-US" sz="1000" dirty="0" err="1">
                <a:solidFill>
                  <a:srgbClr val="002060"/>
                </a:solidFill>
                <a:cs typeface="Segoe UI" panose="020B0502040204020203" pitchFamily="34" charset="0"/>
              </a:rPr>
              <a:t>Matsika</a:t>
            </a:r>
            <a:endParaRPr lang="en-US" sz="1000" dirty="0">
              <a:solidFill>
                <a:srgbClr val="002060"/>
              </a:solidFill>
              <a:cs typeface="Segoe UI" panose="020B0502040204020203" pitchFamily="34" charset="0"/>
            </a:endParaRPr>
          </a:p>
          <a:p>
            <a:r>
              <a:rPr lang="en-US" sz="1000" dirty="0">
                <a:solidFill>
                  <a:srgbClr val="002060"/>
                </a:solidFill>
                <a:cs typeface="Segoe UI" panose="020B0502040204020203" pitchFamily="34" charset="0"/>
              </a:rPr>
              <a:t>Kloniphani Maluleke</a:t>
            </a:r>
          </a:p>
          <a:p>
            <a:endParaRPr lang="en-US" sz="1100" dirty="0">
              <a:solidFill>
                <a:srgbClr val="002060"/>
              </a:solidFill>
              <a:latin typeface="+mj-lt"/>
              <a:cs typeface="Segoe UI" panose="020B0502040204020203" pitchFamily="34" charset="0"/>
            </a:endParaRPr>
          </a:p>
          <a:p>
            <a:r>
              <a:rPr lang="en-US" sz="1100" b="1" cap="all" dirty="0">
                <a:solidFill>
                  <a:srgbClr val="002060"/>
                </a:solidFill>
                <a:latin typeface="Segoe UI" panose="020B0502040204020203" pitchFamily="34" charset="0"/>
                <a:cs typeface="Segoe UI" panose="020B0502040204020203" pitchFamily="34" charset="0"/>
              </a:rPr>
              <a:t>Supervisors</a:t>
            </a:r>
          </a:p>
          <a:p>
            <a:r>
              <a:rPr lang="en-US" sz="1000" dirty="0">
                <a:solidFill>
                  <a:srgbClr val="002060"/>
                </a:solidFill>
                <a:cs typeface="Segoe UI" panose="020B0502040204020203" pitchFamily="34" charset="0"/>
              </a:rPr>
              <a:t>Prof. Antoine Bagula</a:t>
            </a:r>
          </a:p>
          <a:p>
            <a:endParaRPr lang="en-US" sz="1100" dirty="0">
              <a:solidFill>
                <a:srgbClr val="002060"/>
              </a:solidFill>
              <a:latin typeface="+mj-lt"/>
              <a:cs typeface="Segoe UI" panose="020B0502040204020203" pitchFamily="34" charset="0"/>
            </a:endParaRPr>
          </a:p>
          <a:p>
            <a:r>
              <a:rPr lang="en-US" sz="1100" b="1" cap="all" dirty="0">
                <a:solidFill>
                  <a:srgbClr val="002060"/>
                </a:solidFill>
                <a:latin typeface="Segoe UI" panose="020B0502040204020203" pitchFamily="34" charset="0"/>
                <a:cs typeface="Segoe UI" panose="020B0502040204020203" pitchFamily="34" charset="0"/>
              </a:rPr>
              <a:t>Date</a:t>
            </a:r>
          </a:p>
          <a:p>
            <a:r>
              <a:rPr lang="en-US" sz="1000" dirty="0">
                <a:solidFill>
                  <a:srgbClr val="002060"/>
                </a:solidFill>
                <a:cs typeface="Segoe UI" panose="020B0502040204020203" pitchFamily="34" charset="0"/>
              </a:rPr>
              <a:t>April, 2019</a:t>
            </a: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7" name="TextBox 26">
            <a:extLst>
              <a:ext uri="{FF2B5EF4-FFF2-40B4-BE49-F238E27FC236}">
                <a16:creationId xmlns:a16="http://schemas.microsoft.com/office/drawing/2014/main" id="{55EA0253-CE46-444F-ADBE-B6F2DFAF34FC}"/>
              </a:ext>
            </a:extLst>
          </p:cNvPr>
          <p:cNvSpPr txBox="1"/>
          <p:nvPr/>
        </p:nvSpPr>
        <p:spPr>
          <a:xfrm>
            <a:off x="827314" y="2321004"/>
            <a:ext cx="6665686" cy="2215991"/>
          </a:xfrm>
          <a:prstGeom prst="rect">
            <a:avLst/>
          </a:prstGeom>
          <a:noFill/>
        </p:spPr>
        <p:txBody>
          <a:bodyPr wrap="square" lIns="0" tIns="0" rIns="0" bIns="0" rtlCol="0">
            <a:spAutoFit/>
          </a:bodyPr>
          <a:lstStyle/>
          <a:p>
            <a:r>
              <a:rPr lang="en-GB" sz="7200" b="1" dirty="0">
                <a:solidFill>
                  <a:srgbClr val="002060"/>
                </a:solidFill>
                <a:latin typeface="Segoe UI Black" panose="020B0A02040204020203" pitchFamily="34" charset="0"/>
                <a:ea typeface="Segoe UI Black" panose="020B0A02040204020203" pitchFamily="34" charset="0"/>
                <a:cs typeface="Segoe UI" panose="020B0502040204020203" pitchFamily="34" charset="0"/>
              </a:rPr>
              <a:t>BIG DATA TECHNOLOGY</a:t>
            </a:r>
            <a:endParaRPr lang="en-US" sz="7200" b="1" dirty="0">
              <a:solidFill>
                <a:srgbClr val="002060"/>
              </a:solidFill>
              <a:latin typeface="Segoe UI Black" panose="020B0A02040204020203" pitchFamily="34" charset="0"/>
              <a:ea typeface="Segoe UI Black" panose="020B0A02040204020203" pitchFamily="34" charset="0"/>
              <a:cs typeface="Segoe UI" panose="020B0502040204020203" pitchFamily="34" charset="0"/>
            </a:endParaRP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E97E-4A2B-43C9-8551-CBBE8D42067E}"/>
              </a:ext>
            </a:extLst>
          </p:cNvPr>
          <p:cNvSpPr>
            <a:spLocks noGrp="1"/>
          </p:cNvSpPr>
          <p:nvPr>
            <p:ph type="title"/>
          </p:nvPr>
        </p:nvSpPr>
        <p:spPr/>
        <p:txBody>
          <a:bodyPr/>
          <a:lstStyle/>
          <a:p>
            <a:r>
              <a:rPr lang="en-GB" dirty="0" err="1"/>
              <a:t>cloudera</a:t>
            </a:r>
            <a:endParaRPr lang="en-US" dirty="0"/>
          </a:p>
        </p:txBody>
      </p:sp>
      <p:sp>
        <p:nvSpPr>
          <p:cNvPr id="3" name="Content Placeholder 2">
            <a:extLst>
              <a:ext uri="{FF2B5EF4-FFF2-40B4-BE49-F238E27FC236}">
                <a16:creationId xmlns:a16="http://schemas.microsoft.com/office/drawing/2014/main" id="{7C29660D-FB82-4F88-9582-198F748A5CB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83E6D77-30D2-4530-8287-02EE035B59D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3075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6096000" y="-3087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6124808" cy="830997"/>
          </a:xfrm>
          <a:prstGeom prst="rect">
            <a:avLst/>
          </a:prstGeom>
          <a:noFill/>
        </p:spPr>
        <p:txBody>
          <a:bodyPr wrap="square" lIns="0" tIns="0" rIns="0" bIns="0" rtlCol="0">
            <a:spAutoFit/>
          </a:bodyPr>
          <a:lstStyle/>
          <a:p>
            <a:r>
              <a:rPr lang="en-GB" sz="5400" b="1" cap="all" dirty="0">
                <a:solidFill>
                  <a:srgbClr val="002060"/>
                </a:solidFill>
                <a:latin typeface="Segoe UI Black" panose="020B0A02040204020203" pitchFamily="34" charset="0"/>
                <a:ea typeface="Segoe UI Black" panose="020B0A02040204020203" pitchFamily="34" charset="0"/>
                <a:cs typeface="Segoe UI" panose="020B0502040204020203" pitchFamily="34" charset="0"/>
              </a:rPr>
              <a:t>concept</a:t>
            </a:r>
            <a:endParaRPr lang="en-US" sz="5400" b="1" cap="all" dirty="0">
              <a:solidFill>
                <a:srgbClr val="002060"/>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25" name="Title 24" hidden="1">
            <a:extLst>
              <a:ext uri="{FF2B5EF4-FFF2-40B4-BE49-F238E27FC236}">
                <a16:creationId xmlns:a16="http://schemas.microsoft.com/office/drawing/2014/main" id="{24922840-A8AD-427F-889C-2B79CACC872F}"/>
              </a:ext>
            </a:extLst>
          </p:cNvPr>
          <p:cNvSpPr>
            <a:spLocks noGrp="1"/>
          </p:cNvSpPr>
          <p:nvPr>
            <p:ph type="title" idx="4294967295"/>
          </p:nvPr>
        </p:nvSpPr>
        <p:spPr>
          <a:xfrm>
            <a:off x="0" y="365125"/>
            <a:ext cx="10515600" cy="1325563"/>
          </a:xfrm>
        </p:spPr>
        <p:txBody>
          <a:bodyPr/>
          <a:lstStyle/>
          <a:p>
            <a:r>
              <a:rPr lang="en-US" dirty="0"/>
              <a:t>Human resources slide 10</a:t>
            </a:r>
          </a:p>
        </p:txBody>
      </p:sp>
    </p:spTree>
    <p:extLst>
      <p:ext uri="{BB962C8B-B14F-4D97-AF65-F5344CB8AC3E}">
        <p14:creationId xmlns:p14="http://schemas.microsoft.com/office/powerpoint/2010/main" val="36515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r>
              <a:rPr lang="en-GB" sz="5400" b="1" dirty="0">
                <a:solidFill>
                  <a:srgbClr val="002060"/>
                </a:solidFill>
                <a:latin typeface="Segoe UI" panose="020B0502040204020203" pitchFamily="34" charset="0"/>
                <a:cs typeface="Segoe UI" panose="020B0502040204020203" pitchFamily="34" charset="0"/>
              </a:rPr>
              <a:t>Concept</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cs typeface="Segoe UI" panose="020B0502040204020203" pitchFamily="34" charset="0"/>
              </a:rPr>
              <a:t>If you would like to edit the data in the graph attached to this template, simply right-click on it and select </a:t>
            </a:r>
            <a:r>
              <a:rPr lang="en-US" sz="1600" i="1" dirty="0">
                <a:solidFill>
                  <a:srgbClr val="002060"/>
                </a:solidFill>
                <a:cs typeface="Segoe UI" panose="020B0502040204020203" pitchFamily="34" charset="0"/>
              </a:rPr>
              <a:t>Edit Data in Excel.</a:t>
            </a:r>
            <a:endParaRPr lang="en-US" sz="1600" dirty="0">
              <a:solidFill>
                <a:srgbClr val="002060"/>
              </a:solidFill>
              <a:cs typeface="Segoe UI" panose="020B0502040204020203" pitchFamily="34" charset="0"/>
            </a:endParaRPr>
          </a:p>
        </p:txBody>
      </p:sp>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pic>
        <p:nvPicPr>
          <p:cNvPr id="5" name="Picture 4">
            <a:extLst>
              <a:ext uri="{FF2B5EF4-FFF2-40B4-BE49-F238E27FC236}">
                <a16:creationId xmlns:a16="http://schemas.microsoft.com/office/drawing/2014/main" id="{74F47DCC-98F0-42B6-84CB-414AFE7D3B2C}"/>
              </a:ext>
            </a:extLst>
          </p:cNvPr>
          <p:cNvPicPr>
            <a:picLocks noChangeAspect="1"/>
          </p:cNvPicPr>
          <p:nvPr/>
        </p:nvPicPr>
        <p:blipFill>
          <a:blip r:embed="rId2"/>
          <a:stretch>
            <a:fillRect/>
          </a:stretch>
        </p:blipFill>
        <p:spPr>
          <a:xfrm>
            <a:off x="5576150" y="887684"/>
            <a:ext cx="5860465" cy="5082632"/>
          </a:xfrm>
          <a:prstGeom prst="rect">
            <a:avLst/>
          </a:prstGeom>
        </p:spPr>
      </p:pic>
    </p:spTree>
    <p:extLst>
      <p:ext uri="{BB962C8B-B14F-4D97-AF65-F5344CB8AC3E}">
        <p14:creationId xmlns:p14="http://schemas.microsoft.com/office/powerpoint/2010/main" val="379078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126A-E0B3-49A6-AEF3-1CC71750CB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921297-5E78-4E5F-99D1-F0618C6624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929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0442" y="887684"/>
            <a:ext cx="4845708" cy="1661993"/>
          </a:xfrm>
          <a:prstGeom prst="rect">
            <a:avLst/>
          </a:prstGeom>
          <a:noFill/>
        </p:spPr>
        <p:txBody>
          <a:bodyPr wrap="square" lIns="0" tIns="0" rIns="0" bIns="0" rtlCol="0">
            <a:spAutoFit/>
          </a:bodyPr>
          <a:lstStyle/>
          <a:p>
            <a:r>
              <a:rPr lang="en-GB" sz="5400" b="1" dirty="0">
                <a:solidFill>
                  <a:srgbClr val="002060"/>
                </a:solidFill>
                <a:latin typeface="Segoe UI" panose="020B0502040204020203" pitchFamily="34" charset="0"/>
                <a:cs typeface="Segoe UI" panose="020B0502040204020203" pitchFamily="34" charset="0"/>
              </a:rPr>
              <a:t>Delivery Concept</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cs typeface="Segoe UI" panose="020B0502040204020203" pitchFamily="34" charset="0"/>
              </a:rPr>
              <a:t>If you would like to edit the data in the graph attached to this template, simply right-click on it and select </a:t>
            </a:r>
            <a:r>
              <a:rPr lang="en-US" sz="1600" i="1" dirty="0">
                <a:solidFill>
                  <a:srgbClr val="002060"/>
                </a:solidFill>
                <a:cs typeface="Segoe UI" panose="020B0502040204020203" pitchFamily="34" charset="0"/>
              </a:rPr>
              <a:t>Edit Data in Excel.</a:t>
            </a:r>
            <a:endParaRPr lang="en-US" sz="1600" dirty="0">
              <a:solidFill>
                <a:srgbClr val="002060"/>
              </a:solidFill>
              <a:cs typeface="Segoe UI" panose="020B0502040204020203" pitchFamily="34" charset="0"/>
            </a:endParaRPr>
          </a:p>
        </p:txBody>
      </p:sp>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pic>
        <p:nvPicPr>
          <p:cNvPr id="13" name="Picture 12">
            <a:extLst>
              <a:ext uri="{FF2B5EF4-FFF2-40B4-BE49-F238E27FC236}">
                <a16:creationId xmlns:a16="http://schemas.microsoft.com/office/drawing/2014/main" id="{B94A1E7A-9F0D-4976-BF59-B2CC10E08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730" y="1075065"/>
            <a:ext cx="6362078" cy="4119901"/>
          </a:xfrm>
          <a:prstGeom prst="rect">
            <a:avLst/>
          </a:prstGeom>
        </p:spPr>
      </p:pic>
    </p:spTree>
    <p:extLst>
      <p:ext uri="{BB962C8B-B14F-4D97-AF65-F5344CB8AC3E}">
        <p14:creationId xmlns:p14="http://schemas.microsoft.com/office/powerpoint/2010/main" val="66441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3C4A-724D-402F-8252-89746A980EB8}"/>
              </a:ext>
            </a:extLst>
          </p:cNvPr>
          <p:cNvSpPr>
            <a:spLocks noGrp="1"/>
          </p:cNvSpPr>
          <p:nvPr>
            <p:ph type="title"/>
          </p:nvPr>
        </p:nvSpPr>
        <p:spPr/>
        <p:txBody>
          <a:bodyPr/>
          <a:lstStyle/>
          <a:p>
            <a:r>
              <a:rPr lang="en-GB" dirty="0"/>
              <a:t>DELIVERY CONCEPT</a:t>
            </a:r>
            <a:endParaRPr lang="en-US" dirty="0"/>
          </a:p>
        </p:txBody>
      </p:sp>
      <p:sp>
        <p:nvSpPr>
          <p:cNvPr id="3" name="Content Placeholder 2">
            <a:extLst>
              <a:ext uri="{FF2B5EF4-FFF2-40B4-BE49-F238E27FC236}">
                <a16:creationId xmlns:a16="http://schemas.microsoft.com/office/drawing/2014/main" id="{FA8F70A4-62E7-4469-99AF-B4C0D842C2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0054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0" y="397378"/>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GB" sz="3200" dirty="0">
                <a:latin typeface="Segoe UI Black" panose="020B0A02040204020203" pitchFamily="34" charset="0"/>
                <a:ea typeface="Segoe UI Black" panose="020B0A02040204020203" pitchFamily="34" charset="0"/>
              </a:rPr>
              <a:t>SUMMARY</a:t>
            </a:r>
            <a:endParaRPr lang="en-US" sz="3200" dirty="0">
              <a:latin typeface="Segoe UI Black" panose="020B0A02040204020203" pitchFamily="34" charset="0"/>
              <a:ea typeface="Segoe UI Black" panose="020B0A02040204020203" pitchFamily="34" charset="0"/>
            </a:endParaRP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grpSp>
        <p:nvGrpSpPr>
          <p:cNvPr id="63" name="Group 62">
            <a:extLst>
              <a:ext uri="{FF2B5EF4-FFF2-40B4-BE49-F238E27FC236}">
                <a16:creationId xmlns:a16="http://schemas.microsoft.com/office/drawing/2014/main" id="{7741A0A4-85D6-4B9D-8515-D85AD8589A71}"/>
              </a:ext>
            </a:extLst>
          </p:cNvPr>
          <p:cNvGrpSpPr/>
          <p:nvPr/>
        </p:nvGrpSpPr>
        <p:grpSpPr>
          <a:xfrm>
            <a:off x="726780" y="2802622"/>
            <a:ext cx="5155167" cy="640347"/>
            <a:chOff x="6109733" y="5113269"/>
            <a:chExt cx="5155167" cy="640347"/>
          </a:xfrm>
        </p:grpSpPr>
        <p:sp>
          <p:nvSpPr>
            <p:cNvPr id="64" name="TextBox 63">
              <a:extLst>
                <a:ext uri="{FF2B5EF4-FFF2-40B4-BE49-F238E27FC236}">
                  <a16:creationId xmlns:a16="http://schemas.microsoft.com/office/drawing/2014/main" id="{E362FE8E-7262-4381-8CF3-3621511DFC22}"/>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INFRASTUCTURE</a:t>
              </a:r>
              <a:endParaRPr lang="en-US" sz="2000" b="1" dirty="0">
                <a:solidFill>
                  <a:srgbClr val="002060"/>
                </a:solidFill>
                <a:latin typeface="Segoe UI" panose="020B0502040204020203" pitchFamily="34" charset="0"/>
                <a:cs typeface="Segoe UI" panose="020B0502040204020203" pitchFamily="34" charset="0"/>
              </a:endParaRPr>
            </a:p>
          </p:txBody>
        </p:sp>
        <p:sp>
          <p:nvSpPr>
            <p:cNvPr id="65" name="Rectangle 64">
              <a:extLst>
                <a:ext uri="{FF2B5EF4-FFF2-40B4-BE49-F238E27FC236}">
                  <a16:creationId xmlns:a16="http://schemas.microsoft.com/office/drawing/2014/main" id="{1B0BD207-60CB-49E1-A396-AA319C1F2201}"/>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grpSp>
        <p:nvGrpSpPr>
          <p:cNvPr id="66" name="Group 65">
            <a:extLst>
              <a:ext uri="{FF2B5EF4-FFF2-40B4-BE49-F238E27FC236}">
                <a16:creationId xmlns:a16="http://schemas.microsoft.com/office/drawing/2014/main" id="{F6AEB9D6-7A06-4925-94B8-6F8BC410E21C}"/>
              </a:ext>
            </a:extLst>
          </p:cNvPr>
          <p:cNvGrpSpPr/>
          <p:nvPr/>
        </p:nvGrpSpPr>
        <p:grpSpPr>
          <a:xfrm>
            <a:off x="726780" y="1548270"/>
            <a:ext cx="5155167" cy="640347"/>
            <a:chOff x="6109733" y="5113269"/>
            <a:chExt cx="5155167" cy="640347"/>
          </a:xfrm>
        </p:grpSpPr>
        <p:sp>
          <p:nvSpPr>
            <p:cNvPr id="67" name="TextBox 66">
              <a:extLst>
                <a:ext uri="{FF2B5EF4-FFF2-40B4-BE49-F238E27FC236}">
                  <a16:creationId xmlns:a16="http://schemas.microsoft.com/office/drawing/2014/main" id="{317603B0-ADFD-4DA4-9428-B11C66907B96}"/>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BACKGROUND</a:t>
              </a:r>
              <a:endParaRPr lang="en-US" sz="2000" b="1" dirty="0">
                <a:solidFill>
                  <a:srgbClr val="002060"/>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6F3519D8-C649-494D-B758-FCA2EDDAEBF0}"/>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grpSp>
        <p:nvGrpSpPr>
          <p:cNvPr id="69" name="Group 68">
            <a:extLst>
              <a:ext uri="{FF2B5EF4-FFF2-40B4-BE49-F238E27FC236}">
                <a16:creationId xmlns:a16="http://schemas.microsoft.com/office/drawing/2014/main" id="{AC674B51-C4AD-4230-8B65-901BE51C284D}"/>
              </a:ext>
            </a:extLst>
          </p:cNvPr>
          <p:cNvGrpSpPr/>
          <p:nvPr/>
        </p:nvGrpSpPr>
        <p:grpSpPr>
          <a:xfrm>
            <a:off x="726779" y="4201260"/>
            <a:ext cx="5155167" cy="640347"/>
            <a:chOff x="6109733" y="5113269"/>
            <a:chExt cx="5155167" cy="640347"/>
          </a:xfrm>
        </p:grpSpPr>
        <p:sp>
          <p:nvSpPr>
            <p:cNvPr id="70" name="TextBox 69">
              <a:extLst>
                <a:ext uri="{FF2B5EF4-FFF2-40B4-BE49-F238E27FC236}">
                  <a16:creationId xmlns:a16="http://schemas.microsoft.com/office/drawing/2014/main" id="{91A01ED8-784E-482F-8D97-B409440B383C}"/>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CONCEPT</a:t>
              </a:r>
              <a:endParaRPr lang="en-US" sz="2000" b="1" dirty="0">
                <a:solidFill>
                  <a:srgbClr val="002060"/>
                </a:solidFill>
                <a:latin typeface="Segoe UI" panose="020B0502040204020203" pitchFamily="34" charset="0"/>
                <a:cs typeface="Segoe UI" panose="020B0502040204020203" pitchFamily="34" charset="0"/>
              </a:endParaRPr>
            </a:p>
          </p:txBody>
        </p:sp>
        <p:sp>
          <p:nvSpPr>
            <p:cNvPr id="71" name="Rectangle 70">
              <a:extLst>
                <a:ext uri="{FF2B5EF4-FFF2-40B4-BE49-F238E27FC236}">
                  <a16:creationId xmlns:a16="http://schemas.microsoft.com/office/drawing/2014/main" id="{CEA35D80-3006-45E0-A2B9-80E146914FD9}"/>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spTree>
    <p:extLst>
      <p:ext uri="{BB962C8B-B14F-4D97-AF65-F5344CB8AC3E}">
        <p14:creationId xmlns:p14="http://schemas.microsoft.com/office/powerpoint/2010/main" val="174747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rot="12409760">
            <a:off x="-4685806" y="-1916820"/>
            <a:ext cx="9371611" cy="10296382"/>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title"/>
          </p:nvPr>
        </p:nvSpPr>
        <p:spPr/>
        <p:txBody>
          <a:bodyPr/>
          <a:lstStyle/>
          <a:p>
            <a:r>
              <a:rPr lang="en-US" dirty="0"/>
              <a:t>Human resources slide 1</a:t>
            </a:r>
          </a:p>
        </p:txBody>
      </p:sp>
      <p:sp>
        <p:nvSpPr>
          <p:cNvPr id="9" name="TextBox 8">
            <a:extLst>
              <a:ext uri="{FF2B5EF4-FFF2-40B4-BE49-F238E27FC236}">
                <a16:creationId xmlns:a16="http://schemas.microsoft.com/office/drawing/2014/main" id="{6A6F2FE8-5CB2-4724-98B2-0D8C5B22F7CF}"/>
              </a:ext>
            </a:extLst>
          </p:cNvPr>
          <p:cNvSpPr txBox="1"/>
          <p:nvPr/>
        </p:nvSpPr>
        <p:spPr>
          <a:xfrm>
            <a:off x="6096000" y="4513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GB" sz="3200" dirty="0">
                <a:latin typeface="Segoe UI Black" panose="020B0A02040204020203" pitchFamily="34" charset="0"/>
                <a:ea typeface="Segoe UI Black" panose="020B0A02040204020203" pitchFamily="34" charset="0"/>
              </a:rPr>
              <a:t>REFERENCES</a:t>
            </a:r>
            <a:endParaRPr lang="en-US" sz="3200" dirty="0">
              <a:latin typeface="Segoe UI Black" panose="020B0A02040204020203" pitchFamily="34" charset="0"/>
              <a:ea typeface="Segoe UI Black" panose="020B0A02040204020203" pitchFamily="34" charset="0"/>
            </a:endParaRPr>
          </a:p>
        </p:txBody>
      </p:sp>
      <p:sp>
        <p:nvSpPr>
          <p:cNvPr id="10" name="TextBox 9">
            <a:extLst>
              <a:ext uri="{FF2B5EF4-FFF2-40B4-BE49-F238E27FC236}">
                <a16:creationId xmlns:a16="http://schemas.microsoft.com/office/drawing/2014/main" id="{F03BB127-601D-4069-B01C-47CB5A84887E}"/>
              </a:ext>
            </a:extLst>
          </p:cNvPr>
          <p:cNvSpPr txBox="1"/>
          <p:nvPr/>
        </p:nvSpPr>
        <p:spPr>
          <a:xfrm>
            <a:off x="6095999" y="1474246"/>
            <a:ext cx="5369219" cy="738664"/>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marL="342900" indent="-342900">
              <a:buFont typeface="+mj-lt"/>
              <a:buAutoNum type="arabicPeriod"/>
            </a:pPr>
            <a:r>
              <a:rPr lang="en-US" i="0" dirty="0">
                <a:latin typeface="+mn-lt"/>
              </a:rPr>
              <a:t>Engel, T., Meyer, D., &amp; Vogt, J. O. (2018). An integrated concept for supply chain analytics in Small-medium sized enterprises.</a:t>
            </a:r>
            <a:endParaRPr lang="en-US" dirty="0">
              <a:latin typeface="+mn-lt"/>
            </a:endParaRPr>
          </a:p>
        </p:txBody>
      </p:sp>
    </p:spTree>
    <p:extLst>
      <p:ext uri="{BB962C8B-B14F-4D97-AF65-F5344CB8AC3E}">
        <p14:creationId xmlns:p14="http://schemas.microsoft.com/office/powerpoint/2010/main" val="48610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735743" y="814394"/>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6096000" y="2634256"/>
            <a:ext cx="5307741" cy="483637"/>
          </a:xfrm>
          <a:prstGeom prst="rect">
            <a:avLst/>
          </a:prstGeom>
          <a:noFill/>
        </p:spPr>
        <p:txBody>
          <a:bodyPr wrap="square" lIns="0" tIns="0" rIns="0" bIns="0" rtlCol="0">
            <a:noAutofit/>
          </a:bodyPr>
          <a:lstStyle/>
          <a:p>
            <a:pPr algn="ctr">
              <a:lnSpc>
                <a:spcPts val="4000"/>
              </a:lnSpc>
            </a:pPr>
            <a:r>
              <a:rPr lang="en-GB" sz="6600" b="1" dirty="0">
                <a:solidFill>
                  <a:srgbClr val="002060"/>
                </a:solidFill>
                <a:latin typeface="Segoe UI" panose="020B0502040204020203" pitchFamily="34" charset="0"/>
                <a:cs typeface="Segoe UI" panose="020B0502040204020203" pitchFamily="34" charset="0"/>
              </a:rPr>
              <a:t>THANK YOU</a:t>
            </a:r>
            <a:endParaRPr lang="en-US" sz="6600" b="1" dirty="0">
              <a:solidFill>
                <a:srgbClr val="002060"/>
              </a:solidFill>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5B9B6ACE-82EA-46F9-BDC2-CEC041ABBF22}"/>
              </a:ext>
            </a:extLst>
          </p:cNvPr>
          <p:cNvSpPr txBox="1"/>
          <p:nvPr/>
        </p:nvSpPr>
        <p:spPr>
          <a:xfrm>
            <a:off x="6096001" y="3201423"/>
            <a:ext cx="5307740" cy="49244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i="0" dirty="0">
                <a:latin typeface="+mn-lt"/>
              </a:rPr>
              <a:t>“A computer once beat me at chess, but it was no match for me at kick boxing.” - by Emo Philips.</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
        <p:nvSpPr>
          <p:cNvPr id="4" name="Rectangle 3">
            <a:extLst>
              <a:ext uri="{FF2B5EF4-FFF2-40B4-BE49-F238E27FC236}">
                <a16:creationId xmlns:a16="http://schemas.microsoft.com/office/drawing/2014/main" id="{7432C9DD-8358-49BF-AC07-1CAE6CD44418}"/>
              </a:ext>
            </a:extLst>
          </p:cNvPr>
          <p:cNvSpPr/>
          <p:nvPr/>
        </p:nvSpPr>
        <p:spPr>
          <a:xfrm>
            <a:off x="6096000" y="6192035"/>
            <a:ext cx="5231540" cy="338554"/>
          </a:xfrm>
          <a:prstGeom prst="rect">
            <a:avLst/>
          </a:prstGeom>
        </p:spPr>
        <p:txBody>
          <a:bodyPr wrap="square">
            <a:spAutoFit/>
          </a:bodyPr>
          <a:lstStyle/>
          <a:p>
            <a:pPr algn="ctr"/>
            <a:r>
              <a:rPr lang="en-US" sz="800" dirty="0">
                <a:solidFill>
                  <a:srgbClr val="002060"/>
                </a:solidFill>
              </a:rPr>
              <a:t>ISAT Laboratory, Department of Computer Science,</a:t>
            </a:r>
          </a:p>
          <a:p>
            <a:pPr algn="ctr"/>
            <a:r>
              <a:rPr lang="en-US" sz="800" dirty="0">
                <a:solidFill>
                  <a:srgbClr val="002060"/>
                </a:solidFill>
              </a:rPr>
              <a:t>University of the Western Cape Town, South Africa.</a:t>
            </a:r>
          </a:p>
        </p:txBody>
      </p:sp>
    </p:spTree>
    <p:extLst>
      <p:ext uri="{BB962C8B-B14F-4D97-AF65-F5344CB8AC3E}">
        <p14:creationId xmlns:p14="http://schemas.microsoft.com/office/powerpoint/2010/main" val="36374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CE19F0E-42B5-455A-896F-50E7B6C8CF51}"/>
              </a:ext>
            </a:extLst>
          </p:cNvPr>
          <p:cNvGrpSpPr/>
          <p:nvPr/>
        </p:nvGrpSpPr>
        <p:grpSpPr>
          <a:xfrm>
            <a:off x="632632" y="2386268"/>
            <a:ext cx="4176510" cy="4497194"/>
            <a:chOff x="101191" y="2814676"/>
            <a:chExt cx="4176510" cy="4497194"/>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2498771" y="3960288"/>
              <a:ext cx="1572714" cy="2914651"/>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243915" y="2838653"/>
              <a:ext cx="3880849" cy="4473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2883874" y="4631670"/>
              <a:ext cx="1177671" cy="2184656"/>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854007" y="4594371"/>
              <a:ext cx="2380188" cy="2682865"/>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101191" y="4882106"/>
              <a:ext cx="2164034" cy="1934220"/>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2632937" y="5891845"/>
              <a:ext cx="521753" cy="1260174"/>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3375367" y="5257968"/>
              <a:ext cx="477542" cy="1076596"/>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2031678" y="4778203"/>
              <a:ext cx="2246023" cy="1960862"/>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1403089" y="2814676"/>
              <a:ext cx="1267115" cy="1904914"/>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1403089" y="2814676"/>
              <a:ext cx="1222393" cy="1510610"/>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1403089" y="2814676"/>
              <a:ext cx="1222393" cy="951125"/>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2381997" y="3901675"/>
              <a:ext cx="106836" cy="154524"/>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2436657" y="3930983"/>
              <a:ext cx="206217" cy="604778"/>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2436657" y="4295979"/>
              <a:ext cx="116774" cy="239779"/>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101191" y="2873289"/>
              <a:ext cx="2352859" cy="4403947"/>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665182" y="6238192"/>
              <a:ext cx="370197" cy="567479"/>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2227956" y="3651239"/>
              <a:ext cx="521753" cy="36499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2771258" y="4162079"/>
              <a:ext cx="164253" cy="138835"/>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2846331" y="4152607"/>
              <a:ext cx="164253" cy="138835"/>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1666937" y="4748887"/>
              <a:ext cx="727778" cy="93242"/>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 name="Group 2">
            <a:extLst>
              <a:ext uri="{FF2B5EF4-FFF2-40B4-BE49-F238E27FC236}">
                <a16:creationId xmlns:a16="http://schemas.microsoft.com/office/drawing/2014/main" id="{D65FFBA1-5379-47DE-8603-DE28D1220A41}"/>
              </a:ext>
            </a:extLst>
          </p:cNvPr>
          <p:cNvGrpSpPr/>
          <p:nvPr/>
        </p:nvGrpSpPr>
        <p:grpSpPr>
          <a:xfrm>
            <a:off x="6109733" y="5113269"/>
            <a:ext cx="5155167" cy="640347"/>
            <a:chOff x="6109733" y="5113269"/>
            <a:chExt cx="5155167" cy="640347"/>
          </a:xfrm>
        </p:grpSpPr>
        <p:sp>
          <p:nvSpPr>
            <p:cNvPr id="331" name="TextBox 330">
              <a:extLst>
                <a:ext uri="{FF2B5EF4-FFF2-40B4-BE49-F238E27FC236}">
                  <a16:creationId xmlns:a16="http://schemas.microsoft.com/office/drawing/2014/main" id="{62109C55-9EBC-4778-80D4-D55D22307915}"/>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DEMONSTRATION</a:t>
              </a:r>
              <a:endParaRPr lang="en-US" sz="2000" b="1" dirty="0">
                <a:solidFill>
                  <a:srgbClr val="002060"/>
                </a:solidFill>
                <a:latin typeface="Segoe UI" panose="020B0502040204020203" pitchFamily="34" charset="0"/>
                <a:cs typeface="Segoe UI" panose="020B0502040204020203" pitchFamily="34" charset="0"/>
              </a:endParaRPr>
            </a:p>
          </p:txBody>
        </p:sp>
        <p:sp>
          <p:nvSpPr>
            <p:cNvPr id="332" name="Rectangle 331">
              <a:extLst>
                <a:ext uri="{FF2B5EF4-FFF2-40B4-BE49-F238E27FC236}">
                  <a16:creationId xmlns:a16="http://schemas.microsoft.com/office/drawing/2014/main" id="{779BDC05-BA31-44EF-B695-331F1F3CEBCA}"/>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128" name="Group 127">
            <a:extLst>
              <a:ext uri="{FF2B5EF4-FFF2-40B4-BE49-F238E27FC236}">
                <a16:creationId xmlns:a16="http://schemas.microsoft.com/office/drawing/2014/main" id="{75B77AFB-C2AA-48D4-B283-44EFF894C352}"/>
              </a:ext>
            </a:extLst>
          </p:cNvPr>
          <p:cNvGrpSpPr/>
          <p:nvPr/>
        </p:nvGrpSpPr>
        <p:grpSpPr>
          <a:xfrm>
            <a:off x="6095999" y="2507567"/>
            <a:ext cx="5155167" cy="640347"/>
            <a:chOff x="6109733" y="5113269"/>
            <a:chExt cx="5155167" cy="640347"/>
          </a:xfrm>
        </p:grpSpPr>
        <p:sp>
          <p:nvSpPr>
            <p:cNvPr id="129" name="TextBox 128">
              <a:extLst>
                <a:ext uri="{FF2B5EF4-FFF2-40B4-BE49-F238E27FC236}">
                  <a16:creationId xmlns:a16="http://schemas.microsoft.com/office/drawing/2014/main" id="{12E23264-7E72-4C0F-8A4B-B754581A0646}"/>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INFRASTUCTURE</a:t>
              </a:r>
              <a:endParaRPr lang="en-US" sz="2000" b="1" dirty="0">
                <a:solidFill>
                  <a:srgbClr val="002060"/>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25893EBC-B04B-45D4-A81F-5084E55DEACA}"/>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grpSp>
        <p:nvGrpSpPr>
          <p:cNvPr id="131" name="Group 130">
            <a:extLst>
              <a:ext uri="{FF2B5EF4-FFF2-40B4-BE49-F238E27FC236}">
                <a16:creationId xmlns:a16="http://schemas.microsoft.com/office/drawing/2014/main" id="{ABFC3D67-53A2-4AE4-92D4-17240A0E11AB}"/>
              </a:ext>
            </a:extLst>
          </p:cNvPr>
          <p:cNvGrpSpPr/>
          <p:nvPr/>
        </p:nvGrpSpPr>
        <p:grpSpPr>
          <a:xfrm>
            <a:off x="6109733" y="1104384"/>
            <a:ext cx="5155167" cy="640347"/>
            <a:chOff x="6109733" y="5113269"/>
            <a:chExt cx="5155167" cy="640347"/>
          </a:xfrm>
        </p:grpSpPr>
        <p:sp>
          <p:nvSpPr>
            <p:cNvPr id="132" name="TextBox 131">
              <a:extLst>
                <a:ext uri="{FF2B5EF4-FFF2-40B4-BE49-F238E27FC236}">
                  <a16:creationId xmlns:a16="http://schemas.microsoft.com/office/drawing/2014/main" id="{02812305-7F5E-450F-B97E-EE304FB16C93}"/>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BACKGROUND</a:t>
              </a:r>
              <a:endParaRPr lang="en-US" sz="2000" b="1" dirty="0">
                <a:solidFill>
                  <a:srgbClr val="002060"/>
                </a:solidFill>
                <a:latin typeface="Segoe UI" panose="020B0502040204020203" pitchFamily="34" charset="0"/>
                <a:cs typeface="Segoe UI" panose="020B0502040204020203" pitchFamily="34" charset="0"/>
              </a:endParaRPr>
            </a:p>
          </p:txBody>
        </p:sp>
        <p:sp>
          <p:nvSpPr>
            <p:cNvPr id="133" name="Rectangle 132">
              <a:extLst>
                <a:ext uri="{FF2B5EF4-FFF2-40B4-BE49-F238E27FC236}">
                  <a16:creationId xmlns:a16="http://schemas.microsoft.com/office/drawing/2014/main" id="{C48BC0BA-A7F2-4B0F-AEFC-524BB19CB4AA}"/>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grpSp>
        <p:nvGrpSpPr>
          <p:cNvPr id="134" name="Group 133">
            <a:extLst>
              <a:ext uri="{FF2B5EF4-FFF2-40B4-BE49-F238E27FC236}">
                <a16:creationId xmlns:a16="http://schemas.microsoft.com/office/drawing/2014/main" id="{D7F59302-578A-4602-94A4-CBBBAD7CA8CB}"/>
              </a:ext>
            </a:extLst>
          </p:cNvPr>
          <p:cNvGrpSpPr/>
          <p:nvPr/>
        </p:nvGrpSpPr>
        <p:grpSpPr>
          <a:xfrm>
            <a:off x="6109733" y="3767903"/>
            <a:ext cx="5155167" cy="640347"/>
            <a:chOff x="6109733" y="5113269"/>
            <a:chExt cx="5155167" cy="640347"/>
          </a:xfrm>
        </p:grpSpPr>
        <p:sp>
          <p:nvSpPr>
            <p:cNvPr id="135" name="TextBox 134">
              <a:extLst>
                <a:ext uri="{FF2B5EF4-FFF2-40B4-BE49-F238E27FC236}">
                  <a16:creationId xmlns:a16="http://schemas.microsoft.com/office/drawing/2014/main" id="{5C1352D7-8C8D-46DA-ABDD-0FDDB41C3F55}"/>
                </a:ext>
              </a:extLst>
            </p:cNvPr>
            <p:cNvSpPr txBox="1"/>
            <p:nvPr/>
          </p:nvSpPr>
          <p:spPr>
            <a:xfrm>
              <a:off x="6109733" y="5113269"/>
              <a:ext cx="5155167" cy="307777"/>
            </a:xfrm>
            <a:prstGeom prst="rect">
              <a:avLst/>
            </a:prstGeom>
            <a:noFill/>
          </p:spPr>
          <p:txBody>
            <a:bodyPr wrap="square" lIns="0" tIns="0" rIns="0" bIns="0" rtlCol="0">
              <a:spAutoFit/>
            </a:bodyPr>
            <a:lstStyle/>
            <a:p>
              <a:r>
                <a:rPr lang="en-GB" sz="2000" b="1" dirty="0">
                  <a:solidFill>
                    <a:srgbClr val="002060"/>
                  </a:solidFill>
                  <a:latin typeface="Segoe UI" panose="020B0502040204020203" pitchFamily="34" charset="0"/>
                  <a:cs typeface="Segoe UI" panose="020B0502040204020203" pitchFamily="34" charset="0"/>
                </a:rPr>
                <a:t>CONCEPT</a:t>
              </a:r>
              <a:endParaRPr lang="en-US" sz="2000" b="1" dirty="0">
                <a:solidFill>
                  <a:srgbClr val="002060"/>
                </a:solidFill>
                <a:latin typeface="Segoe UI" panose="020B0502040204020203" pitchFamily="34" charset="0"/>
                <a:cs typeface="Segoe UI" panose="020B0502040204020203" pitchFamily="34" charset="0"/>
              </a:endParaRPr>
            </a:p>
          </p:txBody>
        </p:sp>
        <p:sp>
          <p:nvSpPr>
            <p:cNvPr id="136" name="Rectangle 135">
              <a:extLst>
                <a:ext uri="{FF2B5EF4-FFF2-40B4-BE49-F238E27FC236}">
                  <a16:creationId xmlns:a16="http://schemas.microsoft.com/office/drawing/2014/main" id="{13896D11-1D3D-4D00-BE80-CB12528D6FF2}"/>
                </a:ext>
              </a:extLst>
            </p:cNvPr>
            <p:cNvSpPr/>
            <p:nvPr/>
          </p:nvSpPr>
          <p:spPr>
            <a:xfrm>
              <a:off x="6109736" y="5507395"/>
              <a:ext cx="5155164" cy="246221"/>
            </a:xfrm>
            <a:prstGeom prst="rect">
              <a:avLst/>
            </a:prstGeom>
          </p:spPr>
          <p:txBody>
            <a:bodyPr wrap="square" lIns="0" tIns="0" rIns="0" bIns="0">
              <a:spAutoFit/>
            </a:bodyPr>
            <a:lstStyle/>
            <a:p>
              <a:r>
                <a:rPr lang="da-DK" sz="1600" dirty="0">
                  <a:solidFill>
                    <a:srgbClr val="002060"/>
                  </a:solidFill>
                  <a:cs typeface="Segoe UI" panose="020B0502040204020203" pitchFamily="34" charset="0"/>
                </a:rPr>
                <a:t>Lorem ipsum dolor sit amet</a:t>
              </a:r>
              <a:r>
                <a:rPr lang="en-US" sz="1600" dirty="0">
                  <a:solidFill>
                    <a:srgbClr val="002060"/>
                  </a:solidFill>
                  <a:cs typeface="Segoe UI" panose="020B0502040204020203" pitchFamily="34" charset="0"/>
                </a:rPr>
                <a:t> </a:t>
              </a:r>
            </a:p>
          </p:txBody>
        </p:sp>
      </p:grpSp>
    </p:spTree>
    <p:extLst>
      <p:ext uri="{BB962C8B-B14F-4D97-AF65-F5344CB8AC3E}">
        <p14:creationId xmlns:p14="http://schemas.microsoft.com/office/powerpoint/2010/main" val="285170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713852" y="951319"/>
            <a:ext cx="4845708" cy="492443"/>
          </a:xfrm>
          <a:prstGeom prst="rect">
            <a:avLst/>
          </a:prstGeom>
          <a:noFill/>
        </p:spPr>
        <p:txBody>
          <a:bodyPr wrap="square" lIns="0" tIns="0" rIns="0" bIns="0" rtlCol="0">
            <a:spAutoFit/>
          </a:bodyPr>
          <a:lstStyle/>
          <a:p>
            <a:r>
              <a:rPr lang="id-ID" sz="3200" b="1" dirty="0">
                <a:solidFill>
                  <a:srgbClr val="002060"/>
                </a:solidFill>
                <a:latin typeface="Segoe UI Black" panose="020B0A02040204020203" pitchFamily="34" charset="0"/>
                <a:ea typeface="Segoe UI Black" panose="020B0A02040204020203" pitchFamily="34" charset="0"/>
                <a:cs typeface="Segoe UI" panose="020B0502040204020203" pitchFamily="34" charset="0"/>
              </a:rPr>
              <a:t>AGENDA</a:t>
            </a:r>
            <a:endParaRPr lang="en-US" sz="3200" b="1" dirty="0">
              <a:solidFill>
                <a:srgbClr val="002060"/>
              </a:solidFill>
              <a:latin typeface="Segoe UI Black" panose="020B0A02040204020203" pitchFamily="34" charset="0"/>
              <a:ea typeface="Segoe UI Black" panose="020B0A02040204020203" pitchFamily="34" charset="0"/>
              <a:cs typeface="Segoe UI" panose="020B0502040204020203" pitchFamily="34" charset="0"/>
            </a:endParaRPr>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6162473" y="0"/>
            <a:ext cx="6291365" cy="7591757"/>
            <a:chOff x="4597682" y="-14067"/>
            <a:chExt cx="7594320" cy="6827361"/>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idx="4294967295"/>
          </p:nvPr>
        </p:nvSpPr>
        <p:spPr>
          <a:xfrm>
            <a:off x="0" y="365125"/>
            <a:ext cx="10515600" cy="1325563"/>
          </a:xfrm>
        </p:spPr>
        <p:txBody>
          <a:bodyPr/>
          <a:lstStyle/>
          <a:p>
            <a:r>
              <a:rPr lang="en-US" dirty="0"/>
              <a:t>Human resources slide 2</a:t>
            </a:r>
          </a:p>
        </p:txBody>
      </p:sp>
      <p:sp>
        <p:nvSpPr>
          <p:cNvPr id="37" name="Rectangle 36">
            <a:extLst>
              <a:ext uri="{FF2B5EF4-FFF2-40B4-BE49-F238E27FC236}">
                <a16:creationId xmlns:a16="http://schemas.microsoft.com/office/drawing/2014/main" id="{1135C555-3D89-45A0-83F2-844D057A3DFF}"/>
              </a:ext>
            </a:extLst>
          </p:cNvPr>
          <p:cNvSpPr/>
          <p:nvPr/>
        </p:nvSpPr>
        <p:spPr>
          <a:xfrm>
            <a:off x="713852" y="1802436"/>
            <a:ext cx="3770857" cy="1508105"/>
          </a:xfrm>
          <a:prstGeom prst="rect">
            <a:avLst/>
          </a:prstGeom>
        </p:spPr>
        <p:txBody>
          <a:bodyPr wrap="square" lIns="0" tIns="0" rIns="0" bIns="0">
            <a:spAutoFit/>
          </a:bodyPr>
          <a:lstStyle/>
          <a:p>
            <a:r>
              <a:rPr lang="en-US" sz="1100" b="1" cap="all" dirty="0">
                <a:solidFill>
                  <a:srgbClr val="002060"/>
                </a:solidFill>
                <a:latin typeface="Segoe UI" panose="020B0502040204020203" pitchFamily="34" charset="0"/>
                <a:cs typeface="Segoe UI" panose="020B0502040204020203" pitchFamily="34" charset="0"/>
              </a:rPr>
              <a:t>Authors</a:t>
            </a:r>
          </a:p>
          <a:p>
            <a:r>
              <a:rPr lang="en-US" sz="1000" dirty="0">
                <a:solidFill>
                  <a:srgbClr val="002060"/>
                </a:solidFill>
                <a:cs typeface="Segoe UI" panose="020B0502040204020203" pitchFamily="34" charset="0"/>
              </a:rPr>
              <a:t>Tawanda </a:t>
            </a:r>
            <a:r>
              <a:rPr lang="en-US" sz="1000" dirty="0" err="1">
                <a:solidFill>
                  <a:srgbClr val="002060"/>
                </a:solidFill>
                <a:cs typeface="Segoe UI" panose="020B0502040204020203" pitchFamily="34" charset="0"/>
              </a:rPr>
              <a:t>Matsika</a:t>
            </a:r>
            <a:endParaRPr lang="en-US" sz="1000" dirty="0">
              <a:solidFill>
                <a:srgbClr val="002060"/>
              </a:solidFill>
              <a:cs typeface="Segoe UI" panose="020B0502040204020203" pitchFamily="34" charset="0"/>
            </a:endParaRPr>
          </a:p>
          <a:p>
            <a:r>
              <a:rPr lang="en-US" sz="1000" dirty="0">
                <a:solidFill>
                  <a:srgbClr val="002060"/>
                </a:solidFill>
                <a:cs typeface="Segoe UI" panose="020B0502040204020203" pitchFamily="34" charset="0"/>
              </a:rPr>
              <a:t>Kloniphani Maluleke</a:t>
            </a:r>
          </a:p>
          <a:p>
            <a:endParaRPr lang="en-US" sz="1100" dirty="0">
              <a:solidFill>
                <a:srgbClr val="002060"/>
              </a:solidFill>
              <a:latin typeface="+mj-lt"/>
              <a:cs typeface="Segoe UI" panose="020B0502040204020203" pitchFamily="34" charset="0"/>
            </a:endParaRPr>
          </a:p>
          <a:p>
            <a:r>
              <a:rPr lang="en-US" sz="1100" b="1" cap="all" dirty="0">
                <a:solidFill>
                  <a:srgbClr val="002060"/>
                </a:solidFill>
                <a:latin typeface="Segoe UI" panose="020B0502040204020203" pitchFamily="34" charset="0"/>
                <a:cs typeface="Segoe UI" panose="020B0502040204020203" pitchFamily="34" charset="0"/>
              </a:rPr>
              <a:t>Supervisors</a:t>
            </a:r>
          </a:p>
          <a:p>
            <a:r>
              <a:rPr lang="en-US" sz="1000" dirty="0">
                <a:solidFill>
                  <a:srgbClr val="002060"/>
                </a:solidFill>
                <a:cs typeface="Segoe UI" panose="020B0502040204020203" pitchFamily="34" charset="0"/>
              </a:rPr>
              <a:t>Prof. Antoine Bagula</a:t>
            </a:r>
          </a:p>
          <a:p>
            <a:endParaRPr lang="en-US" sz="1100" dirty="0">
              <a:solidFill>
                <a:srgbClr val="002060"/>
              </a:solidFill>
              <a:latin typeface="+mj-lt"/>
              <a:cs typeface="Segoe UI" panose="020B0502040204020203" pitchFamily="34" charset="0"/>
            </a:endParaRPr>
          </a:p>
          <a:p>
            <a:r>
              <a:rPr lang="en-US" sz="1100" b="1" cap="all" dirty="0">
                <a:solidFill>
                  <a:srgbClr val="002060"/>
                </a:solidFill>
                <a:latin typeface="Segoe UI" panose="020B0502040204020203" pitchFamily="34" charset="0"/>
                <a:cs typeface="Segoe UI" panose="020B0502040204020203" pitchFamily="34" charset="0"/>
              </a:rPr>
              <a:t>Date</a:t>
            </a:r>
          </a:p>
          <a:p>
            <a:r>
              <a:rPr lang="en-US" sz="1000" dirty="0">
                <a:solidFill>
                  <a:srgbClr val="002060"/>
                </a:solidFill>
                <a:cs typeface="Segoe UI" panose="020B0502040204020203" pitchFamily="34" charset="0"/>
              </a:rPr>
              <a:t>April, 2019</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6096000" y="-3087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6124808" cy="830997"/>
          </a:xfrm>
          <a:prstGeom prst="rect">
            <a:avLst/>
          </a:prstGeom>
          <a:noFill/>
        </p:spPr>
        <p:txBody>
          <a:bodyPr wrap="square" lIns="0" tIns="0" rIns="0" bIns="0" rtlCol="0">
            <a:spAutoFit/>
          </a:bodyPr>
          <a:lstStyle/>
          <a:p>
            <a:r>
              <a:rPr lang="en-GB" sz="5400" b="1" cap="all" dirty="0">
                <a:solidFill>
                  <a:srgbClr val="002060"/>
                </a:solidFill>
                <a:latin typeface="Segoe UI Black" panose="020B0A02040204020203" pitchFamily="34" charset="0"/>
                <a:ea typeface="Segoe UI Black" panose="020B0A02040204020203" pitchFamily="34" charset="0"/>
                <a:cs typeface="Segoe UI" panose="020B0502040204020203" pitchFamily="34" charset="0"/>
              </a:rPr>
              <a:t>background</a:t>
            </a:r>
            <a:endParaRPr lang="en-US" sz="5400" b="1" cap="all" dirty="0">
              <a:solidFill>
                <a:srgbClr val="002060"/>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25" name="Title 24" hidden="1">
            <a:extLst>
              <a:ext uri="{FF2B5EF4-FFF2-40B4-BE49-F238E27FC236}">
                <a16:creationId xmlns:a16="http://schemas.microsoft.com/office/drawing/2014/main" id="{24922840-A8AD-427F-889C-2B79CACC872F}"/>
              </a:ext>
            </a:extLst>
          </p:cNvPr>
          <p:cNvSpPr>
            <a:spLocks noGrp="1"/>
          </p:cNvSpPr>
          <p:nvPr>
            <p:ph type="title" idx="4294967295"/>
          </p:nvPr>
        </p:nvSpPr>
        <p:spPr>
          <a:xfrm>
            <a:off x="0" y="365125"/>
            <a:ext cx="10515600" cy="1325563"/>
          </a:xfrm>
        </p:spPr>
        <p:txBody>
          <a:bodyPr/>
          <a:lstStyle/>
          <a:p>
            <a:r>
              <a:rPr lang="en-US" dirty="0"/>
              <a:t>Human resources slide 10</a:t>
            </a:r>
          </a:p>
        </p:txBody>
      </p:sp>
    </p:spTree>
    <p:extLst>
      <p:ext uri="{BB962C8B-B14F-4D97-AF65-F5344CB8AC3E}">
        <p14:creationId xmlns:p14="http://schemas.microsoft.com/office/powerpoint/2010/main" val="235256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E874D2-5D67-4A54-B5C8-9B77CEDA372C}"/>
              </a:ext>
            </a:extLst>
          </p:cNvPr>
          <p:cNvSpPr>
            <a:spLocks noGrp="1"/>
          </p:cNvSpPr>
          <p:nvPr>
            <p:ph type="title"/>
          </p:nvPr>
        </p:nvSpPr>
        <p:spPr/>
        <p:txBody>
          <a:bodyPr/>
          <a:lstStyle/>
          <a:p>
            <a:r>
              <a:rPr lang="en-GB" dirty="0"/>
              <a:t>Introduction</a:t>
            </a:r>
            <a:endParaRPr lang="en-US" dirty="0"/>
          </a:p>
        </p:txBody>
      </p:sp>
      <p:sp>
        <p:nvSpPr>
          <p:cNvPr id="5" name="Content Placeholder 4">
            <a:extLst>
              <a:ext uri="{FF2B5EF4-FFF2-40B4-BE49-F238E27FC236}">
                <a16:creationId xmlns:a16="http://schemas.microsoft.com/office/drawing/2014/main" id="{1718F0EE-CFD4-4245-B0BB-1CB3381B55A3}"/>
              </a:ext>
            </a:extLst>
          </p:cNvPr>
          <p:cNvSpPr>
            <a:spLocks noGrp="1"/>
          </p:cNvSpPr>
          <p:nvPr>
            <p:ph sz="half" idx="1"/>
          </p:nvPr>
        </p:nvSpPr>
        <p:spPr/>
        <p:txBody>
          <a:bodyPr>
            <a:normAutofit fontScale="47500" lnSpcReduction="20000"/>
          </a:bodyPr>
          <a:lstStyle/>
          <a:p>
            <a:pPr marL="0" indent="0">
              <a:buNone/>
            </a:pPr>
            <a:r>
              <a:rPr lang="en-US" dirty="0"/>
              <a:t>The industry acknowledges that there is place for improvement, </a:t>
            </a:r>
            <a:r>
              <a:rPr lang="en-US" dirty="0" err="1"/>
              <a:t>systemising</a:t>
            </a:r>
            <a:r>
              <a:rPr lang="en-US" dirty="0"/>
              <a:t> large scale operations with hundreds or thousands of units in coordination is challenging, especially where within a short timescale. </a:t>
            </a:r>
            <a:r>
              <a:rPr lang="en-US" dirty="0" err="1"/>
              <a:t>DeviceHub</a:t>
            </a:r>
            <a:r>
              <a:rPr lang="en-US" dirty="0"/>
              <a:t> IoT platform can support smart logistics solutions, regardless of the scale of operations or technical specifications with the unified dashboard of the platform, all information, units and people working on, are connected real time, using data obtained instantly in making smart decisions within their departments that would benefit the whole </a:t>
            </a:r>
            <a:r>
              <a:rPr lang="en-US" dirty="0" err="1"/>
              <a:t>organisational</a:t>
            </a:r>
            <a:r>
              <a:rPr lang="en-US" dirty="0"/>
              <a:t> structure.</a:t>
            </a:r>
          </a:p>
          <a:p>
            <a:pPr marL="0" indent="0">
              <a:buNone/>
            </a:pPr>
            <a:br>
              <a:rPr lang="en-US" dirty="0"/>
            </a:br>
            <a:r>
              <a:rPr lang="en-US" dirty="0"/>
              <a:t>Now the top-priority objectives of logistics companies are to ensure just-in-time delivery, supply chain visibility, product lifecycle transparency and quality services. The success of any logistics company lies in efficient inventory management and warehousing, automation of internal business processes, fast delivery and taking care of safe storage and quality of goods.</a:t>
            </a:r>
          </a:p>
          <a:p>
            <a:endParaRPr lang="en-US" dirty="0"/>
          </a:p>
        </p:txBody>
      </p:sp>
      <p:sp>
        <p:nvSpPr>
          <p:cNvPr id="7" name="Content Placeholder 6">
            <a:extLst>
              <a:ext uri="{FF2B5EF4-FFF2-40B4-BE49-F238E27FC236}">
                <a16:creationId xmlns:a16="http://schemas.microsoft.com/office/drawing/2014/main" id="{9455CACD-D7DB-4604-B09C-11ED4BA2896E}"/>
              </a:ext>
            </a:extLst>
          </p:cNvPr>
          <p:cNvSpPr>
            <a:spLocks noGrp="1"/>
          </p:cNvSpPr>
          <p:nvPr>
            <p:ph sz="half" idx="2"/>
          </p:nvPr>
        </p:nvSpPr>
        <p:spPr/>
        <p:txBody>
          <a:bodyPr>
            <a:normAutofit fontScale="47500" lnSpcReduction="20000"/>
          </a:bodyPr>
          <a:lstStyle/>
          <a:p>
            <a:pPr marL="0" indent="0">
              <a:buNone/>
            </a:pPr>
            <a:r>
              <a:rPr lang="en-US" dirty="0">
                <a:latin typeface="+mj-lt"/>
              </a:rPr>
              <a:t>The purpose of this Demonstration is as follows</a:t>
            </a:r>
          </a:p>
          <a:p>
            <a:pPr fontAlgn="base"/>
            <a:r>
              <a:rPr lang="en-US" dirty="0"/>
              <a:t>Integrated end-to-end management</a:t>
            </a:r>
          </a:p>
          <a:p>
            <a:pPr fontAlgn="base"/>
            <a:r>
              <a:rPr lang="en-US" dirty="0"/>
              <a:t>Remote tracking of inventory </a:t>
            </a:r>
          </a:p>
          <a:p>
            <a:pPr fontAlgn="base"/>
            <a:r>
              <a:rPr lang="en-US" dirty="0"/>
              <a:t>Contextual data analysis </a:t>
            </a:r>
          </a:p>
          <a:p>
            <a:pPr fontAlgn="base"/>
            <a:r>
              <a:rPr lang="en-US" dirty="0"/>
              <a:t>Real time activity oversight</a:t>
            </a:r>
          </a:p>
          <a:p>
            <a:endParaRPr lang="en-US" dirty="0"/>
          </a:p>
        </p:txBody>
      </p:sp>
    </p:spTree>
    <p:extLst>
      <p:ext uri="{BB962C8B-B14F-4D97-AF65-F5344CB8AC3E}">
        <p14:creationId xmlns:p14="http://schemas.microsoft.com/office/powerpoint/2010/main" val="285646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0E99-D3EB-4CEE-8CA1-93DDFD1D0126}"/>
              </a:ext>
            </a:extLst>
          </p:cNvPr>
          <p:cNvSpPr>
            <a:spLocks noGrp="1"/>
          </p:cNvSpPr>
          <p:nvPr>
            <p:ph type="title"/>
          </p:nvPr>
        </p:nvSpPr>
        <p:spPr/>
        <p:txBody>
          <a:bodyPr/>
          <a:lstStyle/>
          <a:p>
            <a:r>
              <a:rPr lang="en-GB" dirty="0"/>
              <a:t>Data</a:t>
            </a:r>
            <a:endParaRPr lang="en-US" dirty="0"/>
          </a:p>
        </p:txBody>
      </p:sp>
      <p:sp>
        <p:nvSpPr>
          <p:cNvPr id="3" name="Content Placeholder 2">
            <a:extLst>
              <a:ext uri="{FF2B5EF4-FFF2-40B4-BE49-F238E27FC236}">
                <a16:creationId xmlns:a16="http://schemas.microsoft.com/office/drawing/2014/main" id="{2E951B20-98F4-4EA6-B5B3-5999B1513B5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DF96BBB5-4122-41A2-870A-84F6AFB0B90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84891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AF0D-C52A-4A70-A83F-49B47F07EC0A}"/>
              </a:ext>
            </a:extLst>
          </p:cNvPr>
          <p:cNvSpPr>
            <a:spLocks noGrp="1"/>
          </p:cNvSpPr>
          <p:nvPr>
            <p:ph type="title"/>
          </p:nvPr>
        </p:nvSpPr>
        <p:spPr/>
        <p:txBody>
          <a:bodyPr/>
          <a:lstStyle/>
          <a:p>
            <a:r>
              <a:rPr lang="en-GB" dirty="0"/>
              <a:t>Technology</a:t>
            </a:r>
            <a:endParaRPr lang="en-US" dirty="0"/>
          </a:p>
        </p:txBody>
      </p:sp>
      <p:sp>
        <p:nvSpPr>
          <p:cNvPr id="3" name="Content Placeholder 2">
            <a:extLst>
              <a:ext uri="{FF2B5EF4-FFF2-40B4-BE49-F238E27FC236}">
                <a16:creationId xmlns:a16="http://schemas.microsoft.com/office/drawing/2014/main" id="{72A2D8A2-935C-49B5-8D58-58A38CD953D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4D03469F-5100-4517-BE98-8D7902F7A04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1829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6096000" y="-3087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6658208" cy="830997"/>
          </a:xfrm>
          <a:prstGeom prst="rect">
            <a:avLst/>
          </a:prstGeom>
          <a:noFill/>
        </p:spPr>
        <p:txBody>
          <a:bodyPr wrap="square" lIns="0" tIns="0" rIns="0" bIns="0" rtlCol="0">
            <a:spAutoFit/>
          </a:bodyPr>
          <a:lstStyle/>
          <a:p>
            <a:r>
              <a:rPr lang="en-GB" sz="5400" b="1" cap="all" dirty="0">
                <a:solidFill>
                  <a:srgbClr val="002060"/>
                </a:solidFill>
                <a:latin typeface="Segoe UI Black" panose="020B0A02040204020203" pitchFamily="34" charset="0"/>
                <a:ea typeface="Segoe UI Black" panose="020B0A02040204020203" pitchFamily="34" charset="0"/>
                <a:cs typeface="Segoe UI" panose="020B0502040204020203" pitchFamily="34" charset="0"/>
              </a:rPr>
              <a:t>infrastructure</a:t>
            </a:r>
            <a:endParaRPr lang="en-US" sz="5400" b="1" cap="all" dirty="0">
              <a:solidFill>
                <a:srgbClr val="002060"/>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25" name="Title 24" hidden="1">
            <a:extLst>
              <a:ext uri="{FF2B5EF4-FFF2-40B4-BE49-F238E27FC236}">
                <a16:creationId xmlns:a16="http://schemas.microsoft.com/office/drawing/2014/main" id="{24922840-A8AD-427F-889C-2B79CACC872F}"/>
              </a:ext>
            </a:extLst>
          </p:cNvPr>
          <p:cNvSpPr>
            <a:spLocks noGrp="1"/>
          </p:cNvSpPr>
          <p:nvPr>
            <p:ph type="title" idx="4294967295"/>
          </p:nvPr>
        </p:nvSpPr>
        <p:spPr>
          <a:xfrm>
            <a:off x="0" y="365125"/>
            <a:ext cx="10515600" cy="1325563"/>
          </a:xfrm>
        </p:spPr>
        <p:txBody>
          <a:bodyPr/>
          <a:lstStyle/>
          <a:p>
            <a:r>
              <a:rPr lang="en-US" dirty="0"/>
              <a:t>Human resources slide 10</a:t>
            </a:r>
          </a:p>
        </p:txBody>
      </p:sp>
    </p:spTree>
    <p:extLst>
      <p:ext uri="{BB962C8B-B14F-4D97-AF65-F5344CB8AC3E}">
        <p14:creationId xmlns:p14="http://schemas.microsoft.com/office/powerpoint/2010/main" val="64483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r>
              <a:rPr lang="en-GB" sz="5400" b="1" dirty="0">
                <a:solidFill>
                  <a:srgbClr val="002060"/>
                </a:solidFill>
                <a:latin typeface="Segoe UI" panose="020B0502040204020203" pitchFamily="34" charset="0"/>
                <a:cs typeface="Segoe UI" panose="020B0502040204020203" pitchFamily="34" charset="0"/>
              </a:rPr>
              <a:t>Infrastructure</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If you would like to edit the data in the graph attached to this template, simply right-click on it and select </a:t>
            </a:r>
            <a:r>
              <a:rPr lang="en-US" sz="1600" i="1" dirty="0">
                <a:solidFill>
                  <a:srgbClr val="002060"/>
                </a:solidFill>
                <a:latin typeface="+mj-lt"/>
                <a:cs typeface="Segoe UI" panose="020B0502040204020203" pitchFamily="34" charset="0"/>
              </a:rPr>
              <a:t>Edit Data in Excel.</a:t>
            </a:r>
            <a:endParaRPr lang="en-US" sz="1600" dirty="0">
              <a:solidFill>
                <a:srgbClr val="002060"/>
              </a:solidFill>
              <a:latin typeface="+mj-lt"/>
              <a:cs typeface="Segoe UI" panose="020B0502040204020203" pitchFamily="34" charset="0"/>
            </a:endParaRPr>
          </a:p>
        </p:txBody>
      </p:sp>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pic>
        <p:nvPicPr>
          <p:cNvPr id="2" name="Picture 1">
            <a:extLst>
              <a:ext uri="{FF2B5EF4-FFF2-40B4-BE49-F238E27FC236}">
                <a16:creationId xmlns:a16="http://schemas.microsoft.com/office/drawing/2014/main" id="{F6962F88-A690-42F0-815F-187EB58BDA98}"/>
              </a:ext>
            </a:extLst>
          </p:cNvPr>
          <p:cNvPicPr>
            <a:picLocks noChangeAspect="1"/>
          </p:cNvPicPr>
          <p:nvPr/>
        </p:nvPicPr>
        <p:blipFill>
          <a:blip r:embed="rId2"/>
          <a:stretch>
            <a:fillRect/>
          </a:stretch>
        </p:blipFill>
        <p:spPr>
          <a:xfrm>
            <a:off x="5326177" y="1310410"/>
            <a:ext cx="6597363" cy="4237179"/>
          </a:xfrm>
          <a:prstGeom prst="rect">
            <a:avLst/>
          </a:prstGeom>
        </p:spPr>
      </p:pic>
    </p:spTree>
    <p:extLst>
      <p:ext uri="{BB962C8B-B14F-4D97-AF65-F5344CB8AC3E}">
        <p14:creationId xmlns:p14="http://schemas.microsoft.com/office/powerpoint/2010/main" val="3626214639"/>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Nunito">
      <a:majorFont>
        <a:latin typeface="Nunito Black"/>
        <a:ea typeface=""/>
        <a:cs typeface=""/>
      </a:majorFont>
      <a:minorFont>
        <a:latin typeface="Nuni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Human_resources.potx" id="{FCA23E4D-BBA6-42AA-B584-B2F61B58D23B}" vid="{FACEDC86-E352-46D7-8179-62AC0FE9D0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Human resources, from 24Slides</Template>
  <TotalTime>0</TotalTime>
  <Words>409</Words>
  <Application>Microsoft Office PowerPoint</Application>
  <PresentationFormat>Widescreen</PresentationFormat>
  <Paragraphs>77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Nunito</vt:lpstr>
      <vt:lpstr>Nunito Black</vt:lpstr>
      <vt:lpstr>Segoe UI</vt:lpstr>
      <vt:lpstr>Segoe UI Black</vt:lpstr>
      <vt:lpstr>Office Theme</vt:lpstr>
      <vt:lpstr>Human resources slide 1</vt:lpstr>
      <vt:lpstr>Human resources slide 4</vt:lpstr>
      <vt:lpstr>Human resources slide 2</vt:lpstr>
      <vt:lpstr>Human resources slide 10</vt:lpstr>
      <vt:lpstr>Introduction</vt:lpstr>
      <vt:lpstr>Data</vt:lpstr>
      <vt:lpstr>Technology</vt:lpstr>
      <vt:lpstr>Human resources slide 10</vt:lpstr>
      <vt:lpstr>Human resources slide 11</vt:lpstr>
      <vt:lpstr>cloudera</vt:lpstr>
      <vt:lpstr>Human resources slide 10</vt:lpstr>
      <vt:lpstr>Human resources slide 11</vt:lpstr>
      <vt:lpstr>PowerPoint Presentation</vt:lpstr>
      <vt:lpstr>Human resources slide 11</vt:lpstr>
      <vt:lpstr>DELIVERY CONCEPT</vt:lpstr>
      <vt:lpstr>Human resources slide 8</vt:lpstr>
      <vt:lpstr>Human resources slide 1</vt:lpstr>
      <vt:lpstr>Human resources slide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2019-04-09T00:21:11Z</dcterms:created>
  <dcterms:modified xsi:type="dcterms:W3CDTF">2019-04-09T04:24:00Z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2018-11-20T23:59:14.8270896Z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