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6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5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TMS_ty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idx="4294967295"/>
          </p:nvPr>
        </p:nvSpPr>
        <p:spPr>
          <a:xfrm>
            <a:off x="3427744" y="1018915"/>
            <a:ext cx="5125129" cy="2311400"/>
          </a:xfrm>
        </p:spPr>
        <p:txBody>
          <a:bodyPr>
            <a:normAutofit/>
          </a:bodyPr>
          <a:lstStyle>
            <a:lvl1pPr>
              <a:defRPr>
                <a:solidFill>
                  <a:srgbClr val="D5202A"/>
                </a:solidFill>
              </a:defRPr>
            </a:lvl1pPr>
          </a:lstStyle>
          <a:p>
            <a:pPr algn="l"/>
            <a:r>
              <a:rPr lang="pl-PL" sz="3200" b="1">
                <a:solidFill>
                  <a:srgbClr val="D51C2D"/>
                </a:solidFill>
                <a:latin typeface="Exo 2.0" panose="00000500000000000000" pitchFamily="50" charset="-18"/>
                <a:cs typeface="Arial" panose="020B0604020202020204" pitchFamily="34" charset="0"/>
              </a:rPr>
              <a:t>Kliknij, aby edytować styl</a:t>
            </a:r>
            <a:endParaRPr lang="pl-PL" sz="3200" b="1" dirty="0">
              <a:solidFill>
                <a:srgbClr val="D51C2D"/>
              </a:solidFill>
              <a:latin typeface="Exo 2.0" panose="00000500000000000000" pitchFamily="50" charset="-18"/>
              <a:cs typeface="Arial" panose="020B0604020202020204" pitchFamily="34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47" y="997843"/>
            <a:ext cx="2247900" cy="2311400"/>
          </a:xfrm>
          <a:prstGeom prst="rect">
            <a:avLst/>
          </a:prstGeom>
        </p:spPr>
      </p:pic>
      <p:cxnSp>
        <p:nvCxnSpPr>
          <p:cNvPr id="6" name="Łącznik prosty 5"/>
          <p:cNvCxnSpPr/>
          <p:nvPr/>
        </p:nvCxnSpPr>
        <p:spPr>
          <a:xfrm>
            <a:off x="921747" y="4415252"/>
            <a:ext cx="8222253" cy="0"/>
          </a:xfrm>
          <a:prstGeom prst="line">
            <a:avLst/>
          </a:prstGeom>
          <a:ln>
            <a:solidFill>
              <a:srgbClr val="D51C2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8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TMS_ty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721" y="6318227"/>
            <a:ext cx="796625" cy="359670"/>
          </a:xfrm>
          <a:prstGeom prst="rect">
            <a:avLst/>
          </a:prstGeom>
        </p:spPr>
      </p:pic>
      <p:sp>
        <p:nvSpPr>
          <p:cNvPr id="2" name="Prostokąt 1"/>
          <p:cNvSpPr/>
          <p:nvPr/>
        </p:nvSpPr>
        <p:spPr>
          <a:xfrm>
            <a:off x="0" y="0"/>
            <a:ext cx="9144000" cy="6117021"/>
          </a:xfrm>
          <a:prstGeom prst="rect">
            <a:avLst/>
          </a:prstGeom>
          <a:solidFill>
            <a:srgbClr val="D520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>
              <a:solidFill>
                <a:srgbClr val="D5202A"/>
              </a:solidFill>
            </a:endParaRP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0" hasCustomPrompt="1"/>
          </p:nvPr>
        </p:nvSpPr>
        <p:spPr>
          <a:xfrm>
            <a:off x="773187" y="1324166"/>
            <a:ext cx="7472362" cy="3468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Exo 2.0" panose="00000500000000000000" pitchFamily="50" charset="-18"/>
              </a:defRPr>
            </a:lvl1pPr>
            <a:lvl2pPr marL="457200" indent="0" algn="ctr">
              <a:buNone/>
              <a:defRPr sz="2800" b="1">
                <a:solidFill>
                  <a:schemeClr val="bg1"/>
                </a:solidFill>
                <a:latin typeface="Exo 2.0" panose="00000500000000000000" pitchFamily="50" charset="-18"/>
              </a:defRPr>
            </a:lvl2pPr>
            <a:lvl3pPr marL="914400" indent="0" algn="ctr">
              <a:buNone/>
              <a:defRPr sz="2400" b="1">
                <a:solidFill>
                  <a:schemeClr val="bg1"/>
                </a:solidFill>
                <a:latin typeface="Exo 2.0" panose="00000500000000000000" pitchFamily="50" charset="-18"/>
              </a:defRPr>
            </a:lvl3pPr>
            <a:lvl4pPr marL="1371600" indent="0" algn="ctr">
              <a:buNone/>
              <a:defRPr sz="2000" b="1">
                <a:solidFill>
                  <a:schemeClr val="bg1"/>
                </a:solidFill>
                <a:latin typeface="Exo 2.0" panose="00000500000000000000" pitchFamily="50" charset="-18"/>
              </a:defRPr>
            </a:lvl4pPr>
            <a:lvl5pPr marL="1828800" indent="0" algn="ctr">
              <a:buNone/>
              <a:defRPr sz="2000" b="1">
                <a:solidFill>
                  <a:schemeClr val="bg1"/>
                </a:solidFill>
                <a:latin typeface="Exo 2.0" panose="00000500000000000000" pitchFamily="50" charset="-18"/>
              </a:defRPr>
            </a:lvl5pPr>
          </a:lstStyle>
          <a:p>
            <a:pPr lvl="0"/>
            <a:r>
              <a:rPr lang="pl-PL" dirty="0"/>
              <a:t>Tytuł działu</a:t>
            </a:r>
          </a:p>
        </p:txBody>
      </p:sp>
    </p:spTree>
    <p:extLst>
      <p:ext uri="{BB962C8B-B14F-4D97-AF65-F5344CB8AC3E}">
        <p14:creationId xmlns:p14="http://schemas.microsoft.com/office/powerpoint/2010/main" val="64578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TMS_ty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721" y="6318227"/>
            <a:ext cx="796625" cy="35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TMS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79346" y="860524"/>
            <a:ext cx="8964653" cy="0"/>
          </a:xfrm>
          <a:prstGeom prst="line">
            <a:avLst/>
          </a:prstGeom>
          <a:ln w="19050">
            <a:solidFill>
              <a:srgbClr val="CB00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721" y="6318227"/>
            <a:ext cx="796625" cy="35967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8" y="151874"/>
            <a:ext cx="507526" cy="52226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34400" y="17586"/>
            <a:ext cx="8409599" cy="734400"/>
          </a:xfrm>
        </p:spPr>
        <p:txBody>
          <a:bodyPr lIns="288000" tIns="0" rIns="288000" bIns="36000">
            <a:normAutofit/>
          </a:bodyPr>
          <a:lstStyle>
            <a:lvl1pPr algn="l">
              <a:defRPr sz="2400" b="1">
                <a:solidFill>
                  <a:srgbClr val="D5202A"/>
                </a:solidFill>
                <a:latin typeface="Exo 2.0" panose="00000500000000000000" pitchFamily="50" charset="-18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Symbol zastępczy tekstu 8"/>
          <p:cNvSpPr>
            <a:spLocks noGrp="1"/>
          </p:cNvSpPr>
          <p:nvPr>
            <p:ph type="body" sz="quarter" idx="10"/>
          </p:nvPr>
        </p:nvSpPr>
        <p:spPr>
          <a:xfrm>
            <a:off x="734400" y="1046907"/>
            <a:ext cx="7771098" cy="5038584"/>
          </a:xfrm>
        </p:spPr>
        <p:txBody>
          <a:bodyPr>
            <a:normAutofit/>
          </a:bodyPr>
          <a:lstStyle>
            <a:lvl1pPr>
              <a:defRPr sz="1600" b="0">
                <a:solidFill>
                  <a:schemeClr val="tx1"/>
                </a:solidFill>
                <a:latin typeface="Exo 2.0" panose="00000500000000000000" pitchFamily="50" charset="-18"/>
              </a:defRPr>
            </a:lvl1pPr>
            <a:lvl2pPr>
              <a:defRPr sz="1400" b="0">
                <a:solidFill>
                  <a:schemeClr val="tx1"/>
                </a:solidFill>
                <a:latin typeface="Exo 2.0" panose="00000500000000000000" pitchFamily="50" charset="-18"/>
              </a:defRPr>
            </a:lvl2pPr>
            <a:lvl3pPr>
              <a:defRPr sz="1200" b="0">
                <a:solidFill>
                  <a:schemeClr val="tx1"/>
                </a:solidFill>
                <a:latin typeface="Exo 2.0" panose="00000500000000000000" pitchFamily="50" charset="-18"/>
              </a:defRPr>
            </a:lvl3pPr>
            <a:lvl4pPr>
              <a:defRPr sz="1100" b="0">
                <a:solidFill>
                  <a:schemeClr val="tx1"/>
                </a:solidFill>
                <a:latin typeface="Exo 2.0" panose="00000500000000000000" pitchFamily="50" charset="-18"/>
              </a:defRPr>
            </a:lvl4pPr>
            <a:lvl5pPr>
              <a:defRPr sz="1100" b="0">
                <a:solidFill>
                  <a:schemeClr val="tx1"/>
                </a:solidFill>
                <a:latin typeface="Exo 2.0" panose="00000500000000000000" pitchFamily="50" charset="-18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894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TMS_tekst_lewy_obra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721" y="6318227"/>
            <a:ext cx="796625" cy="35967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8" y="151874"/>
            <a:ext cx="507526" cy="5222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34400" y="17586"/>
            <a:ext cx="8409599" cy="734400"/>
          </a:xfrm>
        </p:spPr>
        <p:txBody>
          <a:bodyPr lIns="288000" tIns="0" rIns="288000" bIns="36000">
            <a:normAutofit/>
          </a:bodyPr>
          <a:lstStyle>
            <a:lvl1pPr algn="l">
              <a:defRPr sz="2400" b="1">
                <a:solidFill>
                  <a:srgbClr val="D5202A"/>
                </a:solidFill>
                <a:latin typeface="Exo 2.0" panose="00000500000000000000" pitchFamily="50" charset="-18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79346" y="860524"/>
            <a:ext cx="8964653" cy="0"/>
          </a:xfrm>
          <a:prstGeom prst="line">
            <a:avLst/>
          </a:prstGeom>
          <a:ln w="19050">
            <a:solidFill>
              <a:srgbClr val="CB00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ymbol zastępczy tekstu 8"/>
          <p:cNvSpPr>
            <a:spLocks noGrp="1"/>
          </p:cNvSpPr>
          <p:nvPr>
            <p:ph type="body" sz="quarter" idx="10"/>
          </p:nvPr>
        </p:nvSpPr>
        <p:spPr>
          <a:xfrm>
            <a:off x="734400" y="1046907"/>
            <a:ext cx="3695710" cy="5038584"/>
          </a:xfrm>
        </p:spPr>
        <p:txBody>
          <a:bodyPr>
            <a:normAutofit/>
          </a:bodyPr>
          <a:lstStyle>
            <a:lvl1pPr>
              <a:defRPr sz="1600" b="0">
                <a:solidFill>
                  <a:schemeClr val="tx1"/>
                </a:solidFill>
                <a:latin typeface="Exo 2.0" panose="00000500000000000000" pitchFamily="50" charset="-18"/>
              </a:defRPr>
            </a:lvl1pPr>
            <a:lvl2pPr>
              <a:defRPr sz="1400" b="0">
                <a:solidFill>
                  <a:schemeClr val="tx1"/>
                </a:solidFill>
                <a:latin typeface="Exo 2.0" panose="00000500000000000000" pitchFamily="50" charset="-18"/>
              </a:defRPr>
            </a:lvl2pPr>
            <a:lvl3pPr>
              <a:defRPr sz="1200" b="0">
                <a:solidFill>
                  <a:schemeClr val="tx1"/>
                </a:solidFill>
                <a:latin typeface="Exo 2.0" panose="00000500000000000000" pitchFamily="50" charset="-18"/>
              </a:defRPr>
            </a:lvl3pPr>
            <a:lvl4pPr>
              <a:defRPr sz="1100" b="0">
                <a:solidFill>
                  <a:schemeClr val="tx1"/>
                </a:solidFill>
                <a:latin typeface="Exo 2.0" panose="00000500000000000000" pitchFamily="50" charset="-18"/>
              </a:defRPr>
            </a:lvl4pPr>
            <a:lvl5pPr>
              <a:defRPr sz="1100" b="0">
                <a:solidFill>
                  <a:schemeClr val="tx1"/>
                </a:solidFill>
                <a:latin typeface="Exo 2.0" panose="00000500000000000000" pitchFamily="50" charset="-18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4769069" y="1046906"/>
            <a:ext cx="4374930" cy="5038585"/>
          </a:xfrm>
          <a:prstGeom prst="rect">
            <a:avLst/>
          </a:prstGeom>
          <a:solidFill>
            <a:srgbClr val="D520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>
              <a:solidFill>
                <a:srgbClr val="D5202A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1"/>
          </p:nvPr>
        </p:nvSpPr>
        <p:spPr>
          <a:xfrm>
            <a:off x="5202238" y="1386533"/>
            <a:ext cx="3508375" cy="4359330"/>
          </a:xfrm>
        </p:spPr>
        <p:txBody>
          <a:bodyPr anchor="ctr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866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TMS_tekst_prawy_obra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721" y="6318227"/>
            <a:ext cx="796625" cy="35967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4400" y="17586"/>
            <a:ext cx="8409599" cy="734400"/>
          </a:xfrm>
        </p:spPr>
        <p:txBody>
          <a:bodyPr lIns="288000" tIns="0" rIns="288000" bIns="36000">
            <a:normAutofit/>
          </a:bodyPr>
          <a:lstStyle>
            <a:lvl1pPr algn="l">
              <a:defRPr sz="2400" b="1">
                <a:solidFill>
                  <a:srgbClr val="D51C2D"/>
                </a:solidFill>
                <a:latin typeface="Exo 2.0" panose="00000500000000000000" pitchFamily="50" charset="-18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8" y="151874"/>
            <a:ext cx="507526" cy="52226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79346" y="860524"/>
            <a:ext cx="8964653" cy="0"/>
          </a:xfrm>
          <a:prstGeom prst="line">
            <a:avLst/>
          </a:prstGeom>
          <a:ln w="19050">
            <a:solidFill>
              <a:srgbClr val="CB00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tekstu 8"/>
          <p:cNvSpPr>
            <a:spLocks noGrp="1"/>
          </p:cNvSpPr>
          <p:nvPr>
            <p:ph type="body" sz="quarter" idx="10"/>
          </p:nvPr>
        </p:nvSpPr>
        <p:spPr>
          <a:xfrm>
            <a:off x="4769069" y="1046907"/>
            <a:ext cx="3695710" cy="5038584"/>
          </a:xfrm>
        </p:spPr>
        <p:txBody>
          <a:bodyPr>
            <a:normAutofit/>
          </a:bodyPr>
          <a:lstStyle>
            <a:lvl1pPr>
              <a:defRPr sz="1600" b="0">
                <a:solidFill>
                  <a:schemeClr val="tx1"/>
                </a:solidFill>
                <a:latin typeface="Exo 2.0" panose="00000500000000000000" pitchFamily="50" charset="-18"/>
              </a:defRPr>
            </a:lvl1pPr>
            <a:lvl2pPr>
              <a:defRPr sz="1400" b="0">
                <a:solidFill>
                  <a:schemeClr val="tx1"/>
                </a:solidFill>
                <a:latin typeface="Exo 2.0" panose="00000500000000000000" pitchFamily="50" charset="-18"/>
              </a:defRPr>
            </a:lvl2pPr>
            <a:lvl3pPr>
              <a:defRPr sz="1200" b="0">
                <a:solidFill>
                  <a:schemeClr val="tx1"/>
                </a:solidFill>
                <a:latin typeface="Exo 2.0" panose="00000500000000000000" pitchFamily="50" charset="-18"/>
              </a:defRPr>
            </a:lvl3pPr>
            <a:lvl4pPr>
              <a:defRPr sz="1100" b="0">
                <a:solidFill>
                  <a:schemeClr val="tx1"/>
                </a:solidFill>
                <a:latin typeface="Exo 2.0" panose="00000500000000000000" pitchFamily="50" charset="-18"/>
              </a:defRPr>
            </a:lvl4pPr>
            <a:lvl5pPr>
              <a:defRPr sz="1100" b="0">
                <a:solidFill>
                  <a:schemeClr val="tx1"/>
                </a:solidFill>
                <a:latin typeface="Exo 2.0" panose="00000500000000000000" pitchFamily="50" charset="-18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0" y="1046906"/>
            <a:ext cx="4374930" cy="5038585"/>
          </a:xfrm>
          <a:prstGeom prst="rect">
            <a:avLst/>
          </a:prstGeom>
          <a:solidFill>
            <a:srgbClr val="D520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>
              <a:solidFill>
                <a:srgbClr val="D5202A"/>
              </a:solidFill>
            </a:endParaRPr>
          </a:p>
        </p:txBody>
      </p:sp>
      <p:sp>
        <p:nvSpPr>
          <p:cNvPr id="12" name="Symbol zastępczy zawartości 3"/>
          <p:cNvSpPr>
            <a:spLocks noGrp="1"/>
          </p:cNvSpPr>
          <p:nvPr>
            <p:ph sz="quarter" idx="11"/>
          </p:nvPr>
        </p:nvSpPr>
        <p:spPr>
          <a:xfrm>
            <a:off x="433277" y="1379483"/>
            <a:ext cx="3508375" cy="4359330"/>
          </a:xfrm>
        </p:spPr>
        <p:txBody>
          <a:bodyPr anchor="ctr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687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5202A"/>
                </a:solidFill>
                <a:latin typeface="Exo 2.0" panose="00000500000000000000" pitchFamily="50" charset="-18"/>
              </a:defRPr>
            </a:lvl1pPr>
          </a:lstStyle>
          <a:p>
            <a:fld id="{6CE3C126-D37A-6C49-AF13-1681D2008F9E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5202A"/>
                </a:solidFill>
                <a:latin typeface="Exo 2.0" panose="00000500000000000000" pitchFamily="50" charset="-1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5202A"/>
                </a:solidFill>
                <a:latin typeface="Exo 2.0" panose="00000500000000000000" pitchFamily="50" charset="-18"/>
              </a:defRPr>
            </a:lvl1pPr>
          </a:lstStyle>
          <a:p>
            <a:fld id="{20D0674E-DA86-4D4E-853B-B2A39333F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5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9" r:id="rId2"/>
    <p:sldLayoutId id="2147483683" r:id="rId3"/>
    <p:sldLayoutId id="2147483684" r:id="rId4"/>
    <p:sldLayoutId id="2147483686" r:id="rId5"/>
    <p:sldLayoutId id="214748368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D5202A"/>
          </a:solidFill>
          <a:latin typeface="Exo 2.0" panose="00000500000000000000" pitchFamily="50" charset="-18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Exo 2.0" panose="00000500000000000000" pitchFamily="50" charset="-18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Exo 2.0" panose="00000500000000000000" pitchFamily="50" charset="-18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Exo 2.0" panose="00000500000000000000" pitchFamily="50" charset="-18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Exo 2.0" panose="00000500000000000000" pitchFamily="50" charset="-18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Exo 2.0" panose="00000500000000000000" pitchFamily="50" charset="-18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A190E1F7-675F-410B-9C9A-6708E118F5A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5">
            <a:extLst>
              <a:ext uri="{FF2B5EF4-FFF2-40B4-BE49-F238E27FC236}">
                <a16:creationId xmlns:a16="http://schemas.microsoft.com/office/drawing/2014/main" id="{F93E0431-C552-4B67-9B1B-32F16B20E21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4" name="Obraz 2">
            <a:extLst>
              <a:ext uri="{FF2B5EF4-FFF2-40B4-BE49-F238E27FC236}">
                <a16:creationId xmlns:a16="http://schemas.microsoft.com/office/drawing/2014/main" id="{967BE4B2-CC66-4103-8342-E54EB07A1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6" t="-670" r="-200" b="670"/>
          <a:stretch/>
        </p:blipFill>
        <p:spPr>
          <a:xfrm>
            <a:off x="-94559" y="-34684"/>
            <a:ext cx="9333119" cy="6927368"/>
          </a:xfrm>
          <a:prstGeom prst="rect">
            <a:avLst/>
          </a:prstGeom>
        </p:spPr>
      </p:pic>
      <p:sp>
        <p:nvSpPr>
          <p:cNvPr id="5" name="pole tekstowe 3">
            <a:extLst>
              <a:ext uri="{FF2B5EF4-FFF2-40B4-BE49-F238E27FC236}">
                <a16:creationId xmlns:a16="http://schemas.microsoft.com/office/drawing/2014/main" id="{951BAAE3-98BC-48E6-BA82-AC8EC33069D3}"/>
              </a:ext>
            </a:extLst>
          </p:cNvPr>
          <p:cNvSpPr txBox="1"/>
          <p:nvPr/>
        </p:nvSpPr>
        <p:spPr>
          <a:xfrm>
            <a:off x="333012" y="5333717"/>
            <a:ext cx="85968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3600" b="1" cap="all" dirty="0">
                <a:solidFill>
                  <a:schemeClr val="bg1"/>
                </a:solidFill>
                <a:latin typeface="Arial Black" panose="020B0A040201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KRZYSZTOF ŁOPUCKI ●</a:t>
            </a:r>
            <a:r>
              <a:rPr lang="en-GB" sz="3600" b="1" cap="all" dirty="0">
                <a:solidFill>
                  <a:schemeClr val="bg1"/>
                </a:solidFill>
                <a:latin typeface="Arial Black" panose="020B0A040201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201</a:t>
            </a:r>
            <a:r>
              <a:rPr lang="pl-PL" sz="3600" b="1" cap="all" dirty="0">
                <a:solidFill>
                  <a:schemeClr val="bg1"/>
                </a:solidFill>
                <a:latin typeface="Arial Black" panose="020B0A040201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8</a:t>
            </a:r>
            <a:endParaRPr lang="en-GB" sz="3600" b="1" cap="all" dirty="0">
              <a:solidFill>
                <a:schemeClr val="bg1"/>
              </a:solidFill>
              <a:latin typeface="Arial Black" panose="020B0A040201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>
              <a:lnSpc>
                <a:spcPts val="3600"/>
              </a:lnSpc>
            </a:pPr>
            <a:endParaRPr lang="pl-PL" sz="2400" spc="40" dirty="0">
              <a:solidFill>
                <a:schemeClr val="bg1"/>
              </a:solidFill>
              <a:latin typeface="Arial Black" panose="020B0A04020102020204" pitchFamily="34" charset="0"/>
              <a:ea typeface="Roboto Black" panose="02000000000000000000" pitchFamily="2" charset="0"/>
            </a:endParaRPr>
          </a:p>
        </p:txBody>
      </p:sp>
      <p:cxnSp>
        <p:nvCxnSpPr>
          <p:cNvPr id="7" name="Łącznik prosty 5">
            <a:extLst>
              <a:ext uri="{FF2B5EF4-FFF2-40B4-BE49-F238E27FC236}">
                <a16:creationId xmlns:a16="http://schemas.microsoft.com/office/drawing/2014/main" id="{C6A5BC4A-66C3-4A22-AAD1-77737E49E3C1}"/>
              </a:ext>
            </a:extLst>
          </p:cNvPr>
          <p:cNvCxnSpPr/>
          <p:nvPr/>
        </p:nvCxnSpPr>
        <p:spPr>
          <a:xfrm>
            <a:off x="423786" y="5159243"/>
            <a:ext cx="650789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957DF72-FE0B-4093-8E29-FC072C7D47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451" y="498150"/>
            <a:ext cx="2346194" cy="1068821"/>
          </a:xfrm>
          <a:prstGeom prst="rect">
            <a:avLst/>
          </a:prstGeom>
        </p:spPr>
      </p:pic>
      <p:sp>
        <p:nvSpPr>
          <p:cNvPr id="9" name="Prostokąt 7">
            <a:extLst>
              <a:ext uri="{FF2B5EF4-FFF2-40B4-BE49-F238E27FC236}">
                <a16:creationId xmlns:a16="http://schemas.microsoft.com/office/drawing/2014/main" id="{95DACEC1-C9BE-4CDF-B8EF-89C2D059CAD7}"/>
              </a:ext>
            </a:extLst>
          </p:cNvPr>
          <p:cNvSpPr/>
          <p:nvPr/>
        </p:nvSpPr>
        <p:spPr>
          <a:xfrm>
            <a:off x="20131" y="6572688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TECHNOLOGIES THAT GUIDE INDUSTR</a:t>
            </a:r>
            <a:r>
              <a:rPr lang="pl-PL" sz="12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Y</a:t>
            </a:r>
            <a:endParaRPr lang="en-US" sz="1200" spc="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0" name="Łącznik prosty 8">
            <a:extLst>
              <a:ext uri="{FF2B5EF4-FFF2-40B4-BE49-F238E27FC236}">
                <a16:creationId xmlns:a16="http://schemas.microsoft.com/office/drawing/2014/main" id="{9D1A56CB-4BA9-4ED8-9785-FD0AF498B9CF}"/>
              </a:ext>
            </a:extLst>
          </p:cNvPr>
          <p:cNvCxnSpPr/>
          <p:nvPr/>
        </p:nvCxnSpPr>
        <p:spPr>
          <a:xfrm>
            <a:off x="20131" y="6510985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9">
            <a:extLst>
              <a:ext uri="{FF2B5EF4-FFF2-40B4-BE49-F238E27FC236}">
                <a16:creationId xmlns:a16="http://schemas.microsoft.com/office/drawing/2014/main" id="{7BA98C2A-FBE0-4C14-9902-A15EC1625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1" y="1961778"/>
            <a:ext cx="2346194" cy="495306"/>
          </a:xfrm>
          <a:prstGeom prst="rect">
            <a:avLst/>
          </a:prstGeom>
        </p:spPr>
      </p:pic>
      <p:sp>
        <p:nvSpPr>
          <p:cNvPr id="20" name="pole tekstowe 3">
            <a:extLst>
              <a:ext uri="{FF2B5EF4-FFF2-40B4-BE49-F238E27FC236}">
                <a16:creationId xmlns:a16="http://schemas.microsoft.com/office/drawing/2014/main" id="{9C398EA9-68CB-49CC-9E8F-54DA4124226F}"/>
              </a:ext>
            </a:extLst>
          </p:cNvPr>
          <p:cNvSpPr txBox="1"/>
          <p:nvPr/>
        </p:nvSpPr>
        <p:spPr>
          <a:xfrm>
            <a:off x="293729" y="4176301"/>
            <a:ext cx="8596803" cy="83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3600" b="1" cap="all" dirty="0">
                <a:solidFill>
                  <a:schemeClr val="bg1"/>
                </a:solidFill>
                <a:latin typeface="Arial Black" panose="020B0A040201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Bazy danych</a:t>
            </a:r>
            <a:endParaRPr lang="pl-PL" sz="2400" spc="40" dirty="0">
              <a:solidFill>
                <a:schemeClr val="bg1"/>
              </a:solidFill>
              <a:latin typeface="Arial Black" panose="020B0A04020102020204" pitchFamily="34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2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197032"/>
            <a:ext cx="8104909" cy="529520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SzPts val="3000"/>
              <a:buNone/>
            </a:pPr>
            <a:r>
              <a:rPr lang="pl-PL" sz="3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Stworzenie użytkownika i schematu</a:t>
            </a:r>
            <a:endParaRPr lang="pl-PL" sz="20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CREATE DATABASE integracja;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CREATE USER 'sam'@'%' IDENTIFIED BY 'sam’;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GRANT ALL PRIVILEGES ON *.* TO 'sam'@'%’;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UPDATE user SET plugin='auth_socket' WHERE User='sam’;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ALTER USER 'root'@'localhost' IDENTIFIED WITH mysql_native_password BY 'test’; 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FLUSH PRIVILEGES;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exit; </a:t>
            </a:r>
          </a:p>
        </p:txBody>
      </p:sp>
    </p:spTree>
    <p:extLst>
      <p:ext uri="{BB962C8B-B14F-4D97-AF65-F5344CB8AC3E}">
        <p14:creationId xmlns:p14="http://schemas.microsoft.com/office/powerpoint/2010/main" val="410508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197033"/>
            <a:ext cx="8104909" cy="4888458"/>
          </a:xfrm>
        </p:spPr>
        <p:txBody>
          <a:bodyPr>
            <a:normAutofit/>
          </a:bodyPr>
          <a:lstStyle/>
          <a:p>
            <a:pPr marL="0" indent="0" algn="ctr">
              <a:buSzPts val="3000"/>
              <a:buNone/>
            </a:pPr>
            <a:r>
              <a:rPr lang="pl-PL" sz="3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WORKBENCH</a:t>
            </a:r>
            <a:endParaRPr lang="pl-PL" sz="20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sudo apt install mysql-workbench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mysql-workbench</a:t>
            </a:r>
          </a:p>
        </p:txBody>
      </p:sp>
    </p:spTree>
    <p:extLst>
      <p:ext uri="{BB962C8B-B14F-4D97-AF65-F5344CB8AC3E}">
        <p14:creationId xmlns:p14="http://schemas.microsoft.com/office/powerpoint/2010/main" val="195016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197033"/>
            <a:ext cx="8104909" cy="4888458"/>
          </a:xfrm>
        </p:spPr>
        <p:txBody>
          <a:bodyPr>
            <a:normAutofit/>
          </a:bodyPr>
          <a:lstStyle/>
          <a:p>
            <a:pPr marL="0" indent="0" algn="ctr">
              <a:buSzPts val="3000"/>
              <a:buNone/>
            </a:pPr>
            <a:endParaRPr lang="pl-PL" sz="24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 algn="ctr">
              <a:buSzPts val="3000"/>
              <a:buNone/>
            </a:pPr>
            <a:endParaRPr lang="pl-PL" sz="24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 algn="ctr">
              <a:buSzPts val="3000"/>
              <a:buNone/>
            </a:pPr>
            <a:endParaRPr lang="pl-PL" sz="24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 algn="ctr">
              <a:buSzPts val="3000"/>
              <a:buNone/>
            </a:pPr>
            <a:r>
              <a:rPr lang="pl-PL" sz="24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JPA – standard mapowania obiektowo-relacyjnego dla języka java. Udostępnia API do operowania na obiektach i utrwalania ich w obiektowych bazach danych. </a:t>
            </a:r>
          </a:p>
        </p:txBody>
      </p:sp>
    </p:spTree>
    <p:extLst>
      <p:ext uri="{BB962C8B-B14F-4D97-AF65-F5344CB8AC3E}">
        <p14:creationId xmlns:p14="http://schemas.microsoft.com/office/powerpoint/2010/main" val="173562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197033"/>
            <a:ext cx="8104909" cy="4888458"/>
          </a:xfrm>
        </p:spPr>
        <p:txBody>
          <a:bodyPr>
            <a:normAutofit/>
          </a:bodyPr>
          <a:lstStyle/>
          <a:p>
            <a:pPr marL="0" indent="0" algn="ctr">
              <a:buSzPts val="3000"/>
              <a:buNone/>
            </a:pPr>
            <a:r>
              <a:rPr lang="pl-PL" sz="3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Spring Boot Data</a:t>
            </a:r>
            <a:endParaRPr lang="pl-PL" sz="20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Prekonfigurowane narzędzie JPA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Minimalistyczna i prosta konfiguracja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Brak implementacji repozytoriów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Oszczędność czasu</a:t>
            </a:r>
          </a:p>
        </p:txBody>
      </p:sp>
      <p:pic>
        <p:nvPicPr>
          <p:cNvPr id="3074" name="Picture 2" descr="Znalezione obrazy dla zapytania transparent money">
            <a:extLst>
              <a:ext uri="{FF2B5EF4-FFF2-40B4-BE49-F238E27FC236}">
                <a16:creationId xmlns:a16="http://schemas.microsoft.com/office/drawing/2014/main" id="{09FFA5C3-FA61-4DA1-881F-C303DC578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840" y="4325389"/>
            <a:ext cx="23145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3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197033"/>
            <a:ext cx="8104909" cy="4888458"/>
          </a:xfrm>
        </p:spPr>
        <p:txBody>
          <a:bodyPr>
            <a:normAutofit/>
          </a:bodyPr>
          <a:lstStyle/>
          <a:p>
            <a:pPr marL="0" indent="0" algn="ctr">
              <a:buSzPts val="3000"/>
              <a:buNone/>
            </a:pPr>
            <a:r>
              <a:rPr lang="pl-PL" sz="3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Konfiguracja</a:t>
            </a:r>
            <a:endParaRPr lang="pl-PL" sz="20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22411-6BCE-4D2A-BFA2-318E37B56A27}"/>
              </a:ext>
            </a:extLst>
          </p:cNvPr>
          <p:cNvSpPr/>
          <p:nvPr/>
        </p:nvSpPr>
        <p:spPr>
          <a:xfrm>
            <a:off x="1005840" y="1985028"/>
            <a:ext cx="6932814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solidFill>
                  <a:srgbClr val="C00000"/>
                </a:solidFill>
              </a:rPr>
              <a:t>spring.jpa.hibernate.ddl-auto</a:t>
            </a:r>
            <a:r>
              <a:rPr lang="pl-PL" dirty="0"/>
              <a:t>=create</a:t>
            </a:r>
          </a:p>
          <a:p>
            <a:r>
              <a:rPr lang="pl-PL" dirty="0">
                <a:solidFill>
                  <a:srgbClr val="C00000"/>
                </a:solidFill>
              </a:rPr>
              <a:t>spring.datasource.url</a:t>
            </a:r>
            <a:r>
              <a:rPr lang="pl-PL" dirty="0"/>
              <a:t>=jdbc:mysql://localhost:3306/integracja</a:t>
            </a:r>
          </a:p>
          <a:p>
            <a:r>
              <a:rPr lang="pl-PL" dirty="0">
                <a:solidFill>
                  <a:srgbClr val="C00000"/>
                </a:solidFill>
              </a:rPr>
              <a:t>spring.datasource.username</a:t>
            </a:r>
            <a:r>
              <a:rPr lang="pl-PL" dirty="0"/>
              <a:t>=sam</a:t>
            </a:r>
          </a:p>
          <a:p>
            <a:r>
              <a:rPr lang="pl-PL" dirty="0">
                <a:solidFill>
                  <a:srgbClr val="C00000"/>
                </a:solidFill>
              </a:rPr>
              <a:t>spring.datasource.password</a:t>
            </a:r>
            <a:r>
              <a:rPr lang="pl-PL" dirty="0"/>
              <a:t>=sam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179F4-BA64-4873-AF87-D7773CAE66DC}"/>
              </a:ext>
            </a:extLst>
          </p:cNvPr>
          <p:cNvSpPr/>
          <p:nvPr/>
        </p:nvSpPr>
        <p:spPr>
          <a:xfrm>
            <a:off x="1005840" y="3606076"/>
            <a:ext cx="6932814" cy="2616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/>
              <a:t> </a:t>
            </a:r>
            <a:r>
              <a:rPr lang="pl-PL" sz="1600" dirty="0"/>
              <a:t>       &lt;dependency&gt;</a:t>
            </a:r>
          </a:p>
          <a:p>
            <a:r>
              <a:rPr lang="pl-PL" sz="1600" dirty="0"/>
              <a:t>            &lt;groupId&gt;org.springframework.boot&lt;/groupId&gt;</a:t>
            </a:r>
          </a:p>
          <a:p>
            <a:r>
              <a:rPr lang="pl-PL" sz="1600" dirty="0"/>
              <a:t>            &lt;artifactId&gt;spring-boot-starter-data-jpa&lt;/artifactId&gt;</a:t>
            </a:r>
          </a:p>
          <a:p>
            <a:r>
              <a:rPr lang="pl-PL" sz="1600" dirty="0"/>
              <a:t>        &lt;/dependency&gt;</a:t>
            </a:r>
          </a:p>
          <a:p>
            <a:endParaRPr lang="pl-PL" sz="1600" dirty="0"/>
          </a:p>
          <a:p>
            <a:r>
              <a:rPr lang="pl-PL" sz="1600" dirty="0"/>
              <a:t>        &lt;dependency&gt;</a:t>
            </a:r>
          </a:p>
          <a:p>
            <a:r>
              <a:rPr lang="pl-PL" sz="1600" dirty="0"/>
              <a:t>            &lt;groupId&gt;mysql&lt;/groupId&gt;</a:t>
            </a:r>
          </a:p>
          <a:p>
            <a:r>
              <a:rPr lang="pl-PL" sz="1600" dirty="0"/>
              <a:t>            &lt;artifactId&gt;mysql-connector-java&lt;/artifactId&gt;</a:t>
            </a:r>
          </a:p>
          <a:p>
            <a:r>
              <a:rPr lang="pl-PL" sz="1600" dirty="0"/>
              <a:t>            &lt;version&gt;5.1.6&lt;/version&gt;</a:t>
            </a:r>
          </a:p>
          <a:p>
            <a:r>
              <a:rPr lang="pl-PL" sz="1600" dirty="0"/>
              <a:t>        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34408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197033"/>
            <a:ext cx="8104909" cy="488845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SzPts val="3000"/>
              <a:buNone/>
            </a:pPr>
            <a:r>
              <a:rPr lang="pl-PL" sz="3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Encja</a:t>
            </a:r>
            <a:endParaRPr lang="pl-PL" sz="20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Adnotacja </a:t>
            </a:r>
            <a:r>
              <a:rPr lang="pl-PL" sz="2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@Entity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2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Pole z id a nad nim adnotacja </a:t>
            </a:r>
            <a:r>
              <a:rPr lang="pl-PL" sz="2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@Id</a:t>
            </a:r>
            <a:r>
              <a:rPr lang="pl-PL" sz="22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 oraz strategią generowania klucza głównego </a:t>
            </a:r>
          </a:p>
          <a:p>
            <a:pPr marL="0" indent="0">
              <a:buSzPts val="3000"/>
              <a:buNone/>
            </a:pPr>
            <a:r>
              <a:rPr lang="pl-PL" sz="2200" b="1" dirty="0">
                <a:solidFill>
                  <a:srgbClr val="3D3C3C"/>
                </a:solidFill>
                <a:latin typeface="Montserrat"/>
                <a:sym typeface="Montserrat"/>
              </a:rPr>
              <a:t>		</a:t>
            </a:r>
            <a:r>
              <a:rPr lang="pl-PL" sz="2200" b="1" dirty="0"/>
              <a:t>@GeneratedValue(strategy = AUTO)</a:t>
            </a:r>
            <a:endParaRPr lang="pl-PL" sz="22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200" dirty="0"/>
              <a:t>Formatowanie wartości wyliczeniowych na napisową reprezentację </a:t>
            </a:r>
            <a:r>
              <a:rPr lang="pl-PL" sz="2200" b="1" dirty="0"/>
              <a:t>@Enumerated(STRING)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Gettery i settery</a:t>
            </a:r>
          </a:p>
          <a:p>
            <a:pPr marL="0" indent="0">
              <a:buSzPts val="3000"/>
              <a:buNone/>
            </a:pPr>
            <a:r>
              <a:rPr lang="pl-PL" sz="2400" b="1" dirty="0">
                <a:solidFill>
                  <a:srgbClr val="3D3C3C"/>
                </a:solidFill>
                <a:latin typeface="Montserrat"/>
                <a:sym typeface="Montserrat"/>
              </a:rPr>
              <a:t>		</a:t>
            </a:r>
            <a:endParaRPr lang="pl-PL" sz="24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endParaRPr lang="pl-PL" sz="24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049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0ABF9A-6259-4EBF-B664-E6E23659C341}"/>
              </a:ext>
            </a:extLst>
          </p:cNvPr>
          <p:cNvSpPr/>
          <p:nvPr/>
        </p:nvSpPr>
        <p:spPr>
          <a:xfrm>
            <a:off x="1612669" y="1368889"/>
            <a:ext cx="4572000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b-NO" dirty="0"/>
              <a:t>@Entity</a:t>
            </a:r>
          </a:p>
          <a:p>
            <a:r>
              <a:rPr lang="nb-NO" dirty="0"/>
              <a:t>public class User {</a:t>
            </a:r>
          </a:p>
          <a:p>
            <a:endParaRPr lang="nb-NO" dirty="0"/>
          </a:p>
          <a:p>
            <a:r>
              <a:rPr lang="nb-NO" dirty="0"/>
              <a:t>    @Id</a:t>
            </a:r>
          </a:p>
          <a:p>
            <a:r>
              <a:rPr lang="nb-NO" dirty="0"/>
              <a:t>    @GeneratedValue(strategy = AUTO)</a:t>
            </a:r>
          </a:p>
          <a:p>
            <a:r>
              <a:rPr lang="nb-NO" dirty="0"/>
              <a:t>    private Long id;</a:t>
            </a:r>
            <a:endParaRPr lang="pl-PL" dirty="0"/>
          </a:p>
          <a:p>
            <a:endParaRPr lang="pl-PL" dirty="0"/>
          </a:p>
          <a:p>
            <a:endParaRPr lang="nb-NO" dirty="0"/>
          </a:p>
          <a:p>
            <a:r>
              <a:rPr lang="nb-NO" dirty="0"/>
              <a:t>    @Enumerated(STRING)</a:t>
            </a:r>
          </a:p>
          <a:p>
            <a:r>
              <a:rPr lang="nb-NO" dirty="0"/>
              <a:t>    private Gender gender;</a:t>
            </a:r>
            <a:endParaRPr lang="pl-PL" dirty="0"/>
          </a:p>
          <a:p>
            <a:endParaRPr lang="nb-NO" dirty="0"/>
          </a:p>
          <a:p>
            <a:r>
              <a:rPr lang="nb-NO" dirty="0"/>
              <a:t>    private String firstName;</a:t>
            </a:r>
          </a:p>
          <a:p>
            <a:r>
              <a:rPr lang="nb-NO" dirty="0"/>
              <a:t>    private String lastName;</a:t>
            </a:r>
          </a:p>
          <a:p>
            <a:r>
              <a:rPr lang="nb-NO" dirty="0"/>
              <a:t>    private Integer age;</a:t>
            </a:r>
            <a:endParaRPr lang="pl-PL" dirty="0"/>
          </a:p>
          <a:p>
            <a:endParaRPr lang="pl-PL" dirty="0"/>
          </a:p>
          <a:p>
            <a:r>
              <a:rPr lang="pl-PL" dirty="0"/>
              <a:t>    // Getters &amp; Setters</a:t>
            </a:r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026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197033"/>
            <a:ext cx="8104909" cy="4888458"/>
          </a:xfrm>
        </p:spPr>
        <p:txBody>
          <a:bodyPr>
            <a:normAutofit/>
          </a:bodyPr>
          <a:lstStyle/>
          <a:p>
            <a:pPr marL="0" indent="0" algn="ctr">
              <a:buSzPts val="3000"/>
              <a:buNone/>
            </a:pPr>
            <a:r>
              <a:rPr lang="pl-PL" sz="3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Repozytorium</a:t>
            </a:r>
            <a:endParaRPr lang="pl-PL" sz="20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sym typeface="Montserrat"/>
              </a:rPr>
              <a:t>Interfejs repozytorium.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b="1" dirty="0">
              <a:solidFill>
                <a:srgbClr val="3D3C3C"/>
              </a:solidFill>
              <a:latin typeface="Montserrat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sym typeface="Montserrat"/>
              </a:rPr>
              <a:t>Rozszerzamy repozytorium</a:t>
            </a:r>
            <a:r>
              <a:rPr lang="pl-PL" sz="2400" b="1" dirty="0">
                <a:solidFill>
                  <a:srgbClr val="3D3C3C"/>
                </a:solidFill>
                <a:latin typeface="Montserrat"/>
                <a:sym typeface="Montserrat"/>
              </a:rPr>
              <a:t>	</a:t>
            </a:r>
          </a:p>
          <a:p>
            <a:pPr marL="0" indent="0">
              <a:buSzPts val="3000"/>
              <a:buNone/>
            </a:pPr>
            <a:r>
              <a:rPr lang="pl-PL" sz="2400" b="1" dirty="0">
                <a:solidFill>
                  <a:srgbClr val="3D3C3C"/>
                </a:solidFill>
                <a:latin typeface="Montserrat"/>
                <a:sym typeface="Montserrat"/>
              </a:rPr>
              <a:t>	</a:t>
            </a:r>
            <a:r>
              <a:rPr lang="en-US" sz="2000" b="1" dirty="0" err="1"/>
              <a:t>UserRepository</a:t>
            </a:r>
            <a:r>
              <a:rPr lang="en-US" sz="2000" b="1" dirty="0"/>
              <a:t> extends </a:t>
            </a:r>
            <a:r>
              <a:rPr lang="en-US" sz="2000" b="1" dirty="0" err="1"/>
              <a:t>CrudRepository</a:t>
            </a:r>
            <a:r>
              <a:rPr lang="en-US" sz="2000" b="1" dirty="0"/>
              <a:t>&lt;User, Long&gt;</a:t>
            </a:r>
            <a:endParaRPr lang="pl-PL" sz="20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endParaRPr lang="pl-PL" sz="24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1243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197033"/>
            <a:ext cx="8104909" cy="4888458"/>
          </a:xfrm>
        </p:spPr>
        <p:txBody>
          <a:bodyPr>
            <a:normAutofit/>
          </a:bodyPr>
          <a:lstStyle/>
          <a:p>
            <a:pPr marL="0" indent="0" algn="ctr">
              <a:buSzPts val="3000"/>
              <a:buNone/>
            </a:pPr>
            <a:r>
              <a:rPr lang="pl-PL" sz="3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Użycie</a:t>
            </a: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sym typeface="Montserrat"/>
              </a:rPr>
              <a:t>Wstrzykiwanie</a:t>
            </a:r>
          </a:p>
          <a:p>
            <a:pPr marL="0" indent="0">
              <a:buSzPts val="3000"/>
              <a:buNone/>
            </a:pPr>
            <a:r>
              <a:rPr lang="pl-PL" sz="2400" dirty="0">
                <a:solidFill>
                  <a:srgbClr val="3D3C3C"/>
                </a:solidFill>
                <a:latin typeface="Montserrat"/>
                <a:sym typeface="Montserrat"/>
              </a:rPr>
              <a:t>	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b="1" dirty="0">
              <a:solidFill>
                <a:srgbClr val="3D3C3C"/>
              </a:solidFill>
              <a:latin typeface="Montserrat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b="1" dirty="0">
              <a:solidFill>
                <a:srgbClr val="3D3C3C"/>
              </a:solidFill>
              <a:latin typeface="Montserrat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sym typeface="Montserrat"/>
              </a:rPr>
              <a:t>Wykorzystanie</a:t>
            </a:r>
          </a:p>
          <a:p>
            <a:pPr marL="0" indent="0">
              <a:buSzPts val="3000"/>
              <a:buNone/>
            </a:pPr>
            <a:r>
              <a:rPr lang="pl-PL" sz="2400" b="1" dirty="0">
                <a:solidFill>
                  <a:srgbClr val="3D3C3C"/>
                </a:solidFill>
                <a:latin typeface="Montserrat"/>
                <a:sym typeface="Montserrat"/>
              </a:rPr>
              <a:t>	</a:t>
            </a:r>
            <a:endParaRPr lang="pl-PL" sz="24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D5F183-F19F-4A05-9DD5-CDFAC20BA5DC}"/>
              </a:ext>
            </a:extLst>
          </p:cNvPr>
          <p:cNvSpPr/>
          <p:nvPr/>
        </p:nvSpPr>
        <p:spPr>
          <a:xfrm>
            <a:off x="1288471" y="4530774"/>
            <a:ext cx="4339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User savedUser = userRepository.save(user);</a:t>
            </a:r>
            <a:endParaRPr lang="pl-P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F902F2-678F-40A7-9284-E4DFD69132F9}"/>
              </a:ext>
            </a:extLst>
          </p:cNvPr>
          <p:cNvSpPr/>
          <p:nvPr/>
        </p:nvSpPr>
        <p:spPr>
          <a:xfrm>
            <a:off x="1288471" y="2237394"/>
            <a:ext cx="61763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private final UserRepository userRepository;</a:t>
            </a:r>
          </a:p>
          <a:p>
            <a:r>
              <a:rPr lang="pl-PL" dirty="0"/>
              <a:t>    @Autowired</a:t>
            </a:r>
          </a:p>
          <a:p>
            <a:r>
              <a:rPr lang="pl-PL" dirty="0"/>
              <a:t>    public UserController(UserRepository userRepository) {</a:t>
            </a:r>
          </a:p>
          <a:p>
            <a:r>
              <a:rPr lang="pl-PL" dirty="0"/>
              <a:t>        this.userRepository = userRepository;</a:t>
            </a:r>
          </a:p>
          <a:p>
            <a:r>
              <a:rPr lang="pl-PL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2961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197033"/>
            <a:ext cx="8104909" cy="4888458"/>
          </a:xfrm>
        </p:spPr>
        <p:txBody>
          <a:bodyPr>
            <a:normAutofit/>
          </a:bodyPr>
          <a:lstStyle/>
          <a:p>
            <a:pPr marL="0" indent="0" algn="ctr">
              <a:buSzPts val="3000"/>
              <a:buNone/>
            </a:pPr>
            <a:r>
              <a:rPr lang="pl-PL" sz="3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Widoki</a:t>
            </a: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r>
              <a:rPr lang="pl-PL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	</a:t>
            </a:r>
            <a:r>
              <a:rPr lang="en-US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CREATE OR REPLACE VIEW </a:t>
            </a:r>
            <a:r>
              <a:rPr lang="en-US" sz="2000" dirty="0" err="1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adults_people</a:t>
            </a:r>
            <a:r>
              <a:rPr lang="en-US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 AS </a:t>
            </a: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r>
              <a:rPr lang="pl-PL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		</a:t>
            </a:r>
            <a:r>
              <a:rPr lang="en-US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SELECT id, </a:t>
            </a:r>
            <a:r>
              <a:rPr lang="en-US" sz="2000" dirty="0" err="1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first_name</a:t>
            </a:r>
            <a:r>
              <a:rPr lang="en-US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, </a:t>
            </a:r>
            <a:r>
              <a:rPr lang="en-US" sz="2000" dirty="0" err="1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last_name</a:t>
            </a:r>
            <a:r>
              <a:rPr lang="en-US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 </a:t>
            </a: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r>
              <a:rPr lang="pl-PL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	</a:t>
            </a:r>
            <a:r>
              <a:rPr lang="en-US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FROM user </a:t>
            </a: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r>
              <a:rPr lang="pl-PL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		</a:t>
            </a:r>
            <a:r>
              <a:rPr lang="en-US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WHERE </a:t>
            </a:r>
            <a:r>
              <a:rPr lang="en-US" sz="2000" dirty="0" err="1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user.age</a:t>
            </a:r>
            <a:r>
              <a:rPr lang="en-US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 &gt; 17;</a:t>
            </a: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 algn="ctr">
              <a:buSzPts val="3000"/>
              <a:buNone/>
            </a:pPr>
            <a:r>
              <a:rPr lang="pl-PL" sz="36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Encja @Immutable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0089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046907"/>
            <a:ext cx="8104909" cy="8733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l-PL" sz="48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19C38B3A-1B9D-45D4-B219-32A7346A3722}"/>
              </a:ext>
            </a:extLst>
          </p:cNvPr>
          <p:cNvSpPr txBox="1">
            <a:spLocks/>
          </p:cNvSpPr>
          <p:nvPr/>
        </p:nvSpPr>
        <p:spPr>
          <a:xfrm>
            <a:off x="519545" y="2560319"/>
            <a:ext cx="8104909" cy="246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kern="1200">
                <a:solidFill>
                  <a:schemeClr val="tx1"/>
                </a:solidFill>
                <a:latin typeface="Exo 2.0" panose="00000500000000000000" pitchFamily="50" charset="-18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/>
                </a:solidFill>
                <a:latin typeface="Exo 2.0" panose="00000500000000000000" pitchFamily="50" charset="-18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kern="1200">
                <a:solidFill>
                  <a:schemeClr val="tx1"/>
                </a:solidFill>
                <a:latin typeface="Exo 2.0" panose="00000500000000000000" pitchFamily="50" charset="-18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100" b="0" kern="1200">
                <a:solidFill>
                  <a:schemeClr val="tx1"/>
                </a:solidFill>
                <a:latin typeface="Exo 2.0" panose="00000500000000000000" pitchFamily="50" charset="-18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b="0" kern="1200">
                <a:solidFill>
                  <a:schemeClr val="tx1"/>
                </a:solidFill>
                <a:latin typeface="Exo 2.0" panose="00000500000000000000" pitchFamily="50" charset="-18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pl-PL" sz="28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Serwer bazy danych</a:t>
            </a:r>
            <a:r>
              <a:rPr lang="pl-PL" sz="28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 – oprogramowanie służące do zarządzania bazą danych. Serwer zazwyczaj posiada wiele baz danych.</a:t>
            </a:r>
            <a:endParaRPr lang="pl-PL" sz="28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7334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197033"/>
            <a:ext cx="8104909" cy="4888458"/>
          </a:xfrm>
        </p:spPr>
        <p:txBody>
          <a:bodyPr>
            <a:normAutofit/>
          </a:bodyPr>
          <a:lstStyle/>
          <a:p>
            <a:pPr marL="0" indent="0" algn="ctr">
              <a:buSzPts val="3000"/>
              <a:buNone/>
            </a:pPr>
            <a:r>
              <a:rPr lang="pl-PL" sz="3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Relacje</a:t>
            </a: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@OneToMany</a:t>
            </a: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 – obiekt A zawiera wiele elementów B ale obiekt B zawiera jeden element A.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@ManyToOne</a:t>
            </a: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 – obiekt A zawiera jeden element B ale obiekt B zawiera wiele elementów A.</a:t>
            </a:r>
          </a:p>
          <a:p>
            <a:pPr marL="0" indent="0">
              <a:buSzPts val="3000"/>
              <a:buNone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@ManyToMany </a:t>
            </a: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– obiekt A zawiera wiele elementów B oraz obiekt B zawiera wiele elementów A. Wykorzystujemy dodatkową tabelę do połączenia obu tabel.</a:t>
            </a:r>
            <a:endParaRPr lang="pl-PL" sz="24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8726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197033"/>
            <a:ext cx="8104909" cy="4888458"/>
          </a:xfrm>
        </p:spPr>
        <p:txBody>
          <a:bodyPr>
            <a:normAutofit/>
          </a:bodyPr>
          <a:lstStyle/>
          <a:p>
            <a:pPr marL="0" indent="0" algn="ctr">
              <a:buSzPts val="3000"/>
              <a:buNone/>
            </a:pPr>
            <a:r>
              <a:rPr lang="pl-PL" sz="3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Zadanie</a:t>
            </a: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>
              <a:buSzPts val="3000"/>
              <a:buNone/>
            </a:pPr>
            <a:r>
              <a:rPr lang="pl-PL" sz="20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Stwórz swój własny model tj. co najmniej dwie dodatkowe encje/tabele  i połącz je odpowiednimi relacjami. Utwórz uproszczony widok informacji które będą zawierały dodane przez Ciebie tabelki. Zaimplementuj pobieranie uproszczonych informacji w module Victor.</a:t>
            </a:r>
          </a:p>
          <a:p>
            <a:pPr marL="0" indent="0">
              <a:buSzPts val="3000"/>
              <a:buNone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0" indent="0" algn="ctr">
              <a:buSzPts val="3000"/>
              <a:buNone/>
            </a:pPr>
            <a:r>
              <a:rPr lang="pl-PL" sz="20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Bądź kreatywny !!!</a:t>
            </a:r>
            <a:endParaRPr lang="pl-PL" sz="24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18036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A190E1F7-675F-410B-9C9A-6708E118F5A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5">
            <a:extLst>
              <a:ext uri="{FF2B5EF4-FFF2-40B4-BE49-F238E27FC236}">
                <a16:creationId xmlns:a16="http://schemas.microsoft.com/office/drawing/2014/main" id="{F93E0431-C552-4B67-9B1B-32F16B20E21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4" name="Obraz 2">
            <a:extLst>
              <a:ext uri="{FF2B5EF4-FFF2-40B4-BE49-F238E27FC236}">
                <a16:creationId xmlns:a16="http://schemas.microsoft.com/office/drawing/2014/main" id="{967BE4B2-CC66-4103-8342-E54EB07A1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6" t="-670" r="-200" b="670"/>
          <a:stretch/>
        </p:blipFill>
        <p:spPr>
          <a:xfrm>
            <a:off x="-94559" y="-34684"/>
            <a:ext cx="9333119" cy="6927368"/>
          </a:xfrm>
          <a:prstGeom prst="rect">
            <a:avLst/>
          </a:prstGeom>
        </p:spPr>
      </p:pic>
      <p:sp>
        <p:nvSpPr>
          <p:cNvPr id="5" name="pole tekstowe 3">
            <a:extLst>
              <a:ext uri="{FF2B5EF4-FFF2-40B4-BE49-F238E27FC236}">
                <a16:creationId xmlns:a16="http://schemas.microsoft.com/office/drawing/2014/main" id="{951BAAE3-98BC-48E6-BA82-AC8EC33069D3}"/>
              </a:ext>
            </a:extLst>
          </p:cNvPr>
          <p:cNvSpPr txBox="1"/>
          <p:nvPr/>
        </p:nvSpPr>
        <p:spPr>
          <a:xfrm>
            <a:off x="333011" y="4496966"/>
            <a:ext cx="8596803" cy="58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l-PL" sz="2400" spc="40" dirty="0">
                <a:solidFill>
                  <a:schemeClr val="bg1"/>
                </a:solidFill>
                <a:latin typeface="Arial Black" panose="020B0A04020102020204" pitchFamily="34" charset="0"/>
                <a:ea typeface="Roboto Black" panose="02000000000000000000" pitchFamily="2" charset="0"/>
              </a:rPr>
              <a:t>Krzysztof.Lopucki@ttms.pl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7DF72-FE0B-4093-8E29-FC072C7D47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451" y="498150"/>
            <a:ext cx="2346194" cy="1068821"/>
          </a:xfrm>
          <a:prstGeom prst="rect">
            <a:avLst/>
          </a:prstGeom>
        </p:spPr>
      </p:pic>
      <p:sp>
        <p:nvSpPr>
          <p:cNvPr id="9" name="Prostokąt 7">
            <a:extLst>
              <a:ext uri="{FF2B5EF4-FFF2-40B4-BE49-F238E27FC236}">
                <a16:creationId xmlns:a16="http://schemas.microsoft.com/office/drawing/2014/main" id="{95DACEC1-C9BE-4CDF-B8EF-89C2D059CAD7}"/>
              </a:ext>
            </a:extLst>
          </p:cNvPr>
          <p:cNvSpPr/>
          <p:nvPr/>
        </p:nvSpPr>
        <p:spPr>
          <a:xfrm>
            <a:off x="20131" y="6572688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TECHNOLOGIES THAT GUIDE INDUSTR</a:t>
            </a:r>
            <a:r>
              <a:rPr lang="pl-PL" sz="12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Y</a:t>
            </a:r>
            <a:endParaRPr lang="en-US" sz="1200" spc="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0" name="Łącznik prosty 8">
            <a:extLst>
              <a:ext uri="{FF2B5EF4-FFF2-40B4-BE49-F238E27FC236}">
                <a16:creationId xmlns:a16="http://schemas.microsoft.com/office/drawing/2014/main" id="{9D1A56CB-4BA9-4ED8-9785-FD0AF498B9CF}"/>
              </a:ext>
            </a:extLst>
          </p:cNvPr>
          <p:cNvCxnSpPr/>
          <p:nvPr/>
        </p:nvCxnSpPr>
        <p:spPr>
          <a:xfrm>
            <a:off x="20131" y="6510985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9">
            <a:extLst>
              <a:ext uri="{FF2B5EF4-FFF2-40B4-BE49-F238E27FC236}">
                <a16:creationId xmlns:a16="http://schemas.microsoft.com/office/drawing/2014/main" id="{7BA98C2A-FBE0-4C14-9902-A15EC1625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946" y="696178"/>
            <a:ext cx="2346194" cy="495306"/>
          </a:xfrm>
          <a:prstGeom prst="rect">
            <a:avLst/>
          </a:prstGeom>
        </p:spPr>
      </p:pic>
      <p:sp>
        <p:nvSpPr>
          <p:cNvPr id="20" name="pole tekstowe 3">
            <a:extLst>
              <a:ext uri="{FF2B5EF4-FFF2-40B4-BE49-F238E27FC236}">
                <a16:creationId xmlns:a16="http://schemas.microsoft.com/office/drawing/2014/main" id="{9C398EA9-68CB-49CC-9E8F-54DA4124226F}"/>
              </a:ext>
            </a:extLst>
          </p:cNvPr>
          <p:cNvSpPr txBox="1"/>
          <p:nvPr/>
        </p:nvSpPr>
        <p:spPr>
          <a:xfrm>
            <a:off x="273598" y="3685431"/>
            <a:ext cx="8596803" cy="58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l-PL" sz="2400" spc="40" dirty="0">
                <a:solidFill>
                  <a:schemeClr val="bg1"/>
                </a:solidFill>
                <a:latin typeface="Arial Black" panose="020B0A04020102020204" pitchFamily="34" charset="0"/>
                <a:ea typeface="Roboto Black" panose="02000000000000000000" pitchFamily="2" charset="0"/>
              </a:rPr>
              <a:t>Krzysztof Łopucki</a:t>
            </a:r>
          </a:p>
        </p:txBody>
      </p:sp>
      <p:sp>
        <p:nvSpPr>
          <p:cNvPr id="12" name="pole tekstowe 3">
            <a:extLst>
              <a:ext uri="{FF2B5EF4-FFF2-40B4-BE49-F238E27FC236}">
                <a16:creationId xmlns:a16="http://schemas.microsoft.com/office/drawing/2014/main" id="{689AE869-84FD-42DD-894A-D7E0EC833372}"/>
              </a:ext>
            </a:extLst>
          </p:cNvPr>
          <p:cNvSpPr txBox="1"/>
          <p:nvPr/>
        </p:nvSpPr>
        <p:spPr>
          <a:xfrm>
            <a:off x="333011" y="2300000"/>
            <a:ext cx="8596803" cy="83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l-PL" sz="3600" b="1" cap="all" dirty="0">
                <a:solidFill>
                  <a:schemeClr val="bg1"/>
                </a:solidFill>
                <a:latin typeface="Arial Black" panose="020B0A040201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Dziękuję </a:t>
            </a:r>
            <a:endParaRPr lang="pl-PL" sz="2400" spc="40" dirty="0">
              <a:solidFill>
                <a:schemeClr val="bg1"/>
              </a:solidFill>
              <a:latin typeface="Arial Black" panose="020B0A04020102020204" pitchFamily="34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6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995055"/>
            <a:ext cx="8104909" cy="4090436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pl-PL" sz="28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Baza danych – </a:t>
            </a:r>
            <a:r>
              <a:rPr lang="pl-PL" sz="28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zbiór danych uporządkowanych w odpowiednim formacie co pozwala na dostęp do nich przez wykonanie operacji CRUD.</a:t>
            </a:r>
            <a:endParaRPr lang="pl-PL" sz="28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7287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995055"/>
            <a:ext cx="8104909" cy="4090436"/>
          </a:xfrm>
        </p:spPr>
        <p:txBody>
          <a:bodyPr>
            <a:normAutofit/>
          </a:bodyPr>
          <a:lstStyle/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Tabela</a:t>
            </a:r>
            <a:r>
              <a:rPr lang="pl-PL" sz="28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 – zbiór informacji opisujący dane o podobnym zapisane we wspólnej strukturze. 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Kolumna </a:t>
            </a:r>
            <a:r>
              <a:rPr lang="pl-PL" sz="28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– składowa tabeli o tym samym typie i znaczeniu.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8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Rekord </a:t>
            </a:r>
            <a:r>
              <a:rPr lang="pl-PL" sz="28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– wpis w tabeli. </a:t>
            </a:r>
          </a:p>
        </p:txBody>
      </p:sp>
    </p:spTree>
    <p:extLst>
      <p:ext uri="{BB962C8B-B14F-4D97-AF65-F5344CB8AC3E}">
        <p14:creationId xmlns:p14="http://schemas.microsoft.com/office/powerpoint/2010/main" val="66851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D02E1-544D-41AA-A823-94FB4924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64" y="1220049"/>
            <a:ext cx="6182795" cy="56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pic>
        <p:nvPicPr>
          <p:cNvPr id="1026" name="Picture 2" descr="Znalezione obrazy dla zapytania mysql transparent">
            <a:extLst>
              <a:ext uri="{FF2B5EF4-FFF2-40B4-BE49-F238E27FC236}">
                <a16:creationId xmlns:a16="http://schemas.microsoft.com/office/drawing/2014/main" id="{619F0282-BA00-4DE7-8ABA-E694B9A4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09" y="60911"/>
            <a:ext cx="4296801" cy="36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nalezione obrazy dla zapytania oracle database transparent">
            <a:extLst>
              <a:ext uri="{FF2B5EF4-FFF2-40B4-BE49-F238E27FC236}">
                <a16:creationId xmlns:a16="http://schemas.microsoft.com/office/drawing/2014/main" id="{BEE4E04A-D342-4F2E-8551-4DACD6030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2010988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postgresql database transparent">
            <a:extLst>
              <a:ext uri="{FF2B5EF4-FFF2-40B4-BE49-F238E27FC236}">
                <a16:creationId xmlns:a16="http://schemas.microsoft.com/office/drawing/2014/main" id="{8ECB8D81-68AB-4F6D-A96F-C0A9F33A8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58" y="4655821"/>
            <a:ext cx="3892114" cy="17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nalezione obrazy dla zapytania mssql transparent logo">
            <a:extLst>
              <a:ext uri="{FF2B5EF4-FFF2-40B4-BE49-F238E27FC236}">
                <a16:creationId xmlns:a16="http://schemas.microsoft.com/office/drawing/2014/main" id="{30797E9B-8761-4BB0-B1CD-9566B8DA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88" y="3613939"/>
            <a:ext cx="4513811" cy="112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9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197033"/>
            <a:ext cx="8104909" cy="4888458"/>
          </a:xfrm>
        </p:spPr>
        <p:txBody>
          <a:bodyPr>
            <a:normAutofit/>
          </a:bodyPr>
          <a:lstStyle/>
          <a:p>
            <a:pPr marL="0" indent="0" algn="ctr">
              <a:buSzPts val="3000"/>
              <a:buNone/>
            </a:pPr>
            <a:r>
              <a:rPr lang="pl-PL" sz="3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SQL – Sctuctured Query Language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Szybki.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Ustandaryzowany.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Język deklaratywny.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Służy do manipulacji bazą danych.</a:t>
            </a:r>
          </a:p>
        </p:txBody>
      </p:sp>
    </p:spTree>
    <p:extLst>
      <p:ext uri="{BB962C8B-B14F-4D97-AF65-F5344CB8AC3E}">
        <p14:creationId xmlns:p14="http://schemas.microsoft.com/office/powerpoint/2010/main" val="374249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197033"/>
            <a:ext cx="8104909" cy="4888458"/>
          </a:xfrm>
        </p:spPr>
        <p:txBody>
          <a:bodyPr>
            <a:normAutofit/>
          </a:bodyPr>
          <a:lstStyle/>
          <a:p>
            <a:pPr marL="0" indent="0" algn="ctr">
              <a:buSzPts val="3000"/>
              <a:buNone/>
            </a:pPr>
            <a:r>
              <a:rPr lang="pl-PL" sz="3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Instalacja</a:t>
            </a:r>
            <a:endParaRPr lang="pl-PL" sz="20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sudo apt update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sudo apt install mysql-server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sudo mysql_secure_installation</a:t>
            </a:r>
          </a:p>
        </p:txBody>
      </p:sp>
    </p:spTree>
    <p:extLst>
      <p:ext uri="{BB962C8B-B14F-4D97-AF65-F5344CB8AC3E}">
        <p14:creationId xmlns:p14="http://schemas.microsoft.com/office/powerpoint/2010/main" val="320973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C2FD7F-EC45-4E4E-80D7-3C3DBCF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AD1-7FE7-4076-8A52-FD10172D7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67" y="1197033"/>
            <a:ext cx="8104909" cy="4888458"/>
          </a:xfrm>
        </p:spPr>
        <p:txBody>
          <a:bodyPr>
            <a:normAutofit/>
          </a:bodyPr>
          <a:lstStyle/>
          <a:p>
            <a:pPr marL="0" indent="0" algn="ctr">
              <a:buSzPts val="3000"/>
              <a:buNone/>
            </a:pPr>
            <a:r>
              <a:rPr lang="pl-PL" sz="3200" b="1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Przygotowanie</a:t>
            </a:r>
            <a:endParaRPr lang="pl-PL" sz="2000" b="1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sudo mysql -p -u root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use mysql;</a:t>
            </a: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3D3C3C"/>
              </a:solidFill>
              <a:latin typeface="Montserrat"/>
              <a:ea typeface="Montserrat ExtraBold"/>
              <a:cs typeface="Montserrat ExtraBold"/>
              <a:sym typeface="Montserrat"/>
            </a:endParaRPr>
          </a:p>
          <a:p>
            <a:pPr marL="285750" indent="-285750">
              <a:buSzPts val="3000"/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D3C3C"/>
                </a:solidFill>
                <a:latin typeface="Montserrat"/>
                <a:ea typeface="Montserrat ExtraBold"/>
                <a:cs typeface="Montserrat ExtraBold"/>
                <a:sym typeface="Montserrat"/>
              </a:rPr>
              <a:t>uninstall plugin validate_password;</a:t>
            </a:r>
          </a:p>
        </p:txBody>
      </p:sp>
    </p:spTree>
    <p:extLst>
      <p:ext uri="{BB962C8B-B14F-4D97-AF65-F5344CB8AC3E}">
        <p14:creationId xmlns:p14="http://schemas.microsoft.com/office/powerpoint/2010/main" val="2490346668"/>
      </p:ext>
    </p:extLst>
  </p:cSld>
  <p:clrMapOvr>
    <a:masterClrMapping/>
  </p:clrMapOvr>
</p:sld>
</file>

<file path=ppt/theme/theme1.xml><?xml version="1.0" encoding="utf-8"?>
<a:theme xmlns:a="http://schemas.openxmlformats.org/drawingml/2006/main" name="TTMS_motyw_PowerPoint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001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MS_motyw_PowerPoint" id="{ACD7C4D9-D18C-4DD7-B251-33353BA2CB80}" vid="{514997C2-92C6-4D2C-8D48-9F8A937A7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TTMS_motyw_PowerPoint</Template>
  <TotalTime>2744</TotalTime>
  <Words>604</Words>
  <Application>Microsoft Office PowerPoint</Application>
  <PresentationFormat>On-screen Show (4:3)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Exo 2.0</vt:lpstr>
      <vt:lpstr>Montserrat</vt:lpstr>
      <vt:lpstr>Montserrat ExtraBold</vt:lpstr>
      <vt:lpstr>Roboto Black</vt:lpstr>
      <vt:lpstr>Roboto Light</vt:lpstr>
      <vt:lpstr>TTMS_motyw_PowerPoint</vt:lpstr>
      <vt:lpstr>PowerPoint Presentation</vt:lpstr>
      <vt:lpstr>Bazy danych</vt:lpstr>
      <vt:lpstr>Bazy danych</vt:lpstr>
      <vt:lpstr>Bazy danych</vt:lpstr>
      <vt:lpstr>Bazy danych</vt:lpstr>
      <vt:lpstr>Bazy danych</vt:lpstr>
      <vt:lpstr>Bazy danych</vt:lpstr>
      <vt:lpstr>Bazy danych</vt:lpstr>
      <vt:lpstr>Bazy danych</vt:lpstr>
      <vt:lpstr>Bazy danych</vt:lpstr>
      <vt:lpstr>Bazy danych</vt:lpstr>
      <vt:lpstr>Bazy danych</vt:lpstr>
      <vt:lpstr>Bazy danych</vt:lpstr>
      <vt:lpstr>Bazy danych</vt:lpstr>
      <vt:lpstr>Bazy danych</vt:lpstr>
      <vt:lpstr>Bazy danych</vt:lpstr>
      <vt:lpstr>Bazy danych</vt:lpstr>
      <vt:lpstr>Bazy danych</vt:lpstr>
      <vt:lpstr>Bazy danych</vt:lpstr>
      <vt:lpstr>Bazy danych</vt:lpstr>
      <vt:lpstr>Bazy danych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Kinga Cybulska</dc:creator>
  <cp:lastModifiedBy>Krzysiek Łoupcki</cp:lastModifiedBy>
  <cp:revision>55</cp:revision>
  <dcterms:created xsi:type="dcterms:W3CDTF">2018-03-06T13:11:30Z</dcterms:created>
  <dcterms:modified xsi:type="dcterms:W3CDTF">2018-11-08T07:11:31Z</dcterms:modified>
</cp:coreProperties>
</file>