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0"/>
  </p:notesMasterIdLst>
  <p:sldIdLst>
    <p:sldId id="297" r:id="rId2"/>
    <p:sldId id="393" r:id="rId3"/>
    <p:sldId id="403" r:id="rId4"/>
    <p:sldId id="404" r:id="rId5"/>
    <p:sldId id="408" r:id="rId6"/>
    <p:sldId id="405" r:id="rId7"/>
    <p:sldId id="406" r:id="rId8"/>
    <p:sldId id="407" r:id="rId9"/>
    <p:sldId id="409" r:id="rId10"/>
    <p:sldId id="411" r:id="rId11"/>
    <p:sldId id="402" r:id="rId12"/>
    <p:sldId id="412" r:id="rId13"/>
    <p:sldId id="401" r:id="rId14"/>
    <p:sldId id="394" r:id="rId15"/>
    <p:sldId id="395" r:id="rId16"/>
    <p:sldId id="396" r:id="rId17"/>
    <p:sldId id="397" r:id="rId18"/>
    <p:sldId id="40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6305" autoAdjust="0"/>
  </p:normalViewPr>
  <p:slideViewPr>
    <p:cSldViewPr snapToGrid="0" snapToObjects="1">
      <p:cViewPr varScale="1">
        <p:scale>
          <a:sx n="110" d="100"/>
          <a:sy n="110" d="100"/>
        </p:scale>
        <p:origin x="159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37280-896D-453C-A8B2-790CBDCE44E5}" type="datetimeFigureOut">
              <a:rPr lang="en-US" smtClean="0"/>
              <a:t>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E9D85-81CD-44C8-8F15-3AA06C34AF8C}" type="slidenum">
              <a:rPr lang="en-US" smtClean="0"/>
              <a:t>‹#›</a:t>
            </a:fld>
            <a:endParaRPr lang="en-US"/>
          </a:p>
        </p:txBody>
      </p:sp>
    </p:spTree>
    <p:extLst>
      <p:ext uri="{BB962C8B-B14F-4D97-AF65-F5344CB8AC3E}">
        <p14:creationId xmlns:p14="http://schemas.microsoft.com/office/powerpoint/2010/main" val="69004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75070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10</a:t>
            </a:fld>
            <a:endParaRPr lang="en-US"/>
          </a:p>
        </p:txBody>
      </p:sp>
    </p:spTree>
    <p:extLst>
      <p:ext uri="{BB962C8B-B14F-4D97-AF65-F5344CB8AC3E}">
        <p14:creationId xmlns:p14="http://schemas.microsoft.com/office/powerpoint/2010/main" val="2868141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11</a:t>
            </a:fld>
            <a:endParaRPr lang="en-US"/>
          </a:p>
        </p:txBody>
      </p:sp>
    </p:spTree>
    <p:extLst>
      <p:ext uri="{BB962C8B-B14F-4D97-AF65-F5344CB8AC3E}">
        <p14:creationId xmlns:p14="http://schemas.microsoft.com/office/powerpoint/2010/main" val="3070082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12</a:t>
            </a:fld>
            <a:endParaRPr lang="en-US"/>
          </a:p>
        </p:txBody>
      </p:sp>
    </p:spTree>
    <p:extLst>
      <p:ext uri="{BB962C8B-B14F-4D97-AF65-F5344CB8AC3E}">
        <p14:creationId xmlns:p14="http://schemas.microsoft.com/office/powerpoint/2010/main" val="2401810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13</a:t>
            </a:fld>
            <a:endParaRPr lang="en-US"/>
          </a:p>
        </p:txBody>
      </p:sp>
    </p:spTree>
    <p:extLst>
      <p:ext uri="{BB962C8B-B14F-4D97-AF65-F5344CB8AC3E}">
        <p14:creationId xmlns:p14="http://schemas.microsoft.com/office/powerpoint/2010/main" val="3002940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14</a:t>
            </a:fld>
            <a:endParaRPr lang="en-US"/>
          </a:p>
        </p:txBody>
      </p:sp>
    </p:spTree>
    <p:extLst>
      <p:ext uri="{BB962C8B-B14F-4D97-AF65-F5344CB8AC3E}">
        <p14:creationId xmlns:p14="http://schemas.microsoft.com/office/powerpoint/2010/main" val="384814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15</a:t>
            </a:fld>
            <a:endParaRPr lang="en-US"/>
          </a:p>
        </p:txBody>
      </p:sp>
    </p:spTree>
    <p:extLst>
      <p:ext uri="{BB962C8B-B14F-4D97-AF65-F5344CB8AC3E}">
        <p14:creationId xmlns:p14="http://schemas.microsoft.com/office/powerpoint/2010/main" val="2620879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16</a:t>
            </a:fld>
            <a:endParaRPr lang="en-US"/>
          </a:p>
        </p:txBody>
      </p:sp>
    </p:spTree>
    <p:extLst>
      <p:ext uri="{BB962C8B-B14F-4D97-AF65-F5344CB8AC3E}">
        <p14:creationId xmlns:p14="http://schemas.microsoft.com/office/powerpoint/2010/main" val="2480711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17</a:t>
            </a:fld>
            <a:endParaRPr lang="en-US"/>
          </a:p>
        </p:txBody>
      </p:sp>
    </p:spTree>
    <p:extLst>
      <p:ext uri="{BB962C8B-B14F-4D97-AF65-F5344CB8AC3E}">
        <p14:creationId xmlns:p14="http://schemas.microsoft.com/office/powerpoint/2010/main" val="720764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18</a:t>
            </a:fld>
            <a:endParaRPr lang="en-US"/>
          </a:p>
        </p:txBody>
      </p:sp>
    </p:spTree>
    <p:extLst>
      <p:ext uri="{BB962C8B-B14F-4D97-AF65-F5344CB8AC3E}">
        <p14:creationId xmlns:p14="http://schemas.microsoft.com/office/powerpoint/2010/main" val="2789813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a:t>
            </a:fld>
            <a:endParaRPr lang="en-US"/>
          </a:p>
        </p:txBody>
      </p:sp>
    </p:spTree>
    <p:extLst>
      <p:ext uri="{BB962C8B-B14F-4D97-AF65-F5344CB8AC3E}">
        <p14:creationId xmlns:p14="http://schemas.microsoft.com/office/powerpoint/2010/main" val="4195196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3</a:t>
            </a:fld>
            <a:endParaRPr lang="en-US"/>
          </a:p>
        </p:txBody>
      </p:sp>
    </p:spTree>
    <p:extLst>
      <p:ext uri="{BB962C8B-B14F-4D97-AF65-F5344CB8AC3E}">
        <p14:creationId xmlns:p14="http://schemas.microsoft.com/office/powerpoint/2010/main" val="2490443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4</a:t>
            </a:fld>
            <a:endParaRPr lang="en-US"/>
          </a:p>
        </p:txBody>
      </p:sp>
    </p:spTree>
    <p:extLst>
      <p:ext uri="{BB962C8B-B14F-4D97-AF65-F5344CB8AC3E}">
        <p14:creationId xmlns:p14="http://schemas.microsoft.com/office/powerpoint/2010/main" val="408103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5</a:t>
            </a:fld>
            <a:endParaRPr lang="en-US"/>
          </a:p>
        </p:txBody>
      </p:sp>
    </p:spTree>
    <p:extLst>
      <p:ext uri="{BB962C8B-B14F-4D97-AF65-F5344CB8AC3E}">
        <p14:creationId xmlns:p14="http://schemas.microsoft.com/office/powerpoint/2010/main" val="1937678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6</a:t>
            </a:fld>
            <a:endParaRPr lang="en-US"/>
          </a:p>
        </p:txBody>
      </p:sp>
    </p:spTree>
    <p:extLst>
      <p:ext uri="{BB962C8B-B14F-4D97-AF65-F5344CB8AC3E}">
        <p14:creationId xmlns:p14="http://schemas.microsoft.com/office/powerpoint/2010/main" val="2705051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7</a:t>
            </a:fld>
            <a:endParaRPr lang="en-US"/>
          </a:p>
        </p:txBody>
      </p:sp>
    </p:spTree>
    <p:extLst>
      <p:ext uri="{BB962C8B-B14F-4D97-AF65-F5344CB8AC3E}">
        <p14:creationId xmlns:p14="http://schemas.microsoft.com/office/powerpoint/2010/main" val="1436572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8</a:t>
            </a:fld>
            <a:endParaRPr lang="en-US"/>
          </a:p>
        </p:txBody>
      </p:sp>
    </p:spTree>
    <p:extLst>
      <p:ext uri="{BB962C8B-B14F-4D97-AF65-F5344CB8AC3E}">
        <p14:creationId xmlns:p14="http://schemas.microsoft.com/office/powerpoint/2010/main" val="208435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9</a:t>
            </a:fld>
            <a:endParaRPr lang="en-US"/>
          </a:p>
        </p:txBody>
      </p:sp>
    </p:spTree>
    <p:extLst>
      <p:ext uri="{BB962C8B-B14F-4D97-AF65-F5344CB8AC3E}">
        <p14:creationId xmlns:p14="http://schemas.microsoft.com/office/powerpoint/2010/main" val="4069510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186" y="6299146"/>
            <a:ext cx="2673400" cy="520201"/>
          </a:xfrm>
          <a:prstGeom prst="rect">
            <a:avLst/>
          </a:prstGeom>
        </p:spPr>
      </p:pic>
      <p:sp>
        <p:nvSpPr>
          <p:cNvPr id="2" name="Title 1"/>
          <p:cNvSpPr>
            <a:spLocks noGrp="1"/>
          </p:cNvSpPr>
          <p:nvPr>
            <p:ph type="title"/>
          </p:nvPr>
        </p:nvSpPr>
        <p:spPr>
          <a:xfrm>
            <a:off x="0" y="0"/>
            <a:ext cx="9144000" cy="685800"/>
          </a:xfrm>
        </p:spPr>
        <p:txBody>
          <a:bodyPr>
            <a:normAutofit/>
          </a:bodyPr>
          <a:lstStyle>
            <a:lvl1pPr>
              <a:defRPr sz="2400" b="1" i="1">
                <a:latin typeface="Century Gothic" panose="020B0502020202020204" pitchFamily="34" charset="0"/>
                <a:cs typeface="Times New Roman" pitchFamily="18" charset="0"/>
              </a:defRPr>
            </a:lvl1pPr>
          </a:lstStyle>
          <a:p>
            <a:r>
              <a:rPr lang="en-US" dirty="0"/>
              <a:t>Click to edit Master title style</a:t>
            </a:r>
          </a:p>
        </p:txBody>
      </p:sp>
      <p:sp>
        <p:nvSpPr>
          <p:cNvPr id="9" name="Content Placeholder 2"/>
          <p:cNvSpPr>
            <a:spLocks noGrp="1"/>
          </p:cNvSpPr>
          <p:nvPr>
            <p:ph idx="1"/>
          </p:nvPr>
        </p:nvSpPr>
        <p:spPr>
          <a:xfrm>
            <a:off x="152400" y="990600"/>
            <a:ext cx="8839200" cy="5257800"/>
          </a:xfrm>
        </p:spPr>
        <p:txBody>
          <a:bodyPr/>
          <a:lstStyle>
            <a:lvl1pPr>
              <a:defRPr sz="1800" b="0" i="0">
                <a:latin typeface="Century Gothic" panose="020B0502020202020204" pitchFamily="34" charset="0"/>
                <a:cs typeface="Times New Roman" pitchFamily="18" charset="0"/>
              </a:defRPr>
            </a:lvl1pPr>
            <a:lvl2pPr>
              <a:defRPr sz="1600" i="0">
                <a:solidFill>
                  <a:srgbClr val="005CA5"/>
                </a:solidFill>
                <a:latin typeface="Century Gothic" panose="020B0502020202020204" pitchFamily="34" charset="0"/>
                <a:cs typeface="Times New Roman" pitchFamily="18" charset="0"/>
              </a:defRPr>
            </a:lvl2pPr>
            <a:lvl3pPr>
              <a:defRPr sz="1400" b="1" i="0">
                <a:solidFill>
                  <a:srgbClr val="5FBB46"/>
                </a:solidFill>
                <a:latin typeface="Century Gothic" panose="020B0502020202020204" pitchFamily="34" charset="0"/>
                <a:cs typeface="Times New Roman" pitchFamily="18" charset="0"/>
              </a:defRPr>
            </a:lvl3pPr>
            <a:lvl4pPr>
              <a:defRPr sz="1200" i="0">
                <a:solidFill>
                  <a:schemeClr val="tx1"/>
                </a:solidFill>
                <a:latin typeface="Century Gothic" panose="020B0502020202020204" pitchFamily="34" charset="0"/>
                <a:cs typeface="Times New Roman" pitchFamily="18" charset="0"/>
              </a:defRPr>
            </a:lvl4pPr>
            <a:lvl5pPr>
              <a:defRPr sz="1200" b="0" i="1">
                <a:solidFill>
                  <a:srgbClr val="003399"/>
                </a:solidFill>
                <a:latin typeface="Century Gothic" panose="020B0502020202020204" pitchFamily="34"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8338808" y="6437219"/>
            <a:ext cx="669226" cy="338554"/>
          </a:xfrm>
          <a:prstGeom prst="rect">
            <a:avLst/>
          </a:prstGeom>
          <a:noFill/>
        </p:spPr>
        <p:txBody>
          <a:bodyPr wrap="square" rtlCol="0">
            <a:spAutoFit/>
          </a:bodyPr>
          <a:lstStyle/>
          <a:p>
            <a:pPr algn="ctr"/>
            <a:r>
              <a:rPr lang="en-US" sz="1600" b="0" i="0">
                <a:solidFill>
                  <a:srgbClr val="005CA5"/>
                </a:solidFill>
                <a:latin typeface="Times New Roman" panose="02020603050405020304" pitchFamily="18" charset="0"/>
                <a:cs typeface="Times New Roman" panose="02020603050405020304" pitchFamily="18" charset="0"/>
              </a:rPr>
              <a:t># </a:t>
            </a:r>
            <a:fld id="{5AD4D27D-51A4-4946-AB6E-BFCDB6726517}" type="slidenum">
              <a:rPr lang="en-US" sz="1600" b="0" i="0" smtClean="0">
                <a:solidFill>
                  <a:srgbClr val="005CA5"/>
                </a:solidFill>
                <a:latin typeface="Times New Roman" panose="02020603050405020304" pitchFamily="18" charset="0"/>
                <a:cs typeface="Times New Roman" panose="02020603050405020304" pitchFamily="18" charset="0"/>
              </a:rPr>
              <a:pPr algn="ctr"/>
              <a:t>‹#›</a:t>
            </a:fld>
            <a:endParaRPr lang="en-US" sz="1600" b="0" i="0" dirty="0">
              <a:solidFill>
                <a:srgbClr val="005CA5"/>
              </a:solidFill>
              <a:latin typeface="Times New Roman" panose="02020603050405020304" pitchFamily="18" charset="0"/>
              <a:cs typeface="Times New Roman" panose="02020603050405020304" pitchFamily="18" charset="0"/>
            </a:endParaRPr>
          </a:p>
        </p:txBody>
      </p:sp>
      <p:sp>
        <p:nvSpPr>
          <p:cNvPr id="3" name="Rectangle 2"/>
          <p:cNvSpPr/>
          <p:nvPr userDrawn="1"/>
        </p:nvSpPr>
        <p:spPr>
          <a:xfrm>
            <a:off x="747346" y="6359357"/>
            <a:ext cx="1988240" cy="413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3"/>
          <p:cNvSpPr>
            <a:spLocks noGrp="1"/>
          </p:cNvSpPr>
          <p:nvPr userDrawn="1"/>
        </p:nvSpPr>
        <p:spPr>
          <a:xfrm>
            <a:off x="1298714" y="6423934"/>
            <a:ext cx="7079085"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algn="l"/>
            <a:r>
              <a:rPr lang="en-US" sz="1400" b="0" i="0" baseline="0">
                <a:solidFill>
                  <a:schemeClr val="tx1"/>
                </a:solidFill>
                <a:latin typeface="Times New Roman" panose="02020603050405020304" pitchFamily="18" charset="0"/>
                <a:cs typeface="Times New Roman" panose="02020603050405020304" pitchFamily="18" charset="0"/>
              </a:rPr>
              <a:t>D. Bruhwiler   –   USPAS   –   January 2018   –   Computational Reproducibility</a:t>
            </a:r>
            <a:endParaRPr lang="en-US" sz="1400" b="0" i="0" baseline="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261" y="6331508"/>
            <a:ext cx="424069" cy="424069"/>
          </a:xfrm>
          <a:prstGeom prst="rect">
            <a:avLst/>
          </a:prstGeom>
        </p:spPr>
      </p:pic>
    </p:spTree>
    <p:extLst>
      <p:ext uri="{BB962C8B-B14F-4D97-AF65-F5344CB8AC3E}">
        <p14:creationId xmlns:p14="http://schemas.microsoft.com/office/powerpoint/2010/main" val="144498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C2425A-B293-4D10-957C-D8FEA8D2125B}" type="datetimeFigureOut">
              <a:rPr lang="en-US"/>
              <a:pPr>
                <a:defRPr/>
              </a:pPr>
              <a:t>1/7/2018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50C4C7-0F4E-4D08-BC67-BE5604D1E112}" type="slidenum">
              <a:rPr lang="en-US"/>
              <a:pPr>
                <a:defRPr/>
              </a:pPr>
              <a:t>‹#›</a:t>
            </a:fld>
            <a:endParaRPr lang="en-US"/>
          </a:p>
        </p:txBody>
      </p:sp>
    </p:spTree>
    <p:extLst>
      <p:ext uri="{BB962C8B-B14F-4D97-AF65-F5344CB8AC3E}">
        <p14:creationId xmlns:p14="http://schemas.microsoft.com/office/powerpoint/2010/main" val="269091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43710-F8AB-6840-B03A-23D4C2B2884A}"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A91D4-5A5D-5E4C-A157-D779421C2F2C}" type="slidenum">
              <a:rPr lang="en-US" smtClean="0"/>
              <a:t>‹#›</a:t>
            </a:fld>
            <a:endParaRPr lang="en-US"/>
          </a:p>
        </p:txBody>
      </p:sp>
    </p:spTree>
    <p:extLst>
      <p:ext uri="{BB962C8B-B14F-4D97-AF65-F5344CB8AC3E}">
        <p14:creationId xmlns:p14="http://schemas.microsoft.com/office/powerpoint/2010/main" val="3698723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5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45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cs typeface="+mn-cs"/>
              </a:defRPr>
            </a:lvl1pPr>
          </a:lstStyle>
          <a:p>
            <a:pPr defTabSz="914400">
              <a:defRPr/>
            </a:pPr>
            <a:fld id="{05AAC167-D7E8-454F-A616-12CB3739E2D8}" type="datetimeFigureOut">
              <a:rPr lang="en-US"/>
              <a:pPr defTabSz="914400">
                <a:defRPr/>
              </a:pPr>
              <a:t>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cs typeface="+mn-cs"/>
              </a:defRPr>
            </a:lvl1pPr>
          </a:lstStyle>
          <a:p>
            <a:pPr defTabSz="914400">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cs typeface="+mn-cs"/>
              </a:defRPr>
            </a:lvl1pPr>
          </a:lstStyle>
          <a:p>
            <a:pPr defTabSz="914400">
              <a:defRPr/>
            </a:pPr>
            <a:fld id="{FC37517B-3432-4B28-BCE9-5811FCD8C22E}" type="slidenum">
              <a:rPr lang="en-US"/>
              <a:pPr defTabSz="914400">
                <a:defRPr/>
              </a:pPr>
              <a:t>‹#›</a:t>
            </a:fld>
            <a:endParaRPr lang="en-US"/>
          </a:p>
        </p:txBody>
      </p:sp>
    </p:spTree>
    <p:extLst>
      <p:ext uri="{BB962C8B-B14F-4D97-AF65-F5344CB8AC3E}">
        <p14:creationId xmlns:p14="http://schemas.microsoft.com/office/powerpoint/2010/main" val="3781966920"/>
      </p:ext>
    </p:extLst>
  </p:cSld>
  <p:clrMap bg1="lt1" tx1="dk1" bg2="lt2" tx2="dk2" accent1="accent1" accent2="accent2" accent3="accent3" accent4="accent4" accent5="accent5" accent6="accent6" hlink="hlink" folHlink="folHlink"/>
  <p:sldLayoutIdLst>
    <p:sldLayoutId id="2147483705" r:id="rId1"/>
    <p:sldLayoutId id="2147483703" r:id="rId2"/>
    <p:sldLayoutId id="2147483710"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uspas.fnal.gov/programs/2018/odu/courses/beam-plasma-systems.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hyperlink" Target="https://hal.inria.fr/hal-01358082/file/guest_rougier_2016.pdf" TargetMode="External"/><Relationship Id="rId3" Type="http://schemas.openxmlformats.org/officeDocument/2006/relationships/hyperlink" Target="https://codeocean.com/workshops/computational-reproducibility" TargetMode="External"/><Relationship Id="rId7" Type="http://schemas.openxmlformats.org/officeDocument/2006/relationships/hyperlink" Target="https://pdfs.semanticscholar.org/57ee/c0917fc84716e5748c2e94139ab156db3ada.pdf"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journals.plos.org/ploscompbiol/article?id=10.1371/journal.pcbi.1003285" TargetMode="External"/><Relationship Id="rId5" Type="http://schemas.openxmlformats.org/officeDocument/2006/relationships/hyperlink" Target="https://gigascience.biomedcentral.com/articles/10.1186/s13742-016-0135-4" TargetMode="External"/><Relationship Id="rId10" Type="http://schemas.openxmlformats.org/officeDocument/2006/relationships/hyperlink" Target="http://ropensci.github.io/reproducibility-guide/sections/introduction/" TargetMode="External"/><Relationship Id="rId4" Type="http://schemas.openxmlformats.org/officeDocument/2006/relationships/hyperlink" Target="https://openresearchsoftware.metajnl.com/articles/10.5334/jors.ay/" TargetMode="External"/><Relationship Id="rId9" Type="http://schemas.openxmlformats.org/officeDocument/2006/relationships/hyperlink" Target="http://gael-varoquaux.info/programming/beyond-computational-reproducibility-let-us-aim-for-reusability.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608.06897" TargetMode="External"/><Relationship Id="rId7" Type="http://schemas.openxmlformats.org/officeDocument/2006/relationships/hyperlink" Target="https://codeocean.com/webinar/edito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nature.com/articles/nbt.3780" TargetMode="External"/><Relationship Id="rId5" Type="http://schemas.openxmlformats.org/officeDocument/2006/relationships/hyperlink" Target="https://www.sciencedirect.com/science/article/pii/S0167739X17300316" TargetMode="External"/><Relationship Id="rId4" Type="http://schemas.openxmlformats.org/officeDocument/2006/relationships/hyperlink" Target="https://www.biorxiv.org/content/early/2017/10/10/200683"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docker.com/what-docker"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www.nersc.gov/users/software/using-shifter-and-docker/using-shifter-at-nersc"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irepo.com/" TargetMode="External"/><Relationship Id="rId7" Type="http://schemas.openxmlformats.org/officeDocument/2006/relationships/hyperlink" Target="https://hub.docker.com/r/radiasoft/"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jupyter.radiasoft.org/" TargetMode="External"/><Relationship Id="rId5" Type="http://schemas.openxmlformats.org/officeDocument/2006/relationships/hyperlink" Target="https://beta.sirepo.com/" TargetMode="External"/><Relationship Id="rId4" Type="http://schemas.openxmlformats.org/officeDocument/2006/relationships/hyperlink" Target="https://github.com/radiasof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languagelog.ldc.upenn.edu/nll/?p=21956" TargetMode="External"/><Relationship Id="rId7" Type="http://schemas.openxmlformats.org/officeDocument/2006/relationships/hyperlink" Target="https://www.nap.edu/catalog/21915/statistical-challenges-in-assessing-and-fostering-the-reproducibility-of-scientific-result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replicationnetwork.com/2016/04/03/the-national-academy-of-sciences-weighs-in-on-reproducibility" TargetMode="External"/><Relationship Id="rId5" Type="http://schemas.openxmlformats.org/officeDocument/2006/relationships/hyperlink" Target="https://en.wikipedia.org/wiki/Reproducibility" TargetMode="External"/><Relationship Id="rId4" Type="http://schemas.openxmlformats.org/officeDocument/2006/relationships/hyperlink" Target="http://www.replicability.tau.ac.il/index.php/replicability-in-science/replicability-vs-reproducibilit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430"/>
            <a:ext cx="9135531" cy="592114"/>
          </a:xfrm>
        </p:spPr>
        <p:txBody>
          <a:bodyPr>
            <a:noAutofit/>
          </a:bodyPr>
          <a:lstStyle/>
          <a:p>
            <a:pPr>
              <a:spcBef>
                <a:spcPts val="0"/>
              </a:spcBef>
            </a:pPr>
            <a:r>
              <a:rPr lang="en-US" sz="2800" i="1" dirty="0">
                <a:latin typeface="Times New Roman" panose="02020603050405020304" pitchFamily="18" charset="0"/>
                <a:cs typeface="Times New Roman" panose="02020603050405020304" pitchFamily="18" charset="0"/>
              </a:rPr>
              <a:t>USPAS – Simulation of Beam and Plasma Systems</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3"/>
          <p:cNvSpPr>
            <a:spLocks noGrp="1"/>
          </p:cNvSpPr>
          <p:nvPr/>
        </p:nvSpPr>
        <p:spPr>
          <a:xfrm>
            <a:off x="342670" y="3419064"/>
            <a:ext cx="8542914" cy="1715133"/>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defTabSz="914400"/>
            <a:r>
              <a:rPr lang="en-US" sz="2400">
                <a:solidFill>
                  <a:schemeClr val="tx1"/>
                </a:solidFill>
                <a:latin typeface="Times New Roman" panose="02020603050405020304" pitchFamily="18" charset="0"/>
                <a:cs typeface="Times New Roman" panose="02020603050405020304" pitchFamily="18" charset="0"/>
              </a:rPr>
              <a:t>U.S. Particle Accelerator School  </a:t>
            </a:r>
            <a:r>
              <a:rPr lang="en-US" sz="2000">
                <a:solidFill>
                  <a:schemeClr val="tx1"/>
                </a:solidFill>
                <a:latin typeface="Times New Roman" panose="02020603050405020304" pitchFamily="18" charset="0"/>
                <a:cs typeface="Times New Roman" panose="02020603050405020304" pitchFamily="18" charset="0"/>
              </a:rPr>
              <a:t>sponsored by </a:t>
            </a:r>
            <a:r>
              <a:rPr lang="en-US" sz="2000" b="1">
                <a:solidFill>
                  <a:srgbClr val="00B050"/>
                </a:solidFill>
                <a:latin typeface="Times New Roman" panose="02020603050405020304" pitchFamily="18" charset="0"/>
                <a:cs typeface="Times New Roman" panose="02020603050405020304" pitchFamily="18" charset="0"/>
              </a:rPr>
              <a:t>Old Dominion University</a:t>
            </a:r>
          </a:p>
          <a:p>
            <a:pPr defTabSz="914400">
              <a:spcBef>
                <a:spcPts val="600"/>
              </a:spcBef>
            </a:pPr>
            <a:r>
              <a:rPr lang="en-US" sz="2000">
                <a:solidFill>
                  <a:schemeClr val="tx1"/>
                </a:solidFill>
                <a:latin typeface="Times New Roman" panose="02020603050405020304" pitchFamily="18" charset="0"/>
                <a:cs typeface="Times New Roman" panose="02020603050405020304" pitchFamily="18" charset="0"/>
                <a:hlinkClick r:id="rId3"/>
              </a:rPr>
              <a:t>http://uspas.fnal.gov/programs/2018/odu/courses/beam-plasma-systems.shtml</a:t>
            </a:r>
            <a:r>
              <a:rPr lang="en-US" sz="2000">
                <a:solidFill>
                  <a:schemeClr val="tx1"/>
                </a:solidFill>
                <a:latin typeface="Times New Roman" panose="02020603050405020304" pitchFamily="18" charset="0"/>
                <a:cs typeface="Times New Roman" panose="02020603050405020304" pitchFamily="18" charset="0"/>
              </a:rPr>
              <a:t> </a:t>
            </a:r>
            <a:endParaRPr lang="en-US" sz="1800">
              <a:solidFill>
                <a:schemeClr val="tx1"/>
              </a:solidFill>
              <a:latin typeface="Times New Roman" panose="02020603050405020304" pitchFamily="18" charset="0"/>
              <a:cs typeface="Times New Roman" panose="02020603050405020304" pitchFamily="18" charset="0"/>
            </a:endParaRPr>
          </a:p>
          <a:p>
            <a:pPr defTabSz="914400">
              <a:spcBef>
                <a:spcPts val="2400"/>
              </a:spcBef>
            </a:pPr>
            <a:r>
              <a:rPr lang="en-US" sz="2400">
                <a:solidFill>
                  <a:srgbClr val="0070C0"/>
                </a:solidFill>
                <a:latin typeface="Times New Roman" panose="02020603050405020304" pitchFamily="18" charset="0"/>
                <a:cs typeface="Times New Roman" panose="02020603050405020304" pitchFamily="18" charset="0"/>
              </a:rPr>
              <a:t>January 15-26, 2018    –    Hampton, Virginia</a:t>
            </a:r>
          </a:p>
        </p:txBody>
      </p:sp>
      <p:sp>
        <p:nvSpPr>
          <p:cNvPr id="10" name="Rectangle 8"/>
          <p:cNvSpPr>
            <a:spLocks noChangeArrowheads="1"/>
          </p:cNvSpPr>
          <p:nvPr/>
        </p:nvSpPr>
        <p:spPr bwMode="auto">
          <a:xfrm>
            <a:off x="342670" y="1843267"/>
            <a:ext cx="8809053" cy="859183"/>
          </a:xfrm>
          <a:prstGeom prst="rect">
            <a:avLst/>
          </a:prstGeom>
          <a:noFill/>
          <a:ln w="12700">
            <a:noFill/>
            <a:miter lim="800000"/>
            <a:headEnd/>
            <a:tailEnd/>
          </a:ln>
        </p:spPr>
        <p:txBody>
          <a:bodyPr wrap="square" lIns="90459" tIns="44437" rIns="90459" bIns="44437">
            <a:spAutoFit/>
          </a:bodyPr>
          <a:lstStyle/>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Instructor:   David L. Bruhwiler</a:t>
            </a:r>
          </a:p>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Contributors:  R. Nagler and P. Moeller</a:t>
            </a:r>
          </a:p>
        </p:txBody>
      </p:sp>
      <p:sp>
        <p:nvSpPr>
          <p:cNvPr id="24" name="Rectangle 23"/>
          <p:cNvSpPr>
            <a:spLocks noChangeArrowheads="1"/>
          </p:cNvSpPr>
          <p:nvPr/>
        </p:nvSpPr>
        <p:spPr bwMode="auto">
          <a:xfrm>
            <a:off x="342669" y="5767115"/>
            <a:ext cx="5967998" cy="738664"/>
          </a:xfrm>
          <a:prstGeom prst="rect">
            <a:avLst/>
          </a:prstGeom>
          <a:noFill/>
          <a:ln w="9525">
            <a:noFill/>
            <a:miter lim="800000"/>
            <a:headEnd/>
            <a:tailEnd/>
          </a:ln>
        </p:spPr>
        <p:txBody>
          <a:bodyPr wrap="square">
            <a:spAutoFit/>
          </a:bodyPr>
          <a:lstStyle/>
          <a:p>
            <a:pPr defTabSz="914400">
              <a:spcBef>
                <a:spcPct val="50000"/>
              </a:spcBef>
            </a:pPr>
            <a:r>
              <a:rPr lang="en-US" sz="1400">
                <a:latin typeface="Times New Roman" panose="02020603050405020304" pitchFamily="18" charset="0"/>
                <a:cs typeface="Times New Roman" panose="02020603050405020304" pitchFamily="18" charset="0"/>
              </a:rPr>
              <a:t>This material is based upon work supported by the U.S. Department of Energy, Office of Science, Offices of High Energy Physics and Basic Energy Sciences, under Award Number(s)</a:t>
            </a:r>
            <a:r>
              <a:rPr lang="en-US" sz="1400">
                <a:solidFill>
                  <a:prstClr val="black"/>
                </a:solidFill>
                <a:latin typeface="Times New Roman" panose="02020603050405020304" pitchFamily="18" charset="0"/>
                <a:ea typeface="DejaVu Sans"/>
                <a:cs typeface="Times New Roman" panose="02020603050405020304" pitchFamily="18" charset="0"/>
              </a:rPr>
              <a:t> DE-SC0011237 and DE-SC0011340.</a:t>
            </a:r>
            <a:endParaRPr lang="en-US" sz="1400" dirty="0">
              <a:solidFill>
                <a:prstClr val="black"/>
              </a:solidFill>
              <a:latin typeface="Times New Roman" panose="02020603050405020304" pitchFamily="18" charset="0"/>
              <a:ea typeface="DejaVu Sans"/>
              <a:cs typeface="Times New Roman" panose="02020603050405020304" pitchFamily="18"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2528" y="5682711"/>
            <a:ext cx="2803003" cy="907472"/>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080" y="1796498"/>
            <a:ext cx="2754553" cy="535992"/>
          </a:xfrm>
          <a:prstGeom prst="rect">
            <a:avLst/>
          </a:prstGeom>
        </p:spPr>
      </p:pic>
      <p:sp>
        <p:nvSpPr>
          <p:cNvPr id="8" name="Title 1"/>
          <p:cNvSpPr txBox="1">
            <a:spLocks/>
          </p:cNvSpPr>
          <p:nvPr/>
        </p:nvSpPr>
        <p:spPr bwMode="auto">
          <a:xfrm>
            <a:off x="342669" y="775503"/>
            <a:ext cx="8542915" cy="5279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defTabSz="914400">
              <a:spcBef>
                <a:spcPts val="0"/>
              </a:spcBef>
            </a:pPr>
            <a:r>
              <a:rPr lang="en-US" sz="2800" dirty="0">
                <a:latin typeface="Times New Roman" panose="02020603050405020304" pitchFamily="18" charset="0"/>
                <a:cs typeface="Times New Roman" panose="02020603050405020304" pitchFamily="18" charset="0"/>
              </a:rPr>
              <a:t>Lecture:	</a:t>
            </a:r>
            <a:r>
              <a:rPr lang="en-US" sz="2800" dirty="0">
                <a:solidFill>
                  <a:srgbClr val="0070C0"/>
                </a:solidFill>
                <a:latin typeface="Times New Roman" panose="02020603050405020304" pitchFamily="18" charset="0"/>
                <a:cs typeface="Times New Roman" panose="02020603050405020304" pitchFamily="18" charset="0"/>
              </a:rPr>
              <a:t>Computational Reproducibility</a:t>
            </a:r>
          </a:p>
        </p:txBody>
      </p:sp>
    </p:spTree>
    <p:extLst>
      <p:ext uri="{BB962C8B-B14F-4D97-AF65-F5344CB8AC3E}">
        <p14:creationId xmlns:p14="http://schemas.microsoft.com/office/powerpoint/2010/main" val="348137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The reproducibility literature (pt. 1)</a:t>
            </a:r>
          </a:p>
        </p:txBody>
      </p:sp>
      <p:sp>
        <p:nvSpPr>
          <p:cNvPr id="3" name="Content Placeholder 2"/>
          <p:cNvSpPr>
            <a:spLocks noGrp="1"/>
          </p:cNvSpPr>
          <p:nvPr>
            <p:ph idx="1"/>
          </p:nvPr>
        </p:nvSpPr>
        <p:spPr>
          <a:xfrm>
            <a:off x="276639" y="791301"/>
            <a:ext cx="8608944" cy="3597820"/>
          </a:xfrm>
        </p:spPr>
        <p:txBody>
          <a:bodyPr>
            <a:normAutofit/>
          </a:bodyPr>
          <a:lstStyle/>
          <a:p>
            <a:r>
              <a:rPr lang="en-US" i="0" dirty="0"/>
              <a:t>The topic cannot be covered completely in a single lecture…</a:t>
            </a:r>
          </a:p>
          <a:p>
            <a:pPr lvl="1"/>
            <a:r>
              <a:rPr lang="en-US" i="0" dirty="0"/>
              <a:t>so we provide some pointers for further study</a:t>
            </a:r>
          </a:p>
          <a:p>
            <a:pPr lvl="1"/>
            <a:r>
              <a:rPr lang="en-US" dirty="0"/>
              <a:t>note that this is an active area of research</a:t>
            </a:r>
          </a:p>
          <a:p>
            <a:pPr lvl="2"/>
            <a:endParaRPr lang="en-US" dirty="0"/>
          </a:p>
          <a:p>
            <a:r>
              <a:rPr lang="en-US" dirty="0"/>
              <a:t>Best practices, tips, tools and techniques:</a:t>
            </a:r>
          </a:p>
          <a:p>
            <a:pPr lvl="3"/>
            <a:endParaRPr lang="en-US" sz="1400" dirty="0"/>
          </a:p>
          <a:p>
            <a:pPr lvl="3"/>
            <a:endParaRPr lang="en-US" sz="1400" dirty="0"/>
          </a:p>
          <a:p>
            <a:pPr lvl="2"/>
            <a:endParaRPr lang="en-US" sz="1600" dirty="0"/>
          </a:p>
          <a:p>
            <a:pPr lvl="2"/>
            <a:endParaRPr lang="en-US" sz="1600" dirty="0"/>
          </a:p>
          <a:p>
            <a:pPr lvl="2"/>
            <a:endParaRPr lang="en-US" sz="1600" dirty="0"/>
          </a:p>
          <a:p>
            <a:pPr marL="914400" lvl="2" indent="0">
              <a:buNone/>
            </a:pPr>
            <a:endParaRPr lang="en-US" sz="1600" dirty="0"/>
          </a:p>
          <a:p>
            <a:r>
              <a:rPr lang="en-US" dirty="0"/>
              <a:t>Reproducibility, reusability, etc. – what is it?  …why do it?</a:t>
            </a:r>
          </a:p>
        </p:txBody>
      </p:sp>
      <p:sp>
        <p:nvSpPr>
          <p:cNvPr id="4" name="TextBox 3"/>
          <p:cNvSpPr txBox="1"/>
          <p:nvPr/>
        </p:nvSpPr>
        <p:spPr>
          <a:xfrm>
            <a:off x="601317" y="2243062"/>
            <a:ext cx="8542683" cy="1538883"/>
          </a:xfrm>
          <a:prstGeom prst="rect">
            <a:avLst/>
          </a:prstGeom>
          <a:noFill/>
        </p:spPr>
        <p:txBody>
          <a:bodyPr wrap="square" rtlCol="0">
            <a:spAutoFit/>
          </a:bodyPr>
          <a:lstStyle/>
          <a:p>
            <a:pPr marL="227013" indent="-227013">
              <a:spcBef>
                <a:spcPts val="300"/>
              </a:spcBef>
            </a:pPr>
            <a:r>
              <a:rPr lang="sv-SE" sz="1400" dirty="0">
                <a:latin typeface="Times New Roman" panose="02020603050405020304" pitchFamily="18" charset="0"/>
                <a:cs typeface="Times New Roman" panose="02020603050405020304" pitchFamily="18" charset="0"/>
              </a:rPr>
              <a:t>V. Stodden (2017), </a:t>
            </a:r>
            <a:r>
              <a:rPr lang="sv-SE" sz="1400" dirty="0">
                <a:latin typeface="Times New Roman" panose="02020603050405020304" pitchFamily="18" charset="0"/>
                <a:cs typeface="Times New Roman" panose="02020603050405020304" pitchFamily="18" charset="0"/>
                <a:hlinkClick r:id="rId3"/>
              </a:rPr>
              <a:t>https://codeocean.com/workshops/computational-reproducibility</a:t>
            </a:r>
            <a:r>
              <a:rPr lang="sv-SE"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V. Stodden &amp; S. Miguez (2014), </a:t>
            </a:r>
            <a:r>
              <a:rPr lang="en-US" sz="1400" dirty="0">
                <a:latin typeface="Times New Roman" panose="02020603050405020304" pitchFamily="18" charset="0"/>
                <a:cs typeface="Times New Roman" panose="02020603050405020304" pitchFamily="18" charset="0"/>
                <a:hlinkClick r:id="rId4"/>
              </a:rPr>
              <a:t>https://openresearchsoftware.metajnl.com/articles/10.5334/jors.ay/</a:t>
            </a:r>
            <a:endParaRPr lang="en-US" sz="1400" dirty="0">
              <a:latin typeface="Times New Roman" panose="02020603050405020304" pitchFamily="18" charset="0"/>
              <a:cs typeface="Times New Roman" panose="02020603050405020304" pitchFamily="18" charset="0"/>
            </a:endParaRPr>
          </a:p>
          <a:p>
            <a:pPr marL="227013" indent="-227013">
              <a:spcBef>
                <a:spcPts val="300"/>
              </a:spcBef>
            </a:pPr>
            <a:r>
              <a:rPr lang="it-IT" sz="1400" dirty="0">
                <a:latin typeface="Times New Roman" panose="02020603050405020304" pitchFamily="18" charset="0"/>
                <a:cs typeface="Times New Roman" panose="02020603050405020304" pitchFamily="18" charset="0"/>
              </a:rPr>
              <a:t>S.R. Piccolo &amp; M.B. Frampton (2016), </a:t>
            </a:r>
            <a:r>
              <a:rPr lang="it-IT" sz="1400" dirty="0">
                <a:latin typeface="Times New Roman" panose="02020603050405020304" pitchFamily="18" charset="0"/>
                <a:cs typeface="Times New Roman" panose="02020603050405020304" pitchFamily="18" charset="0"/>
                <a:hlinkClick r:id="rId5"/>
              </a:rPr>
              <a:t>https://gigascience.biomedcentral.com/articles/10.1186/s13742-016-0135-4</a:t>
            </a:r>
            <a:r>
              <a:rPr lang="it-IT" sz="1400" dirty="0">
                <a:latin typeface="Times New Roman" panose="02020603050405020304" pitchFamily="18" charset="0"/>
                <a:cs typeface="Times New Roman" panose="02020603050405020304" pitchFamily="18" charset="0"/>
              </a:rPr>
              <a:t>  </a:t>
            </a:r>
          </a:p>
          <a:p>
            <a:pPr marL="227013" indent="-227013">
              <a:spcBef>
                <a:spcPts val="300"/>
              </a:spcBef>
            </a:pPr>
            <a:r>
              <a:rPr lang="da-DK" sz="1400" dirty="0">
                <a:latin typeface="Times New Roman" panose="02020603050405020304" pitchFamily="18" charset="0"/>
                <a:cs typeface="Times New Roman" panose="02020603050405020304" pitchFamily="18" charset="0"/>
              </a:rPr>
              <a:t>G.K. Sandve et al. (2013), </a:t>
            </a:r>
            <a:r>
              <a:rPr lang="da-DK" sz="1400" dirty="0">
                <a:latin typeface="Times New Roman" panose="02020603050405020304" pitchFamily="18" charset="0"/>
                <a:cs typeface="Times New Roman" panose="02020603050405020304" pitchFamily="18" charset="0"/>
                <a:hlinkClick r:id="rId6"/>
              </a:rPr>
              <a:t>http://journals.plos.org/ploscompbiol/article?id=10.1371/journal.pcbi.1003285</a:t>
            </a:r>
            <a:r>
              <a:rPr lang="da-DK" sz="1400" dirty="0">
                <a:latin typeface="Times New Roman" panose="02020603050405020304" pitchFamily="18" charset="0"/>
                <a:cs typeface="Times New Roman" panose="02020603050405020304" pitchFamily="18" charset="0"/>
              </a:rPr>
              <a:t> </a:t>
            </a:r>
          </a:p>
          <a:p>
            <a:pPr marL="227013" indent="-227013">
              <a:spcBef>
                <a:spcPts val="300"/>
              </a:spcBef>
            </a:pPr>
            <a:r>
              <a:rPr lang="it-IT" sz="1400" dirty="0">
                <a:latin typeface="Times New Roman" panose="02020603050405020304" pitchFamily="18" charset="0"/>
                <a:cs typeface="Times New Roman" panose="02020603050405020304" pitchFamily="18" charset="0"/>
              </a:rPr>
              <a:t>J. Freire, P. Bonnet &amp; D. Shasha (2012), </a:t>
            </a:r>
            <a:r>
              <a:rPr lang="it-IT" sz="1400" dirty="0">
                <a:latin typeface="Times New Roman" panose="02020603050405020304" pitchFamily="18" charset="0"/>
                <a:cs typeface="Times New Roman" panose="02020603050405020304" pitchFamily="18" charset="0"/>
                <a:hlinkClick r:id="rId7"/>
              </a:rPr>
              <a:t>https://pdfs.semanticscholar.org/57ee/c0917fc84716e5748c2e94139ab156db3ada.pdf</a:t>
            </a:r>
            <a:r>
              <a:rPr lang="it-IT" sz="14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019BFA61-21A0-4A72-801D-C7C00BAFA17D}"/>
              </a:ext>
            </a:extLst>
          </p:cNvPr>
          <p:cNvSpPr txBox="1"/>
          <p:nvPr/>
        </p:nvSpPr>
        <p:spPr>
          <a:xfrm>
            <a:off x="601318" y="4356543"/>
            <a:ext cx="8413474" cy="1754326"/>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O. Guest &amp; N.P. Rougier (2016), </a:t>
            </a:r>
            <a:r>
              <a:rPr lang="en-US" sz="1400" dirty="0">
                <a:latin typeface="Times New Roman" panose="02020603050405020304" pitchFamily="18" charset="0"/>
                <a:cs typeface="Times New Roman" panose="02020603050405020304" pitchFamily="18" charset="0"/>
                <a:hlinkClick r:id="rId8"/>
              </a:rPr>
              <a:t>https://hal.inria.fr/hal-01358082/file/guest_rougier_2016.pdf</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G. </a:t>
            </a:r>
            <a:r>
              <a:rPr lang="en-US" sz="1400" dirty="0" err="1">
                <a:latin typeface="Times New Roman" panose="02020603050405020304" pitchFamily="18" charset="0"/>
                <a:cs typeface="Times New Roman" panose="02020603050405020304" pitchFamily="18" charset="0"/>
              </a:rPr>
              <a:t>Varoquaux</a:t>
            </a:r>
            <a:r>
              <a:rPr lang="en-US" sz="1400" dirty="0">
                <a:latin typeface="Times New Roman" panose="02020603050405020304" pitchFamily="18" charset="0"/>
                <a:cs typeface="Times New Roman" panose="02020603050405020304" pitchFamily="18" charset="0"/>
              </a:rPr>
              <a:t> (2017), </a:t>
            </a:r>
            <a:r>
              <a:rPr lang="en-US" sz="1400" dirty="0">
                <a:latin typeface="Times New Roman" panose="02020603050405020304" pitchFamily="18" charset="0"/>
                <a:cs typeface="Times New Roman" panose="02020603050405020304" pitchFamily="18" charset="0"/>
                <a:hlinkClick r:id="rId9"/>
              </a:rPr>
              <a:t>http://gael-varoquaux.info/programming/beyond-computational-reproducibility-let-us-aim-for-reusability.html</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err="1">
                <a:latin typeface="Times New Roman" panose="02020603050405020304" pitchFamily="18" charset="0"/>
                <a:cs typeface="Times New Roman" panose="02020603050405020304" pitchFamily="18" charset="0"/>
              </a:rPr>
              <a:t>rOpenSci</a:t>
            </a:r>
            <a:r>
              <a:rPr lang="en-US" sz="1400" dirty="0">
                <a:latin typeface="Times New Roman" panose="02020603050405020304" pitchFamily="18" charset="0"/>
                <a:cs typeface="Times New Roman" panose="02020603050405020304" pitchFamily="18" charset="0"/>
              </a:rPr>
              <a:t> Project, </a:t>
            </a:r>
            <a:r>
              <a:rPr lang="en-US" sz="1400" dirty="0">
                <a:latin typeface="Times New Roman" panose="02020603050405020304" pitchFamily="18" charset="0"/>
                <a:cs typeface="Times New Roman" panose="02020603050405020304" pitchFamily="18" charset="0"/>
                <a:hlinkClick r:id="rId10"/>
              </a:rPr>
              <a:t>http://ropensci.github.io/reproducibility-guide/sections/introduction/</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it-IT" sz="1400" dirty="0">
                <a:latin typeface="Times New Roman" panose="02020603050405020304" pitchFamily="18" charset="0"/>
                <a:cs typeface="Times New Roman" panose="02020603050405020304" pitchFamily="18" charset="0"/>
              </a:rPr>
              <a:t>L.A. Barba (2017), https://speakerdeck.com/labarba/introduction-to-computational-reproducibility-and-why-we-care </a:t>
            </a:r>
          </a:p>
          <a:p>
            <a:pPr marL="227013" indent="-227013">
              <a:spcBef>
                <a:spcPts val="300"/>
              </a:spcBef>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03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The reproducibility literature (pt. 2)</a:t>
            </a:r>
          </a:p>
        </p:txBody>
      </p:sp>
      <p:sp>
        <p:nvSpPr>
          <p:cNvPr id="3" name="Content Placeholder 2"/>
          <p:cNvSpPr>
            <a:spLocks noGrp="1"/>
          </p:cNvSpPr>
          <p:nvPr>
            <p:ph idx="1"/>
          </p:nvPr>
        </p:nvSpPr>
        <p:spPr>
          <a:xfrm>
            <a:off x="276639" y="791300"/>
            <a:ext cx="8608944" cy="5417911"/>
          </a:xfrm>
        </p:spPr>
        <p:txBody>
          <a:bodyPr>
            <a:normAutofit/>
          </a:bodyPr>
          <a:lstStyle/>
          <a:p>
            <a:r>
              <a:rPr lang="en-US" i="0" dirty="0"/>
              <a:t>The topic cannot be covered completely in a single lecture…</a:t>
            </a:r>
          </a:p>
          <a:p>
            <a:pPr lvl="1"/>
            <a:r>
              <a:rPr lang="en-US" i="0" dirty="0"/>
              <a:t>so we provide some pointers for further study</a:t>
            </a:r>
          </a:p>
          <a:p>
            <a:pPr lvl="1"/>
            <a:r>
              <a:rPr lang="en-US" dirty="0"/>
              <a:t>note that this is an active area of research</a:t>
            </a:r>
          </a:p>
          <a:p>
            <a:pPr lvl="2"/>
            <a:endParaRPr lang="en-US" dirty="0"/>
          </a:p>
          <a:p>
            <a:r>
              <a:rPr lang="en-US" dirty="0"/>
              <a:t>Biology and health sciences:</a:t>
            </a:r>
          </a:p>
          <a:p>
            <a:pPr lvl="2"/>
            <a:endParaRPr lang="en-US" dirty="0"/>
          </a:p>
          <a:p>
            <a:pPr lvl="2"/>
            <a:endParaRPr lang="en-US" dirty="0"/>
          </a:p>
          <a:p>
            <a:pPr lvl="2"/>
            <a:endParaRPr lang="en-US" dirty="0"/>
          </a:p>
          <a:p>
            <a:pPr marL="914400" lvl="2" indent="0">
              <a:buNone/>
            </a:pPr>
            <a:endParaRPr lang="en-US" dirty="0"/>
          </a:p>
          <a:p>
            <a:r>
              <a:rPr lang="en-US" dirty="0"/>
              <a:t>How can journals (or funding agencies) incentivize scientists…?</a:t>
            </a:r>
          </a:p>
        </p:txBody>
      </p:sp>
      <p:sp>
        <p:nvSpPr>
          <p:cNvPr id="7" name="TextBox 6">
            <a:extLst>
              <a:ext uri="{FF2B5EF4-FFF2-40B4-BE49-F238E27FC236}">
                <a16:creationId xmlns:a16="http://schemas.microsoft.com/office/drawing/2014/main" id="{F35A1A89-FB8A-4F5B-8BD2-9EE4EA8B8583}"/>
              </a:ext>
            </a:extLst>
          </p:cNvPr>
          <p:cNvSpPr txBox="1"/>
          <p:nvPr/>
        </p:nvSpPr>
        <p:spPr>
          <a:xfrm>
            <a:off x="583096" y="2346910"/>
            <a:ext cx="8284265" cy="95410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L. Hatton &amp; G. </a:t>
            </a:r>
            <a:r>
              <a:rPr lang="en-US" sz="1400" dirty="0" err="1">
                <a:latin typeface="Times New Roman" panose="02020603050405020304" pitchFamily="18" charset="0"/>
                <a:cs typeface="Times New Roman" panose="02020603050405020304" pitchFamily="18" charset="0"/>
              </a:rPr>
              <a:t>Warr</a:t>
            </a:r>
            <a:r>
              <a:rPr lang="en-US" sz="1400" dirty="0">
                <a:latin typeface="Times New Roman" panose="02020603050405020304" pitchFamily="18" charset="0"/>
                <a:cs typeface="Times New Roman" panose="02020603050405020304" pitchFamily="18" charset="0"/>
              </a:rPr>
              <a:t> (2016), </a:t>
            </a:r>
            <a:r>
              <a:rPr lang="en-US" sz="1400" dirty="0">
                <a:latin typeface="Times New Roman" panose="02020603050405020304" pitchFamily="18" charset="0"/>
                <a:cs typeface="Times New Roman" panose="02020603050405020304" pitchFamily="18" charset="0"/>
                <a:hlinkClick r:id="rId3"/>
              </a:rPr>
              <a:t>https://arxiv.org/abs/1608.06897</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B. </a:t>
            </a:r>
            <a:r>
              <a:rPr lang="en-US" sz="1400" dirty="0" err="1">
                <a:latin typeface="Times New Roman" panose="02020603050405020304" pitchFamily="18" charset="0"/>
                <a:cs typeface="Times New Roman" panose="02020603050405020304" pitchFamily="18" charset="0"/>
              </a:rPr>
              <a:t>Grüning</a:t>
            </a:r>
            <a:r>
              <a:rPr lang="en-US" sz="1400" dirty="0">
                <a:latin typeface="Times New Roman" panose="02020603050405020304" pitchFamily="18" charset="0"/>
                <a:cs typeface="Times New Roman" panose="02020603050405020304" pitchFamily="18" charset="0"/>
              </a:rPr>
              <a:t> et al. (2017), </a:t>
            </a:r>
            <a:r>
              <a:rPr lang="en-US" sz="1400" dirty="0">
                <a:latin typeface="Times New Roman" panose="02020603050405020304" pitchFamily="18" charset="0"/>
                <a:cs typeface="Times New Roman" panose="02020603050405020304" pitchFamily="18" charset="0"/>
                <a:hlinkClick r:id="rId4"/>
              </a:rPr>
              <a:t>https://www.biorxiv.org/content/early/2017/10/10/200683</a:t>
            </a:r>
            <a:r>
              <a:rPr lang="en-US" sz="1400" dirty="0">
                <a:latin typeface="Times New Roman" panose="02020603050405020304" pitchFamily="18" charset="0"/>
                <a:cs typeface="Times New Roman" panose="02020603050405020304" pitchFamily="18" charset="0"/>
              </a:rPr>
              <a:t> </a:t>
            </a:r>
          </a:p>
          <a:p>
            <a:r>
              <a:rPr lang="fr-FR" sz="1400" dirty="0">
                <a:latin typeface="Times New Roman" panose="02020603050405020304" pitchFamily="18" charset="0"/>
                <a:cs typeface="Times New Roman" panose="02020603050405020304" pitchFamily="18" charset="0"/>
              </a:rPr>
              <a:t>S. Cohen-</a:t>
            </a:r>
            <a:r>
              <a:rPr lang="fr-FR" sz="1400" dirty="0" err="1">
                <a:latin typeface="Times New Roman" panose="02020603050405020304" pitchFamily="18" charset="0"/>
                <a:cs typeface="Times New Roman" panose="02020603050405020304" pitchFamily="18" charset="0"/>
              </a:rPr>
              <a:t>Boulakia</a:t>
            </a:r>
            <a:r>
              <a:rPr lang="fr-FR" sz="1400" dirty="0">
                <a:latin typeface="Times New Roman" panose="02020603050405020304" pitchFamily="18" charset="0"/>
                <a:cs typeface="Times New Roman" panose="02020603050405020304" pitchFamily="18" charset="0"/>
              </a:rPr>
              <a:t> et al. (2017), </a:t>
            </a:r>
            <a:r>
              <a:rPr lang="fr-FR" sz="1400" dirty="0">
                <a:latin typeface="Times New Roman" panose="02020603050405020304" pitchFamily="18" charset="0"/>
                <a:cs typeface="Times New Roman" panose="02020603050405020304" pitchFamily="18" charset="0"/>
                <a:hlinkClick r:id="rId5"/>
              </a:rPr>
              <a:t>https://www.sciencedirect.com/science/article/pii/S0167739X17300316</a:t>
            </a:r>
            <a:r>
              <a:rPr lang="fr-FR" sz="1400" dirty="0">
                <a:latin typeface="Times New Roman" panose="02020603050405020304" pitchFamily="18" charset="0"/>
                <a:cs typeface="Times New Roman" panose="02020603050405020304" pitchFamily="18" charset="0"/>
              </a:rPr>
              <a:t> </a:t>
            </a:r>
          </a:p>
          <a:p>
            <a:r>
              <a:rPr lang="fr-FR" sz="1400" dirty="0">
                <a:latin typeface="Times New Roman" panose="02020603050405020304" pitchFamily="18" charset="0"/>
                <a:cs typeface="Times New Roman" panose="02020603050405020304" pitchFamily="18" charset="0"/>
              </a:rPr>
              <a:t>B.K. Beaulieu-Jones &amp; C.S. Greene (2017), </a:t>
            </a:r>
            <a:r>
              <a:rPr lang="fr-FR" sz="1400" dirty="0">
                <a:latin typeface="Times New Roman" panose="02020603050405020304" pitchFamily="18" charset="0"/>
                <a:cs typeface="Times New Roman" panose="02020603050405020304" pitchFamily="18" charset="0"/>
                <a:hlinkClick r:id="rId6"/>
              </a:rPr>
              <a:t>https://www.nature.com/articles/nbt.3780</a:t>
            </a:r>
            <a:r>
              <a:rPr lang="fr-FR" sz="14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B8371A57-1138-419D-832A-1FE059D9EF9A}"/>
              </a:ext>
            </a:extLst>
          </p:cNvPr>
          <p:cNvSpPr txBox="1"/>
          <p:nvPr/>
        </p:nvSpPr>
        <p:spPr>
          <a:xfrm>
            <a:off x="583095" y="3744567"/>
            <a:ext cx="8284265" cy="523220"/>
          </a:xfrm>
          <a:prstGeom prst="rect">
            <a:avLst/>
          </a:prstGeom>
          <a:noFill/>
        </p:spPr>
        <p:txBody>
          <a:bodyPr wrap="square" rtlCol="0">
            <a:spAutoFit/>
          </a:bodyPr>
          <a:lstStyle/>
          <a:p>
            <a:r>
              <a:rPr lang="it-IT" sz="1400" dirty="0">
                <a:latin typeface="Times New Roman" panose="02020603050405020304" pitchFamily="18" charset="0"/>
                <a:cs typeface="Times New Roman" panose="02020603050405020304" pitchFamily="18" charset="0"/>
              </a:rPr>
              <a:t>P. Montagano &amp; S. Green (2018), </a:t>
            </a:r>
            <a:r>
              <a:rPr lang="it-IT" sz="1400" dirty="0">
                <a:latin typeface="Times New Roman" panose="02020603050405020304" pitchFamily="18" charset="0"/>
                <a:cs typeface="Times New Roman" panose="02020603050405020304" pitchFamily="18" charset="0"/>
                <a:hlinkClick r:id="rId7"/>
              </a:rPr>
              <a:t>https://codeocean.com/webinar/editor</a:t>
            </a:r>
            <a:r>
              <a:rPr lang="it-IT"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R. Nagler &amp; D.L. Bruhwiler (2018), submitted to arXiv… </a:t>
            </a:r>
          </a:p>
        </p:txBody>
      </p:sp>
    </p:spTree>
    <p:extLst>
      <p:ext uri="{BB962C8B-B14F-4D97-AF65-F5344CB8AC3E}">
        <p14:creationId xmlns:p14="http://schemas.microsoft.com/office/powerpoint/2010/main" val="1930757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Heads up – today’s homework</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1053736"/>
            <a:ext cx="8839200" cy="4920343"/>
          </a:xfrm>
        </p:spPr>
        <p:txBody>
          <a:bodyPr>
            <a:normAutofit/>
          </a:bodyPr>
          <a:lstStyle/>
          <a:p>
            <a:r>
              <a:rPr lang="en-US" dirty="0"/>
              <a:t>Read </a:t>
            </a:r>
            <a:r>
              <a:rPr lang="en-US" b="1" i="1" dirty="0"/>
              <a:t>at least one </a:t>
            </a:r>
            <a:r>
              <a:rPr lang="en-US" dirty="0"/>
              <a:t>of the above references, and…</a:t>
            </a:r>
          </a:p>
          <a:p>
            <a:pPr lvl="1"/>
            <a:r>
              <a:rPr lang="en-US" i="0" dirty="0"/>
              <a:t>Write 3 paragraphs on computational reproducibility:</a:t>
            </a:r>
          </a:p>
          <a:p>
            <a:pPr lvl="2"/>
            <a:r>
              <a:rPr lang="en-US" dirty="0"/>
              <a:t>e.g. How could improved computational reproducibility benefit your science?</a:t>
            </a:r>
          </a:p>
          <a:p>
            <a:pPr lvl="2"/>
            <a:r>
              <a:rPr lang="en-US" dirty="0"/>
              <a:t>e.g. How could it improve your institution?</a:t>
            </a:r>
          </a:p>
          <a:p>
            <a:pPr lvl="2"/>
            <a:r>
              <a:rPr lang="en-US" i="0" dirty="0"/>
              <a:t>e.g. Describe an experience with computational reproducibility (or the opposite).</a:t>
            </a:r>
          </a:p>
          <a:p>
            <a:pPr lvl="2"/>
            <a:r>
              <a:rPr lang="en-US" dirty="0"/>
              <a:t>e.g. Discuss what you think would be most effective for improving reproducibility.</a:t>
            </a:r>
          </a:p>
          <a:p>
            <a:pPr lvl="2"/>
            <a:r>
              <a:rPr lang="en-US" i="0" dirty="0"/>
              <a:t>e.g. Discuss pros/cons, trade-offs or how to address cost-benefit concerns.</a:t>
            </a:r>
          </a:p>
          <a:p>
            <a:pPr lvl="2"/>
            <a:r>
              <a:rPr lang="en-US" dirty="0"/>
              <a:t>…or choose your own theme</a:t>
            </a:r>
          </a:p>
          <a:p>
            <a:pPr lvl="1"/>
            <a:r>
              <a:rPr lang="en-US" i="0" dirty="0"/>
              <a:t>Be sure to </a:t>
            </a:r>
            <a:r>
              <a:rPr lang="en-US" dirty="0"/>
              <a:t>make a connection with at least one of the above references</a:t>
            </a:r>
          </a:p>
          <a:p>
            <a:pPr lvl="1"/>
            <a:endParaRPr lang="en-US" i="0" dirty="0"/>
          </a:p>
          <a:p>
            <a:r>
              <a:rPr lang="en-US" dirty="0"/>
              <a:t>The rest of the lecture </a:t>
            </a:r>
            <a:r>
              <a:rPr lang="en-US" b="1" i="1" dirty="0"/>
              <a:t>is</a:t>
            </a:r>
            <a:r>
              <a:rPr lang="en-US" dirty="0"/>
              <a:t> relevant to this assignment</a:t>
            </a:r>
          </a:p>
          <a:p>
            <a:pPr lvl="1"/>
            <a:r>
              <a:rPr lang="en-US" i="0" dirty="0"/>
              <a:t>Just giving you a heads up</a:t>
            </a:r>
            <a:r>
              <a:rPr lang="en-US" dirty="0"/>
              <a:t>…</a:t>
            </a:r>
            <a:endParaRPr lang="en-US" i="0" dirty="0"/>
          </a:p>
        </p:txBody>
      </p:sp>
    </p:spTree>
    <p:extLst>
      <p:ext uri="{BB962C8B-B14F-4D97-AF65-F5344CB8AC3E}">
        <p14:creationId xmlns:p14="http://schemas.microsoft.com/office/powerpoint/2010/main" val="1403281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Near-term goals – </a:t>
            </a:r>
            <a:r>
              <a:rPr lang="en-US" sz="1800" b="0" dirty="0"/>
              <a:t>let’s walk before trying to run…</a:t>
            </a:r>
            <a:endParaRPr lang="en-US" b="0" dirty="0"/>
          </a:p>
        </p:txBody>
      </p:sp>
      <p:sp>
        <p:nvSpPr>
          <p:cNvPr id="3" name="Content Placeholder 2"/>
          <p:cNvSpPr>
            <a:spLocks noGrp="1"/>
          </p:cNvSpPr>
          <p:nvPr>
            <p:ph idx="1"/>
          </p:nvPr>
        </p:nvSpPr>
        <p:spPr>
          <a:xfrm>
            <a:off x="476250" y="816248"/>
            <a:ext cx="8191500" cy="5227501"/>
          </a:xfrm>
        </p:spPr>
        <p:txBody>
          <a:bodyPr>
            <a:normAutofit/>
          </a:bodyPr>
          <a:lstStyle/>
          <a:p>
            <a:r>
              <a:rPr lang="en-US" i="0" dirty="0"/>
              <a:t>Enable reproducible simulations with a single code (i.e. replicability)</a:t>
            </a:r>
          </a:p>
          <a:p>
            <a:pPr lvl="1"/>
            <a:r>
              <a:rPr lang="en-US" dirty="0"/>
              <a:t>two scientists </a:t>
            </a:r>
            <a:r>
              <a:rPr lang="en-US" b="1" i="1" dirty="0"/>
              <a:t>will </a:t>
            </a:r>
            <a:r>
              <a:rPr lang="en-US" dirty="0"/>
              <a:t>get identical results from the same code</a:t>
            </a:r>
          </a:p>
          <a:p>
            <a:pPr lvl="1"/>
            <a:r>
              <a:rPr lang="en-US" dirty="0"/>
              <a:t>more than two – as many scientists as are interested</a:t>
            </a:r>
          </a:p>
          <a:p>
            <a:pPr lvl="1"/>
            <a:r>
              <a:rPr lang="en-US" dirty="0"/>
              <a:t>and it can be easy</a:t>
            </a:r>
          </a:p>
          <a:p>
            <a:pPr lvl="1"/>
            <a:endParaRPr lang="en-US" dirty="0"/>
          </a:p>
          <a:p>
            <a:r>
              <a:rPr lang="en-US" i="0" dirty="0"/>
              <a:t>What is required?</a:t>
            </a:r>
          </a:p>
          <a:p>
            <a:pPr lvl="1"/>
            <a:r>
              <a:rPr lang="en-US" i="0" dirty="0"/>
              <a:t>make community codes portable, easy to install, publicly available</a:t>
            </a:r>
          </a:p>
          <a:p>
            <a:pPr lvl="1"/>
            <a:r>
              <a:rPr lang="en-US" i="0" dirty="0"/>
              <a:t>simple, easy sharing of code &amp; full environment across users and systems</a:t>
            </a:r>
          </a:p>
          <a:p>
            <a:r>
              <a:rPr lang="en-US" dirty="0"/>
              <a:t>And how is that done?</a:t>
            </a:r>
          </a:p>
          <a:p>
            <a:pPr lvl="1"/>
            <a:r>
              <a:rPr lang="en-US" dirty="0"/>
              <a:t>with application containers</a:t>
            </a:r>
          </a:p>
          <a:p>
            <a:pPr lvl="2"/>
            <a:r>
              <a:rPr lang="en-US" dirty="0"/>
              <a:t>Docker, </a:t>
            </a:r>
            <a:r>
              <a:rPr lang="en-US" sz="1200" b="0" dirty="0">
                <a:hlinkClick r:id="rId3"/>
              </a:rPr>
              <a:t>https://www.docker.com/what-docker</a:t>
            </a:r>
            <a:r>
              <a:rPr lang="en-US" sz="1200" b="0" dirty="0"/>
              <a:t> </a:t>
            </a:r>
          </a:p>
          <a:p>
            <a:pPr lvl="2"/>
            <a:r>
              <a:rPr lang="en-US" dirty="0"/>
              <a:t>Shifter, </a:t>
            </a:r>
            <a:r>
              <a:rPr lang="en-US" sz="1200" b="0" dirty="0">
                <a:hlinkClick r:id="rId4"/>
              </a:rPr>
              <a:t>http://www.nersc.gov/users/software/using-shifter-and-docker/using-shifter-at-nersc</a:t>
            </a:r>
            <a:r>
              <a:rPr lang="en-US" sz="1200" b="0" dirty="0"/>
              <a:t>  </a:t>
            </a:r>
            <a:endParaRPr lang="en-US" b="0" dirty="0"/>
          </a:p>
          <a:p>
            <a:pPr lvl="2"/>
            <a:endParaRPr lang="en-US" i="0" dirty="0"/>
          </a:p>
          <a:p>
            <a:r>
              <a:rPr lang="en-US" dirty="0"/>
              <a:t>What about usability?</a:t>
            </a:r>
          </a:p>
          <a:p>
            <a:pPr lvl="1"/>
            <a:r>
              <a:rPr lang="en-US" i="0" dirty="0"/>
              <a:t>IPython notebooks (on a Jupyter server) can get you part of the way</a:t>
            </a:r>
          </a:p>
          <a:p>
            <a:pPr lvl="1"/>
            <a:r>
              <a:rPr lang="en-US" i="0" dirty="0"/>
              <a:t>Intuitive, browser-based GUIs show greater promise</a:t>
            </a:r>
          </a:p>
          <a:p>
            <a:r>
              <a:rPr lang="en-US" dirty="0"/>
              <a:t>Cloud-based approach minimizes the cost of reproducibility</a:t>
            </a:r>
            <a:endParaRPr lang="en-US" i="0" dirty="0"/>
          </a:p>
        </p:txBody>
      </p:sp>
    </p:spTree>
    <p:extLst>
      <p:ext uri="{BB962C8B-B14F-4D97-AF65-F5344CB8AC3E}">
        <p14:creationId xmlns:p14="http://schemas.microsoft.com/office/powerpoint/2010/main" val="400042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ock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6787" y="283417"/>
            <a:ext cx="4217213" cy="1449588"/>
          </a:xfrm>
          <a:prstGeom prst="rect">
            <a:avLst/>
          </a:prstGeom>
        </p:spPr>
      </p:pic>
      <p:sp>
        <p:nvSpPr>
          <p:cNvPr id="2" name="Title 1"/>
          <p:cNvSpPr>
            <a:spLocks noGrp="1"/>
          </p:cNvSpPr>
          <p:nvPr>
            <p:ph type="title"/>
          </p:nvPr>
        </p:nvSpPr>
        <p:spPr>
          <a:xfrm>
            <a:off x="0" y="112344"/>
            <a:ext cx="9144000" cy="589085"/>
          </a:xfrm>
        </p:spPr>
        <p:txBody>
          <a:bodyPr>
            <a:normAutofit/>
          </a:bodyPr>
          <a:lstStyle/>
          <a:p>
            <a:pPr algn="l"/>
            <a:r>
              <a:rPr lang="en-US" dirty="0"/>
              <a:t>          HPC Application Containers</a:t>
            </a:r>
          </a:p>
        </p:txBody>
      </p:sp>
      <p:sp>
        <p:nvSpPr>
          <p:cNvPr id="3" name="Content Placeholder 2"/>
          <p:cNvSpPr>
            <a:spLocks noGrp="1"/>
          </p:cNvSpPr>
          <p:nvPr>
            <p:ph idx="1"/>
          </p:nvPr>
        </p:nvSpPr>
        <p:spPr>
          <a:xfrm>
            <a:off x="152400" y="1558834"/>
            <a:ext cx="8839200" cy="4604575"/>
          </a:xfrm>
        </p:spPr>
        <p:txBody>
          <a:bodyPr>
            <a:normAutofit/>
          </a:bodyPr>
          <a:lstStyle/>
          <a:p>
            <a:r>
              <a:rPr lang="en-US" i="0" dirty="0"/>
              <a:t>Executable, portable archive of code and all dependencies</a:t>
            </a:r>
          </a:p>
          <a:p>
            <a:pPr lvl="1"/>
            <a:r>
              <a:rPr lang="en-US" i="0" dirty="0"/>
              <a:t>except the OS kernel</a:t>
            </a:r>
          </a:p>
          <a:p>
            <a:pPr lvl="1"/>
            <a:r>
              <a:rPr lang="en-US" i="0" dirty="0"/>
              <a:t>most popular container platform for Linux, Windows, and Mac</a:t>
            </a:r>
          </a:p>
          <a:p>
            <a:r>
              <a:rPr lang="en-US" i="0" dirty="0"/>
              <a:t>Linux – containers run at native speeds</a:t>
            </a:r>
          </a:p>
          <a:p>
            <a:r>
              <a:rPr lang="en-US" i="0" dirty="0"/>
              <a:t>Mac OS X and Windows:</a:t>
            </a:r>
          </a:p>
          <a:p>
            <a:pPr lvl="1"/>
            <a:r>
              <a:rPr lang="en-US" i="0" dirty="0"/>
              <a:t>containers can run at near-native speed for CPU-intensive codes</a:t>
            </a:r>
          </a:p>
          <a:p>
            <a:pPr lvl="2"/>
            <a:r>
              <a:rPr lang="en-US" b="1" i="0" dirty="0"/>
              <a:t>a couple of good examples on Mac;  more testing required on Windows</a:t>
            </a:r>
          </a:p>
          <a:p>
            <a:pPr lvl="1"/>
            <a:r>
              <a:rPr lang="en-US" i="0" dirty="0"/>
              <a:t>large-scale I/O can be slow (similar to NFS, more testing required)</a:t>
            </a:r>
          </a:p>
          <a:p>
            <a:pPr lvl="1"/>
            <a:r>
              <a:rPr lang="en-US" i="0" dirty="0"/>
              <a:t>MPI works well</a:t>
            </a:r>
          </a:p>
          <a:p>
            <a:pPr lvl="2"/>
            <a:r>
              <a:rPr lang="en-US" b="1" i="0" dirty="0"/>
              <a:t>seems to work well on Mac;  more testing required on Windows</a:t>
            </a:r>
          </a:p>
          <a:p>
            <a:endParaRPr lang="en-US" sz="2000" b="1" dirty="0"/>
          </a:p>
          <a:p>
            <a:r>
              <a:rPr lang="en-US" i="0" dirty="0"/>
              <a:t>Shifter – a recent initiative at the NERSC supercomputing center</a:t>
            </a:r>
          </a:p>
          <a:p>
            <a:pPr lvl="1"/>
            <a:r>
              <a:rPr lang="en-US" dirty="0"/>
              <a:t>optimized for Linux on the compute nodes</a:t>
            </a:r>
          </a:p>
          <a:p>
            <a:pPr lvl="1"/>
            <a:r>
              <a:rPr lang="en-US" sz="1400" dirty="0"/>
              <a:t>compatible with Docker</a:t>
            </a:r>
          </a:p>
        </p:txBody>
      </p:sp>
    </p:spTree>
    <p:extLst>
      <p:ext uri="{BB962C8B-B14F-4D97-AF65-F5344CB8AC3E}">
        <p14:creationId xmlns:p14="http://schemas.microsoft.com/office/powerpoint/2010/main" val="3503096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385"/>
            <a:ext cx="9144000" cy="589085"/>
          </a:xfrm>
        </p:spPr>
        <p:txBody>
          <a:bodyPr>
            <a:normAutofit/>
          </a:bodyPr>
          <a:lstStyle/>
          <a:p>
            <a:r>
              <a:rPr lang="en-US" dirty="0"/>
              <a:t>Delivering Codes via Docker Images</a:t>
            </a:r>
          </a:p>
        </p:txBody>
      </p:sp>
      <p:sp>
        <p:nvSpPr>
          <p:cNvPr id="3" name="Content Placeholder 2"/>
          <p:cNvSpPr>
            <a:spLocks noGrp="1"/>
          </p:cNvSpPr>
          <p:nvPr>
            <p:ph idx="1"/>
          </p:nvPr>
        </p:nvSpPr>
        <p:spPr>
          <a:xfrm>
            <a:off x="152400" y="1292464"/>
            <a:ext cx="8839200" cy="5011617"/>
          </a:xfrm>
        </p:spPr>
        <p:txBody>
          <a:bodyPr>
            <a:normAutofit lnSpcReduction="10000"/>
          </a:bodyPr>
          <a:lstStyle/>
          <a:p>
            <a:r>
              <a:rPr lang="en-US" sz="2000" i="0" dirty="0"/>
              <a:t>Seven particle accelerator codes are available </a:t>
            </a:r>
            <a:r>
              <a:rPr lang="en-US" sz="2000" i="0" dirty="0">
                <a:solidFill>
                  <a:srgbClr val="FF0000"/>
                </a:solidFill>
              </a:rPr>
              <a:t>(more on the way)</a:t>
            </a:r>
          </a:p>
          <a:p>
            <a:pPr lvl="1"/>
            <a:r>
              <a:rPr lang="en-US" sz="1800" i="0" dirty="0"/>
              <a:t>X-ray:      SRW, Shadow3</a:t>
            </a:r>
          </a:p>
          <a:p>
            <a:pPr lvl="1"/>
            <a:r>
              <a:rPr lang="en-US" sz="1800" i="0" dirty="0"/>
              <a:t>Beams:   Synergia, Warp, Elegant/SDDS, Hellweg</a:t>
            </a:r>
          </a:p>
          <a:p>
            <a:pPr lvl="2"/>
            <a:r>
              <a:rPr lang="en-US" sz="1600" b="1" i="0" dirty="0"/>
              <a:t>coming soon:  MAD-X, PTC</a:t>
            </a:r>
          </a:p>
          <a:p>
            <a:pPr lvl="1"/>
            <a:r>
              <a:rPr lang="en-US" sz="1800" i="0" dirty="0"/>
              <a:t>FELs:        Genesis v.2</a:t>
            </a:r>
          </a:p>
          <a:p>
            <a:r>
              <a:rPr lang="en-US" sz="2000" i="0" dirty="0"/>
              <a:t>Three user interface (UI) modes are supported: </a:t>
            </a:r>
          </a:p>
          <a:p>
            <a:pPr lvl="1"/>
            <a:r>
              <a:rPr lang="en-US" sz="1800" i="0" dirty="0"/>
              <a:t>Sirepo (GUI);  Jupyter (IPython notebooks);  command-line (CLI)</a:t>
            </a:r>
          </a:p>
          <a:p>
            <a:r>
              <a:rPr lang="en-US" sz="2000" i="0" dirty="0"/>
              <a:t>Automated build/test/release to Docker Hub and to PyPI</a:t>
            </a:r>
          </a:p>
          <a:p>
            <a:r>
              <a:rPr lang="en-US" sz="2000" i="0" dirty="0"/>
              <a:t>One command to download/install/run:</a:t>
            </a:r>
            <a:endParaRPr lang="en-US" i="0" dirty="0"/>
          </a:p>
          <a:p>
            <a:pPr marL="0" indent="0">
              <a:spcBef>
                <a:spcPts val="600"/>
              </a:spcBef>
              <a:buNone/>
            </a:pPr>
            <a:r>
              <a:rPr lang="en-US" sz="2000" i="0" dirty="0">
                <a:latin typeface="Courier New" panose="02070309020205020404" pitchFamily="49" charset="0"/>
                <a:cs typeface="Courier New" panose="02070309020205020404" pitchFamily="49" charset="0"/>
              </a:rPr>
              <a:t>         &gt;  docker run –p 8000:8000 radiasoft/sirepo</a:t>
            </a:r>
            <a:endParaRPr lang="en-US" i="0" dirty="0">
              <a:latin typeface="Courier New" panose="02070309020205020404" pitchFamily="49" charset="0"/>
              <a:cs typeface="Courier New" panose="02070309020205020404" pitchFamily="49" charset="0"/>
            </a:endParaRPr>
          </a:p>
          <a:p>
            <a:pPr lvl="2"/>
            <a:endParaRPr lang="en-US" sz="1400" i="0" dirty="0"/>
          </a:p>
          <a:p>
            <a:r>
              <a:rPr lang="en-US" sz="2000" i="0" dirty="0"/>
              <a:t>RadiaSoft code on GitHub:    </a:t>
            </a:r>
            <a:r>
              <a:rPr lang="en-US" sz="1600" i="0" u="sng" dirty="0">
                <a:solidFill>
                  <a:srgbClr val="000000"/>
                </a:solidFill>
                <a:latin typeface="Courier New" panose="02070309020205020404" pitchFamily="49" charset="0"/>
                <a:hlinkClick r:id="rId3"/>
              </a:rPr>
              <a:t>http://sirepo.com</a:t>
            </a:r>
            <a:r>
              <a:rPr lang="en-US" sz="1600" i="0" dirty="0">
                <a:solidFill>
                  <a:srgbClr val="000000"/>
                </a:solidFill>
              </a:rPr>
              <a:t>          </a:t>
            </a:r>
            <a:r>
              <a:rPr lang="en-US" sz="1600" i="0" dirty="0">
                <a:solidFill>
                  <a:srgbClr val="0070C0"/>
                </a:solidFill>
              </a:rPr>
              <a:t>(primary repo)</a:t>
            </a:r>
            <a:endParaRPr lang="en-US" sz="2000" i="0" dirty="0">
              <a:solidFill>
                <a:srgbClr val="0070C0"/>
              </a:solidFill>
            </a:endParaRPr>
          </a:p>
          <a:p>
            <a:pPr marL="457200" lvl="1" indent="0">
              <a:buNone/>
            </a:pPr>
            <a:r>
              <a:rPr lang="en-US" sz="1600" i="0" dirty="0">
                <a:cs typeface="Courier New" panose="02070309020205020404" pitchFamily="49" charset="0"/>
              </a:rPr>
              <a:t>                                                               </a:t>
            </a:r>
            <a:r>
              <a:rPr lang="en-US" sz="1600" i="0" dirty="0">
                <a:latin typeface="Courier New" panose="02070309020205020404" pitchFamily="49" charset="0"/>
                <a:cs typeface="Courier New" panose="02070309020205020404" pitchFamily="49" charset="0"/>
                <a:hlinkClick r:id="rId4"/>
              </a:rPr>
              <a:t>https://github.com/radiasoft</a:t>
            </a:r>
            <a:r>
              <a:rPr lang="en-US" sz="1600" i="0" dirty="0">
                <a:latin typeface="Courier New" panose="02070309020205020404" pitchFamily="49" charset="0"/>
                <a:cs typeface="Courier New" panose="02070309020205020404" pitchFamily="49" charset="0"/>
              </a:rPr>
              <a:t>  </a:t>
            </a:r>
            <a:r>
              <a:rPr lang="en-US" sz="1600" i="0" dirty="0">
                <a:cs typeface="Courier New" panose="02070309020205020404" pitchFamily="49" charset="0"/>
              </a:rPr>
              <a:t>(all)</a:t>
            </a:r>
          </a:p>
          <a:p>
            <a:pPr lvl="3"/>
            <a:endParaRPr lang="en-US" sz="1400" i="0" dirty="0">
              <a:cs typeface="Courier New" panose="02070309020205020404" pitchFamily="49" charset="0"/>
            </a:endParaRPr>
          </a:p>
          <a:p>
            <a:r>
              <a:rPr lang="en-US" sz="2000" i="0" dirty="0"/>
              <a:t>Try it yourself on RadiaSoft servers:  </a:t>
            </a:r>
            <a:r>
              <a:rPr lang="en-US" sz="1600" i="0" dirty="0">
                <a:latin typeface="Courier New" panose="02070309020205020404" pitchFamily="49" charset="0"/>
                <a:cs typeface="Courier New" panose="02070309020205020404" pitchFamily="49" charset="0"/>
                <a:hlinkClick r:id="rId5"/>
              </a:rPr>
              <a:t>https://beta.sirepo.com</a:t>
            </a:r>
            <a:r>
              <a:rPr lang="en-US" sz="1800" i="0" dirty="0">
                <a:latin typeface="Courier New" panose="02070309020205020404" pitchFamily="49" charset="0"/>
                <a:cs typeface="Courier New" panose="02070309020205020404" pitchFamily="49" charset="0"/>
              </a:rPr>
              <a:t> </a:t>
            </a:r>
            <a:endParaRPr lang="en-US" sz="2000" i="0" dirty="0"/>
          </a:p>
          <a:p>
            <a:pPr marL="457200" lvl="1" indent="0">
              <a:buNone/>
            </a:pPr>
            <a:r>
              <a:rPr lang="en-US" sz="1600" i="0" dirty="0"/>
              <a:t>                                                                           </a:t>
            </a:r>
            <a:r>
              <a:rPr lang="en-US" sz="1600" i="0" dirty="0">
                <a:latin typeface="Courier New" panose="02070309020205020404" pitchFamily="49" charset="0"/>
                <a:cs typeface="Courier New" panose="02070309020205020404" pitchFamily="49" charset="0"/>
                <a:hlinkClick r:id="rId6"/>
              </a:rPr>
              <a:t>https://jupyter.radiasoft.org</a:t>
            </a:r>
            <a:r>
              <a:rPr lang="en-US" sz="1600" i="0" dirty="0"/>
              <a:t> </a:t>
            </a:r>
            <a:endParaRPr lang="en-US" sz="1400" i="0" dirty="0">
              <a:latin typeface="Courier New" panose="02070309020205020404" pitchFamily="49" charset="0"/>
              <a:cs typeface="Courier New" panose="02070309020205020404" pitchFamily="49" charset="0"/>
            </a:endParaRPr>
          </a:p>
        </p:txBody>
      </p:sp>
      <p:sp>
        <p:nvSpPr>
          <p:cNvPr id="4" name="TextBox 3"/>
          <p:cNvSpPr txBox="1"/>
          <p:nvPr/>
        </p:nvSpPr>
        <p:spPr>
          <a:xfrm>
            <a:off x="2822331" y="791301"/>
            <a:ext cx="5284177"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hlinkClick r:id="rId7"/>
              </a:rPr>
              <a:t>https://hub.docker.com/r/radiasoft/</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28542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946" y="298936"/>
            <a:ext cx="8015654" cy="589085"/>
          </a:xfrm>
        </p:spPr>
        <p:txBody>
          <a:bodyPr>
            <a:normAutofit/>
          </a:bodyPr>
          <a:lstStyle/>
          <a:p>
            <a:r>
              <a:rPr lang="en-US" dirty="0"/>
              <a:t>Version Management</a:t>
            </a:r>
          </a:p>
        </p:txBody>
      </p:sp>
      <p:sp>
        <p:nvSpPr>
          <p:cNvPr id="3" name="Content Placeholder 2"/>
          <p:cNvSpPr>
            <a:spLocks noGrp="1"/>
          </p:cNvSpPr>
          <p:nvPr>
            <p:ph idx="1"/>
          </p:nvPr>
        </p:nvSpPr>
        <p:spPr>
          <a:xfrm>
            <a:off x="152400" y="1002323"/>
            <a:ext cx="8839200" cy="5161086"/>
          </a:xfrm>
        </p:spPr>
        <p:txBody>
          <a:bodyPr>
            <a:normAutofit/>
          </a:bodyPr>
          <a:lstStyle/>
          <a:p>
            <a:r>
              <a:rPr lang="en-US" i="0" dirty="0"/>
              <a:t>Images are identified by chronological version</a:t>
            </a:r>
          </a:p>
          <a:p>
            <a:pPr lvl="1"/>
            <a:r>
              <a:rPr lang="en-US" i="0" dirty="0"/>
              <a:t>does not interfere with systems used by the code developers</a:t>
            </a:r>
          </a:p>
          <a:p>
            <a:pPr lvl="1"/>
            <a:r>
              <a:rPr lang="en-US" i="0" dirty="0"/>
              <a:t>provides meaningful versioning, as necessary for reproducibility</a:t>
            </a:r>
          </a:p>
          <a:p>
            <a:r>
              <a:rPr lang="en-US" i="0" dirty="0"/>
              <a:t>Channels are declared for the main git branch:</a:t>
            </a:r>
          </a:p>
          <a:p>
            <a:pPr lvl="1"/>
            <a:r>
              <a:rPr lang="en-US" i="0" dirty="0"/>
              <a:t>dev    (latest, specified by default)</a:t>
            </a:r>
          </a:p>
          <a:p>
            <a:pPr lvl="1"/>
            <a:r>
              <a:rPr lang="en-US" i="0" dirty="0"/>
              <a:t>alpha (internal testing)</a:t>
            </a:r>
          </a:p>
          <a:p>
            <a:pPr lvl="1"/>
            <a:r>
              <a:rPr lang="en-US" i="0" dirty="0"/>
              <a:t>beta   (external testing)</a:t>
            </a:r>
          </a:p>
          <a:p>
            <a:pPr lvl="1"/>
            <a:r>
              <a:rPr lang="en-US" i="0" dirty="0"/>
              <a:t>prod   (ready for production release)</a:t>
            </a:r>
          </a:p>
          <a:p>
            <a:r>
              <a:rPr lang="en-US" i="0" dirty="0"/>
              <a:t>Each container image includes a ‘manifest’</a:t>
            </a:r>
          </a:p>
          <a:p>
            <a:pPr lvl="1"/>
            <a:r>
              <a:rPr lang="en-US" i="0" dirty="0"/>
              <a:t>describes the image &amp; codes,   rsmanifest.json</a:t>
            </a:r>
          </a:p>
          <a:p>
            <a:r>
              <a:rPr lang="en-US" i="0" dirty="0"/>
              <a:t>Source code for each application is stored in the image</a:t>
            </a:r>
          </a:p>
          <a:p>
            <a:r>
              <a:rPr lang="en-US" i="0" dirty="0"/>
              <a:t>Code versions/commits can be queried by simulations</a:t>
            </a:r>
          </a:p>
        </p:txBody>
      </p:sp>
    </p:spTree>
    <p:extLst>
      <p:ext uri="{BB962C8B-B14F-4D97-AF65-F5344CB8AC3E}">
        <p14:creationId xmlns:p14="http://schemas.microsoft.com/office/powerpoint/2010/main" val="2525692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946" y="172117"/>
            <a:ext cx="8015654" cy="589085"/>
          </a:xfrm>
        </p:spPr>
        <p:txBody>
          <a:bodyPr>
            <a:normAutofit/>
          </a:bodyPr>
          <a:lstStyle/>
          <a:p>
            <a:r>
              <a:rPr lang="en-US" dirty="0"/>
              <a:t>The Browser is the Scientific UI</a:t>
            </a:r>
          </a:p>
        </p:txBody>
      </p:sp>
      <p:sp>
        <p:nvSpPr>
          <p:cNvPr id="3" name="Content Placeholder 2"/>
          <p:cNvSpPr>
            <a:spLocks noGrp="1"/>
          </p:cNvSpPr>
          <p:nvPr>
            <p:ph idx="1"/>
          </p:nvPr>
        </p:nvSpPr>
        <p:spPr>
          <a:xfrm>
            <a:off x="698242" y="2857500"/>
            <a:ext cx="8120444" cy="3209184"/>
          </a:xfrm>
        </p:spPr>
        <p:txBody>
          <a:bodyPr>
            <a:normAutofit/>
          </a:bodyPr>
          <a:lstStyle/>
          <a:p>
            <a:r>
              <a:rPr lang="en-US" sz="2800" i="0" dirty="0"/>
              <a:t>Easy sharing via links  (&amp; many other ways)</a:t>
            </a:r>
          </a:p>
          <a:p>
            <a:r>
              <a:rPr lang="en-US" sz="2800" i="0" dirty="0"/>
              <a:t>Nothing to </a:t>
            </a:r>
            <a:r>
              <a:rPr lang="en-US" sz="2800" dirty="0"/>
              <a:t>compile</a:t>
            </a:r>
            <a:r>
              <a:rPr lang="en-US" sz="2800" i="0" dirty="0"/>
              <a:t> or </a:t>
            </a:r>
            <a:r>
              <a:rPr lang="en-US" sz="2800" dirty="0"/>
              <a:t>build</a:t>
            </a:r>
            <a:r>
              <a:rPr lang="en-US" sz="2800" i="0" dirty="0"/>
              <a:t> or </a:t>
            </a:r>
            <a:r>
              <a:rPr lang="en-US" sz="2800" dirty="0"/>
              <a:t>install</a:t>
            </a:r>
          </a:p>
          <a:p>
            <a:r>
              <a:rPr lang="en-US" sz="2800" i="0" dirty="0"/>
              <a:t>Work from either your tablet &amp; desktop</a:t>
            </a:r>
          </a:p>
          <a:p>
            <a:r>
              <a:rPr lang="en-US" sz="2800" i="0" dirty="0"/>
              <a:t>Fast, interactive scientific plotting</a:t>
            </a:r>
          </a:p>
          <a:p>
            <a:r>
              <a:rPr lang="en-US" sz="2800" i="0" dirty="0"/>
              <a:t>Modern JavaScript:</a:t>
            </a:r>
          </a:p>
          <a:p>
            <a:pPr lvl="1"/>
            <a:r>
              <a:rPr lang="en-US" sz="2400" i="0" dirty="0"/>
              <a:t>Angular, Bootstrap, D3.js</a:t>
            </a:r>
          </a:p>
        </p:txBody>
      </p:sp>
      <p:pic>
        <p:nvPicPr>
          <p:cNvPr id="4" name="Picture 3" descr="bootstrap.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2771" y="1028417"/>
            <a:ext cx="1426862" cy="1426862"/>
          </a:xfrm>
          <a:prstGeom prst="rect">
            <a:avLst/>
          </a:prstGeom>
        </p:spPr>
      </p:pic>
      <p:pic>
        <p:nvPicPr>
          <p:cNvPr id="5" name="Picture 4" descr="angula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241" y="805700"/>
            <a:ext cx="1860321" cy="1860321"/>
          </a:xfrm>
          <a:prstGeom prst="rect">
            <a:avLst/>
          </a:prstGeom>
        </p:spPr>
      </p:pic>
      <p:pic>
        <p:nvPicPr>
          <p:cNvPr id="6" name="Picture 5" descr="d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18386" y="1028417"/>
            <a:ext cx="1489358" cy="1414889"/>
          </a:xfrm>
          <a:prstGeom prst="rect">
            <a:avLst/>
          </a:prstGeom>
        </p:spPr>
      </p:pic>
    </p:spTree>
    <p:extLst>
      <p:ext uri="{BB962C8B-B14F-4D97-AF65-F5344CB8AC3E}">
        <p14:creationId xmlns:p14="http://schemas.microsoft.com/office/powerpoint/2010/main" val="205565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945" y="430821"/>
            <a:ext cx="8015654" cy="589085"/>
          </a:xfrm>
        </p:spPr>
        <p:txBody>
          <a:bodyPr>
            <a:normAutofit/>
          </a:bodyPr>
          <a:lstStyle/>
          <a:p>
            <a:r>
              <a:rPr lang="en-US" dirty="0"/>
              <a:t>Conclusion:  many ways to share</a:t>
            </a:r>
          </a:p>
        </p:txBody>
      </p:sp>
      <p:sp>
        <p:nvSpPr>
          <p:cNvPr id="3" name="Content Placeholder 2"/>
          <p:cNvSpPr>
            <a:spLocks noGrp="1"/>
          </p:cNvSpPr>
          <p:nvPr>
            <p:ph idx="1"/>
          </p:nvPr>
        </p:nvSpPr>
        <p:spPr>
          <a:xfrm>
            <a:off x="773722" y="1213337"/>
            <a:ext cx="8217877" cy="4950071"/>
          </a:xfrm>
        </p:spPr>
        <p:txBody>
          <a:bodyPr>
            <a:normAutofit/>
          </a:bodyPr>
          <a:lstStyle/>
          <a:p>
            <a:r>
              <a:rPr lang="en-US" i="0" dirty="0"/>
              <a:t>Simple web link to run on the same server</a:t>
            </a:r>
          </a:p>
          <a:p>
            <a:pPr lvl="1"/>
            <a:r>
              <a:rPr lang="en-US" i="0" dirty="0"/>
              <a:t>email or IM a URL to your colleague</a:t>
            </a:r>
          </a:p>
          <a:p>
            <a:r>
              <a:rPr lang="en-US" i="0" dirty="0"/>
              <a:t>Self-extracting simulations</a:t>
            </a:r>
          </a:p>
          <a:p>
            <a:pPr lvl="1"/>
            <a:r>
              <a:rPr lang="en-US" i="0" dirty="0"/>
              <a:t>alternative to URL when colleague uses different server</a:t>
            </a:r>
          </a:p>
          <a:p>
            <a:pPr lvl="1"/>
            <a:r>
              <a:rPr lang="en-US" i="0" dirty="0"/>
              <a:t>put (potentially large) HTML file on Dropbox (for example)</a:t>
            </a:r>
          </a:p>
          <a:p>
            <a:pPr lvl="1"/>
            <a:r>
              <a:rPr lang="en-US" i="0" dirty="0"/>
              <a:t>colleague double-clicks and specifies Sirepo server to use</a:t>
            </a:r>
          </a:p>
          <a:p>
            <a:r>
              <a:rPr lang="en-US" i="0" dirty="0"/>
              <a:t>Zipped archive (used for self-extracting feature)</a:t>
            </a:r>
          </a:p>
          <a:p>
            <a:r>
              <a:rPr lang="en-US" i="0" dirty="0"/>
              <a:t>Python source for CLI</a:t>
            </a:r>
          </a:p>
          <a:p>
            <a:pPr lvl="1"/>
            <a:r>
              <a:rPr lang="en-US" i="0" dirty="0"/>
              <a:t>the Sirepo GUI never constrains power users</a:t>
            </a:r>
          </a:p>
          <a:p>
            <a:pPr lvl="1"/>
            <a:r>
              <a:rPr lang="en-US" i="0" dirty="0"/>
              <a:t>easy interaction between new users and expert</a:t>
            </a:r>
          </a:p>
          <a:p>
            <a:r>
              <a:rPr lang="en-US" i="0" dirty="0"/>
              <a:t>IPython/Jupyter compatible</a:t>
            </a:r>
          </a:p>
          <a:p>
            <a:pPr lvl="1"/>
            <a:r>
              <a:rPr lang="en-US" i="0" dirty="0"/>
              <a:t>manual now, but will be automated in the future</a:t>
            </a:r>
          </a:p>
          <a:p>
            <a:endParaRPr lang="en-US" i="0" dirty="0"/>
          </a:p>
        </p:txBody>
      </p:sp>
    </p:spTree>
    <p:extLst>
      <p:ext uri="{BB962C8B-B14F-4D97-AF65-F5344CB8AC3E}">
        <p14:creationId xmlns:p14="http://schemas.microsoft.com/office/powerpoint/2010/main" val="165698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Motivation</a:t>
            </a:r>
          </a:p>
        </p:txBody>
      </p:sp>
      <p:sp>
        <p:nvSpPr>
          <p:cNvPr id="3" name="Content Placeholder 2"/>
          <p:cNvSpPr>
            <a:spLocks noGrp="1"/>
          </p:cNvSpPr>
          <p:nvPr>
            <p:ph idx="1"/>
          </p:nvPr>
        </p:nvSpPr>
        <p:spPr>
          <a:xfrm>
            <a:off x="276639" y="791301"/>
            <a:ext cx="8608944" cy="4259670"/>
          </a:xfrm>
        </p:spPr>
        <p:txBody>
          <a:bodyPr>
            <a:normAutofit/>
          </a:bodyPr>
          <a:lstStyle/>
          <a:p>
            <a:r>
              <a:rPr lang="en-US" sz="1800" i="0" dirty="0"/>
              <a:t>Scientific research should be reproducible</a:t>
            </a:r>
          </a:p>
          <a:p>
            <a:pPr lvl="1"/>
            <a:r>
              <a:rPr lang="en-US" sz="1600" i="0" dirty="0"/>
              <a:t>every scientist agrees in principle</a:t>
            </a:r>
          </a:p>
          <a:p>
            <a:r>
              <a:rPr lang="en-US" sz="1800" i="0" dirty="0"/>
              <a:t>There are three primary branches of scientific inquiry </a:t>
            </a:r>
          </a:p>
          <a:p>
            <a:pPr lvl="1"/>
            <a:r>
              <a:rPr lang="en-US" sz="1600" i="0" dirty="0"/>
              <a:t>theory:  logic, physics &amp; mathematics must be clear and correct</a:t>
            </a:r>
          </a:p>
          <a:p>
            <a:pPr lvl="2"/>
            <a:r>
              <a:rPr lang="en-US" sz="1400" b="1" i="0" dirty="0"/>
              <a:t>essentially no problem, assuming rigorous peer review</a:t>
            </a:r>
          </a:p>
          <a:p>
            <a:pPr lvl="1"/>
            <a:r>
              <a:rPr lang="en-US" sz="1600" i="0" dirty="0"/>
              <a:t>experiment:  descriptions of apparatus, methods, data collection &amp; analysis</a:t>
            </a:r>
          </a:p>
          <a:p>
            <a:pPr lvl="2"/>
            <a:r>
              <a:rPr lang="en-US" sz="1400" b="1" i="0" dirty="0"/>
              <a:t>producing and/or collecting data is beyond the scope considered here</a:t>
            </a:r>
          </a:p>
          <a:p>
            <a:pPr lvl="2"/>
            <a:r>
              <a:rPr lang="en-US" sz="1400" b="1" i="0" dirty="0"/>
              <a:t>data archival, post-processing, analysis and viz should all be reproducible</a:t>
            </a:r>
          </a:p>
          <a:p>
            <a:pPr lvl="1"/>
            <a:r>
              <a:rPr lang="en-US" sz="1600" i="0" dirty="0"/>
              <a:t>computation:  similar to experiments, but it’s possible to do much better</a:t>
            </a:r>
          </a:p>
          <a:p>
            <a:pPr lvl="2"/>
            <a:r>
              <a:rPr lang="en-US" sz="1400" b="1" i="0" dirty="0"/>
              <a:t>this is the focus of today’s lecture</a:t>
            </a:r>
          </a:p>
          <a:p>
            <a:pPr lvl="2"/>
            <a:r>
              <a:rPr lang="en-US" sz="1400" b="1" i="0" dirty="0"/>
              <a:t>software is inherently replicable</a:t>
            </a:r>
          </a:p>
          <a:p>
            <a:r>
              <a:rPr lang="en-US" sz="1800" i="0" dirty="0"/>
              <a:t>Funding agencies (i.e. the community) is asking for reproducibility</a:t>
            </a:r>
          </a:p>
          <a:p>
            <a:pPr lvl="1"/>
            <a:r>
              <a:rPr lang="en-US" sz="1600" i="0" dirty="0"/>
              <a:t>US Department of Energy requires a Digital Management Plan</a:t>
            </a:r>
          </a:p>
          <a:p>
            <a:pPr lvl="2"/>
            <a:r>
              <a:rPr lang="en-US" sz="1400" b="1" i="0" dirty="0"/>
              <a:t>https://science.energy.gov/funding-opportunities/digital-data-management</a:t>
            </a:r>
          </a:p>
          <a:p>
            <a:endParaRPr lang="en-US" sz="2000" i="0" dirty="0"/>
          </a:p>
        </p:txBody>
      </p:sp>
      <p:sp>
        <p:nvSpPr>
          <p:cNvPr id="4" name="TextBox 3">
            <a:extLst>
              <a:ext uri="{FF2B5EF4-FFF2-40B4-BE49-F238E27FC236}">
                <a16:creationId xmlns:a16="http://schemas.microsoft.com/office/drawing/2014/main" id="{7513C421-393B-4FF0-932C-5CBCC33C43BF}"/>
              </a:ext>
            </a:extLst>
          </p:cNvPr>
          <p:cNvSpPr txBox="1"/>
          <p:nvPr/>
        </p:nvSpPr>
        <p:spPr>
          <a:xfrm>
            <a:off x="1184365" y="4915149"/>
            <a:ext cx="7733211" cy="1169551"/>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Sharing and preserving data are central to protecting the integrity of science by facilitating validation of results and to advancing science by broadening the value of research data to disciplines other than the originating one and to society at large. To the greatest extent and with the fewest constraints possible, and consistent with the requirements and other principles of this Statement, data sharing should make digital research data available to and useful for the scientific community, industry, and the public.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12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What is meant by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3500846"/>
          </a:xfrm>
        </p:spPr>
        <p:txBody>
          <a:bodyPr>
            <a:normAutofit/>
          </a:bodyPr>
          <a:lstStyle/>
          <a:p>
            <a:r>
              <a:rPr lang="en-US" sz="1800" i="0" dirty="0"/>
              <a:t>Our intuition comes from the long history of experimental science</a:t>
            </a:r>
          </a:p>
          <a:p>
            <a:pPr lvl="1"/>
            <a:r>
              <a:rPr lang="en-US" sz="1600" i="0" dirty="0"/>
              <a:t>other scientists try to reproduce an experimental result with their own equipment</a:t>
            </a:r>
          </a:p>
          <a:p>
            <a:pPr lvl="1"/>
            <a:r>
              <a:rPr lang="en-US" dirty="0"/>
              <a:t>this attitude has carried over to computational science</a:t>
            </a:r>
            <a:endParaRPr lang="en-US" sz="1600" i="0" dirty="0"/>
          </a:p>
          <a:p>
            <a:r>
              <a:rPr lang="en-US" sz="1800" i="0" dirty="0"/>
              <a:t>However, software and computation are inherently replicable</a:t>
            </a:r>
          </a:p>
          <a:p>
            <a:pPr lvl="1"/>
            <a:r>
              <a:rPr lang="en-US" sz="1600" i="0" dirty="0"/>
              <a:t>two scientists should be able to get identical results from </a:t>
            </a:r>
            <a:r>
              <a:rPr lang="en-US" sz="1600" b="1" i="1" dirty="0"/>
              <a:t>the sam</a:t>
            </a:r>
            <a:r>
              <a:rPr lang="en-US" b="1" i="1" dirty="0"/>
              <a:t>e </a:t>
            </a:r>
            <a:r>
              <a:rPr lang="en-US" dirty="0"/>
              <a:t>code</a:t>
            </a:r>
            <a:endParaRPr lang="en-US" sz="1400" b="1" i="0" dirty="0"/>
          </a:p>
          <a:p>
            <a:r>
              <a:rPr lang="en-US" sz="1800" i="0" dirty="0"/>
              <a:t>Reproducibility implies something more:</a:t>
            </a:r>
          </a:p>
          <a:p>
            <a:pPr lvl="1"/>
            <a:r>
              <a:rPr lang="en-US" dirty="0"/>
              <a:t>two scientists should be able to get identical results from </a:t>
            </a:r>
            <a:r>
              <a:rPr lang="en-US" b="1" i="1" dirty="0"/>
              <a:t>different </a:t>
            </a:r>
            <a:r>
              <a:rPr lang="en-US" dirty="0"/>
              <a:t>codes</a:t>
            </a:r>
            <a:endParaRPr lang="en-US" sz="1400" b="1" dirty="0"/>
          </a:p>
          <a:p>
            <a:pPr lvl="1"/>
            <a:r>
              <a:rPr lang="en-US" sz="1600" i="0" dirty="0"/>
              <a:t>this implies the two codes have been successfully benchmarked</a:t>
            </a:r>
          </a:p>
          <a:p>
            <a:r>
              <a:rPr lang="en-US" sz="1800" i="0" dirty="0"/>
              <a:t>For this lecture, “computational reproducibility” means “replicability”</a:t>
            </a:r>
          </a:p>
          <a:p>
            <a:pPr lvl="1"/>
            <a:r>
              <a:rPr lang="en-US" dirty="0"/>
              <a:t>replicability is the essential first step (but more difficult to say…)</a:t>
            </a:r>
            <a:endParaRPr lang="en-US" sz="1600" i="0" dirty="0"/>
          </a:p>
          <a:p>
            <a:r>
              <a:rPr lang="en-US" i="0" dirty="0"/>
              <a:t>Some links to discussion of the differences in meaning:</a:t>
            </a:r>
          </a:p>
        </p:txBody>
      </p:sp>
      <p:sp>
        <p:nvSpPr>
          <p:cNvPr id="7" name="TextBox 6">
            <a:extLst>
              <a:ext uri="{FF2B5EF4-FFF2-40B4-BE49-F238E27FC236}">
                <a16:creationId xmlns:a16="http://schemas.microsoft.com/office/drawing/2014/main" id="{FD17F330-126A-4302-ABDD-998D38C067B6}"/>
              </a:ext>
            </a:extLst>
          </p:cNvPr>
          <p:cNvSpPr txBox="1"/>
          <p:nvPr/>
        </p:nvSpPr>
        <p:spPr>
          <a:xfrm>
            <a:off x="374894" y="4347881"/>
            <a:ext cx="8542683" cy="1354217"/>
          </a:xfrm>
          <a:prstGeom prst="rect">
            <a:avLst/>
          </a:prstGeom>
          <a:noFill/>
        </p:spPr>
        <p:txBody>
          <a:bodyPr wrap="square" rtlCol="0">
            <a:spAutoFit/>
          </a:bodyPr>
          <a:lstStyle/>
          <a:p>
            <a:pPr marL="227013" indent="-227013">
              <a:spcBef>
                <a:spcPts val="300"/>
              </a:spcBef>
            </a:pPr>
            <a:r>
              <a:rPr lang="en-US" sz="1200" dirty="0">
                <a:latin typeface="Times New Roman" panose="02020603050405020304" pitchFamily="18" charset="0"/>
                <a:cs typeface="Times New Roman" panose="02020603050405020304" pitchFamily="18" charset="0"/>
              </a:rPr>
              <a:t>M. Liberman (2015), </a:t>
            </a:r>
            <a:r>
              <a:rPr lang="en-US" sz="1200" dirty="0">
                <a:latin typeface="Times New Roman" panose="02020603050405020304" pitchFamily="18" charset="0"/>
                <a:cs typeface="Times New Roman" panose="02020603050405020304" pitchFamily="18" charset="0"/>
                <a:hlinkClick r:id="rId3"/>
              </a:rPr>
              <a:t>http://languagelog.ldc.upenn.edu/nll/?p=21956</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Replicability Research Group, </a:t>
            </a:r>
            <a:r>
              <a:rPr lang="en-US" sz="1200" dirty="0">
                <a:latin typeface="Times New Roman" panose="02020603050405020304" pitchFamily="18" charset="0"/>
                <a:cs typeface="Times New Roman" panose="02020603050405020304" pitchFamily="18" charset="0"/>
                <a:hlinkClick r:id="rId4"/>
              </a:rPr>
              <a:t>http://www.replicability.tau.ac.il/index.php/replicability-in-science/replicability-vs-reproducibility.html</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Wikipedia, </a:t>
            </a:r>
            <a:r>
              <a:rPr lang="en-US" sz="1200" dirty="0">
                <a:latin typeface="Times New Roman" panose="02020603050405020304" pitchFamily="18" charset="0"/>
                <a:cs typeface="Times New Roman" panose="02020603050405020304" pitchFamily="18" charset="0"/>
                <a:hlinkClick r:id="rId5"/>
              </a:rPr>
              <a:t>https://en.wikipedia.org/wiki/Reproducibility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The Replication Network, </a:t>
            </a:r>
            <a:r>
              <a:rPr lang="en-US" sz="1200" dirty="0">
                <a:latin typeface="Times New Roman" panose="02020603050405020304" pitchFamily="18" charset="0"/>
                <a:cs typeface="Times New Roman" panose="02020603050405020304" pitchFamily="18" charset="0"/>
                <a:hlinkClick r:id="rId6"/>
              </a:rPr>
              <a:t>https://replicationnetwork.com/2016/04/03/the-national-academy-of-sciences-weighs-in-on-reproducibility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Workshop: “Statistical Challenges in Assessing and Fostering the Reproducibility of Scientific Results” (2016), </a:t>
            </a:r>
            <a:r>
              <a:rPr lang="en-US" sz="1200" dirty="0">
                <a:latin typeface="Times New Roman" panose="02020603050405020304" pitchFamily="18" charset="0"/>
                <a:cs typeface="Times New Roman" panose="02020603050405020304" pitchFamily="18" charset="0"/>
                <a:hlinkClick r:id="rId7"/>
              </a:rPr>
              <a:t>https://www.nap.edu/catalog/21915/statistical-challenges-in-assessing-and-fostering-the-reproducibility-of-scientific-results</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6093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Barriers to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421086"/>
          </a:xfrm>
        </p:spPr>
        <p:txBody>
          <a:bodyPr>
            <a:normAutofit/>
          </a:bodyPr>
          <a:lstStyle/>
          <a:p>
            <a:r>
              <a:rPr lang="en-US" sz="1800" i="0" dirty="0"/>
              <a:t>The first step would be to share simulations with a single code</a:t>
            </a:r>
          </a:p>
          <a:p>
            <a:pPr lvl="1"/>
            <a:r>
              <a:rPr lang="en-US" sz="1600" i="0" dirty="0"/>
              <a:t>Not just the plots:  the full simulation, generating identical results</a:t>
            </a:r>
          </a:p>
          <a:p>
            <a:r>
              <a:rPr lang="en-US" sz="1800" i="0" dirty="0"/>
              <a:t>Why don’t we share our simulations directly?</a:t>
            </a:r>
          </a:p>
          <a:p>
            <a:pPr lvl="1"/>
            <a:r>
              <a:rPr lang="en-US" sz="1600" i="0" dirty="0"/>
              <a:t>It can be very difficult to reproduce computational  results</a:t>
            </a:r>
          </a:p>
          <a:p>
            <a:pPr lvl="1"/>
            <a:r>
              <a:rPr lang="en-US" sz="1600" i="0" dirty="0"/>
              <a:t>Close collaborators do, of course, but even this can be difficult and error prone</a:t>
            </a:r>
          </a:p>
          <a:p>
            <a:pPr lvl="2"/>
            <a:r>
              <a:rPr lang="en-US" sz="1400" b="1" i="0" dirty="0"/>
              <a:t>different hardware, different versions of the source code, many input files, etc.</a:t>
            </a:r>
          </a:p>
          <a:p>
            <a:r>
              <a:rPr lang="en-US" sz="1800" i="0" dirty="0"/>
              <a:t>Political and social reasons</a:t>
            </a:r>
          </a:p>
          <a:p>
            <a:pPr lvl="1"/>
            <a:r>
              <a:rPr lang="en-US" sz="1600" i="0" dirty="0"/>
              <a:t>don’t want to share years of effort with others, who would directly benefit</a:t>
            </a:r>
          </a:p>
          <a:p>
            <a:pPr lvl="1"/>
            <a:r>
              <a:rPr lang="en-US" sz="1600" i="0" dirty="0"/>
              <a:t>software can be used incorrectly</a:t>
            </a:r>
          </a:p>
          <a:p>
            <a:pPr lvl="2"/>
            <a:r>
              <a:rPr lang="en-US" dirty="0"/>
              <a:t>this might g</a:t>
            </a:r>
            <a:r>
              <a:rPr lang="en-US" sz="1400" b="1" i="0" dirty="0"/>
              <a:t>enerate confusing results that are incorrectly published</a:t>
            </a:r>
          </a:p>
          <a:p>
            <a:pPr lvl="2"/>
            <a:r>
              <a:rPr lang="en-US" sz="1400" b="1" i="0" dirty="0"/>
              <a:t>this could hurt the reputation of the original developers</a:t>
            </a:r>
          </a:p>
          <a:p>
            <a:r>
              <a:rPr lang="en-US" sz="1800" i="0" dirty="0"/>
              <a:t>Technical reasons</a:t>
            </a:r>
          </a:p>
          <a:p>
            <a:pPr lvl="1"/>
            <a:r>
              <a:rPr lang="en-US" sz="1600" i="0" dirty="0"/>
              <a:t>it can be very difficult to build/install the software</a:t>
            </a:r>
          </a:p>
          <a:p>
            <a:pPr lvl="1"/>
            <a:r>
              <a:rPr lang="en-US" sz="1600" i="0" dirty="0"/>
              <a:t>the software may be very difficult to use</a:t>
            </a:r>
          </a:p>
          <a:p>
            <a:pPr lvl="1"/>
            <a:r>
              <a:rPr lang="en-US" sz="1600" i="0" dirty="0"/>
              <a:t>the simulations may require many processors</a:t>
            </a:r>
          </a:p>
          <a:p>
            <a:pPr lvl="1"/>
            <a:r>
              <a:rPr lang="en-US" sz="1600" i="0" dirty="0"/>
              <a:t>the post-processing tools may be sophisticated</a:t>
            </a:r>
          </a:p>
        </p:txBody>
      </p:sp>
    </p:spTree>
    <p:extLst>
      <p:ext uri="{BB962C8B-B14F-4D97-AF65-F5344CB8AC3E}">
        <p14:creationId xmlns:p14="http://schemas.microsoft.com/office/powerpoint/2010/main" val="393652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Have you successfully shared a simulation with a colleague?</a:t>
            </a:r>
          </a:p>
          <a:p>
            <a:pPr lvl="1"/>
            <a:r>
              <a:rPr lang="en-US" sz="1600" i="0" dirty="0"/>
              <a:t>How positive was the experience?</a:t>
            </a:r>
          </a:p>
          <a:p>
            <a:pPr lvl="1"/>
            <a:r>
              <a:rPr lang="en-US" dirty="0"/>
              <a:t>Did you every try and fail?</a:t>
            </a:r>
          </a:p>
          <a:p>
            <a:pPr lvl="1"/>
            <a:endParaRPr lang="en-US" sz="1600" i="0" dirty="0"/>
          </a:p>
          <a:p>
            <a:r>
              <a:rPr lang="en-US" sz="1800" i="0" dirty="0"/>
              <a:t>Briefly describe a code benchmarking exercise.</a:t>
            </a:r>
          </a:p>
          <a:p>
            <a:pPr lvl="1"/>
            <a:r>
              <a:rPr lang="en-US" sz="1600" i="0" dirty="0"/>
              <a:t>Which codes?  Were others involved?  </a:t>
            </a:r>
            <a:r>
              <a:rPr lang="en-US" dirty="0"/>
              <a:t>Did you have access to all codes?</a:t>
            </a:r>
          </a:p>
          <a:p>
            <a:pPr lvl="1"/>
            <a:r>
              <a:rPr lang="en-US" i="0" dirty="0"/>
              <a:t>How positive was the experience?</a:t>
            </a:r>
          </a:p>
          <a:p>
            <a:pPr lvl="1"/>
            <a:endParaRPr lang="en-US" i="0" dirty="0"/>
          </a:p>
          <a:p>
            <a:r>
              <a:rPr lang="en-US" sz="1800" i="0" dirty="0"/>
              <a:t>Under what circumstances should a code (or simulation) be made public</a:t>
            </a:r>
          </a:p>
          <a:p>
            <a:pPr lvl="1"/>
            <a:r>
              <a:rPr lang="en-US" dirty="0"/>
              <a:t>Do scientists have a right to protect their computational tools from competitors?</a:t>
            </a:r>
            <a:endParaRPr lang="en-US" sz="1400" b="1" dirty="0"/>
          </a:p>
          <a:p>
            <a:pPr lvl="1"/>
            <a:r>
              <a:rPr lang="en-US" sz="1600" i="0" dirty="0"/>
              <a:t>Does scientific ethics require sharing?  If so, then how much?</a:t>
            </a:r>
          </a:p>
          <a:p>
            <a:pPr lvl="1"/>
            <a:r>
              <a:rPr lang="en-US" sz="1600" i="0" dirty="0"/>
              <a:t>Is it appropriate for funding agencies to require reproducibility?</a:t>
            </a:r>
          </a:p>
        </p:txBody>
      </p:sp>
    </p:spTree>
    <p:extLst>
      <p:ext uri="{BB962C8B-B14F-4D97-AF65-F5344CB8AC3E}">
        <p14:creationId xmlns:p14="http://schemas.microsoft.com/office/powerpoint/2010/main" val="271789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Validity – </a:t>
            </a:r>
            <a:r>
              <a:rPr lang="en-US" sz="2000" b="0" dirty="0"/>
              <a:t>this is essential to the issue of reproducibility</a:t>
            </a:r>
            <a:endParaRPr lang="en-US" b="0" dirty="0"/>
          </a:p>
        </p:txBody>
      </p:sp>
      <p:sp>
        <p:nvSpPr>
          <p:cNvPr id="7" name="Content Placeholder 2">
            <a:extLst>
              <a:ext uri="{FF2B5EF4-FFF2-40B4-BE49-F238E27FC236}">
                <a16:creationId xmlns:a16="http://schemas.microsoft.com/office/drawing/2014/main" id="{496BB089-B99F-4F8D-ABB1-4F20546276A3}"/>
              </a:ext>
            </a:extLst>
          </p:cNvPr>
          <p:cNvSpPr>
            <a:spLocks noGrp="1"/>
          </p:cNvSpPr>
          <p:nvPr>
            <p:ph idx="1"/>
          </p:nvPr>
        </p:nvSpPr>
        <p:spPr>
          <a:xfrm>
            <a:off x="152400" y="685800"/>
            <a:ext cx="8839200" cy="5562600"/>
          </a:xfrm>
        </p:spPr>
        <p:txBody>
          <a:bodyPr>
            <a:noAutofit/>
          </a:bodyPr>
          <a:lstStyle/>
          <a:p>
            <a:r>
              <a:rPr lang="en-US" i="0" dirty="0"/>
              <a:t>Computational science requires validated software</a:t>
            </a:r>
          </a:p>
          <a:p>
            <a:pPr lvl="1"/>
            <a:r>
              <a:rPr lang="en-US" dirty="0"/>
              <a:t>we want our results to be correct</a:t>
            </a:r>
          </a:p>
          <a:p>
            <a:pPr lvl="1"/>
            <a:r>
              <a:rPr lang="en-US" i="0" dirty="0"/>
              <a:t>we want confidence that published/presented results are correct</a:t>
            </a:r>
          </a:p>
          <a:p>
            <a:r>
              <a:rPr lang="en-US" i="0" dirty="0"/>
              <a:t>Build environment and computing platform:</a:t>
            </a:r>
          </a:p>
          <a:p>
            <a:pPr lvl="1"/>
            <a:r>
              <a:rPr lang="en-US" i="0" dirty="0"/>
              <a:t>software is validated on a particular platform, compiler, etc.</a:t>
            </a:r>
          </a:p>
          <a:p>
            <a:pPr lvl="2"/>
            <a:r>
              <a:rPr lang="en-US" b="1" i="0" dirty="0"/>
              <a:t>supporting multiple platforms is possible, but expensive</a:t>
            </a:r>
          </a:p>
          <a:p>
            <a:pPr lvl="1"/>
            <a:r>
              <a:rPr lang="en-US" i="0" dirty="0"/>
              <a:t>what if the software is built, installed, executed on another platform?</a:t>
            </a:r>
          </a:p>
          <a:p>
            <a:pPr lvl="2"/>
            <a:r>
              <a:rPr lang="en-US" b="1" i="0" dirty="0"/>
              <a:t>can one be sure that it is still valid?</a:t>
            </a:r>
          </a:p>
          <a:p>
            <a:r>
              <a:rPr lang="en-US" i="0" dirty="0"/>
              <a:t>Versioning:</a:t>
            </a:r>
          </a:p>
          <a:p>
            <a:pPr lvl="1"/>
            <a:r>
              <a:rPr lang="en-US" i="0" dirty="0"/>
              <a:t>a particular version of software is validated</a:t>
            </a:r>
          </a:p>
          <a:p>
            <a:pPr lvl="2"/>
            <a:r>
              <a:rPr lang="en-US" b="1" i="0" dirty="0"/>
              <a:t>regular use of regression tests can help maintain validity across versions</a:t>
            </a:r>
          </a:p>
          <a:p>
            <a:pPr lvl="2"/>
            <a:r>
              <a:rPr lang="en-US" b="1" i="0" dirty="0"/>
              <a:t>however: tests are never complete, features are added/removed, etc.</a:t>
            </a:r>
          </a:p>
          <a:p>
            <a:pPr lvl="1"/>
            <a:r>
              <a:rPr lang="en-US" i="0" dirty="0"/>
              <a:t>for multiple dependencies, versioning becomes an N</a:t>
            </a:r>
            <a:r>
              <a:rPr lang="en-US" i="0" baseline="30000" dirty="0"/>
              <a:t>2</a:t>
            </a:r>
            <a:r>
              <a:rPr lang="en-US" i="0" dirty="0"/>
              <a:t> problem</a:t>
            </a:r>
          </a:p>
          <a:p>
            <a:pPr lvl="1"/>
            <a:r>
              <a:rPr lang="en-US" i="0" dirty="0"/>
              <a:t>how can one be sure of the validity of a particular software version?</a:t>
            </a:r>
          </a:p>
          <a:p>
            <a:pPr lvl="2"/>
            <a:r>
              <a:rPr lang="en-US" b="1" i="0" dirty="0"/>
              <a:t>how can one communicate full versioning information to others?</a:t>
            </a:r>
          </a:p>
          <a:p>
            <a:r>
              <a:rPr lang="en-US" i="0" dirty="0"/>
              <a:t>Sharing:</a:t>
            </a:r>
          </a:p>
          <a:p>
            <a:pPr lvl="1"/>
            <a:r>
              <a:rPr lang="en-US" i="0" dirty="0"/>
              <a:t>difficult to share identical build &amp; version(s), including dependencies</a:t>
            </a:r>
          </a:p>
        </p:txBody>
      </p:sp>
    </p:spTree>
    <p:extLst>
      <p:ext uri="{BB962C8B-B14F-4D97-AF65-F5344CB8AC3E}">
        <p14:creationId xmlns:p14="http://schemas.microsoft.com/office/powerpoint/2010/main" val="419080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 </a:t>
            </a:r>
            <a:r>
              <a:rPr lang="en-US" sz="2000" b="0" dirty="0"/>
              <a:t>without it, reproducibility loses a lot of its value</a:t>
            </a:r>
            <a:endParaRPr lang="en-US" b="0" dirty="0"/>
          </a:p>
        </p:txBody>
      </p:sp>
      <p:sp>
        <p:nvSpPr>
          <p:cNvPr id="7" name="Content Placeholder 2">
            <a:extLst>
              <a:ext uri="{FF2B5EF4-FFF2-40B4-BE49-F238E27FC236}">
                <a16:creationId xmlns:a16="http://schemas.microsoft.com/office/drawing/2014/main" id="{496BB089-B99F-4F8D-ABB1-4F20546276A3}"/>
              </a:ext>
            </a:extLst>
          </p:cNvPr>
          <p:cNvSpPr>
            <a:spLocks noGrp="1"/>
          </p:cNvSpPr>
          <p:nvPr>
            <p:ph idx="1"/>
          </p:nvPr>
        </p:nvSpPr>
        <p:spPr>
          <a:xfrm>
            <a:off x="152400" y="685800"/>
            <a:ext cx="8839200" cy="5562600"/>
          </a:xfrm>
        </p:spPr>
        <p:txBody>
          <a:bodyPr>
            <a:noAutofit/>
          </a:bodyPr>
          <a:lstStyle/>
          <a:p>
            <a:r>
              <a:rPr lang="en-US" i="0" dirty="0"/>
              <a:t>Many physics codes are difficult to use</a:t>
            </a:r>
          </a:p>
          <a:p>
            <a:r>
              <a:rPr lang="en-US" dirty="0"/>
              <a:t>Particle accelerator codes are a case in point</a:t>
            </a:r>
          </a:p>
          <a:p>
            <a:pPr lvl="1"/>
            <a:r>
              <a:rPr lang="en-US" dirty="0"/>
              <a:t>they focus on specific design aspects (not fully general)</a:t>
            </a:r>
          </a:p>
          <a:p>
            <a:pPr lvl="1"/>
            <a:r>
              <a:rPr lang="en-US" dirty="0"/>
              <a:t>most rely on complicated command-line interfaces (CLI)</a:t>
            </a:r>
          </a:p>
          <a:p>
            <a:pPr lvl="2"/>
            <a:r>
              <a:rPr lang="en-US" dirty="0"/>
              <a:t>multiple input and configuration files</a:t>
            </a:r>
          </a:p>
          <a:p>
            <a:pPr lvl="2"/>
            <a:r>
              <a:rPr lang="en-US" dirty="0"/>
              <a:t>multiple output files (text, data, images) in different formats</a:t>
            </a:r>
          </a:p>
          <a:p>
            <a:pPr lvl="1"/>
            <a:r>
              <a:rPr lang="en-US" dirty="0"/>
              <a:t>they typically require computational experts to use correctly</a:t>
            </a:r>
          </a:p>
          <a:p>
            <a:pPr lvl="2"/>
            <a:r>
              <a:rPr lang="en-US" dirty="0"/>
              <a:t>even so, the assistance of an expert and/or much experience is often required</a:t>
            </a:r>
          </a:p>
          <a:p>
            <a:pPr lvl="1"/>
            <a:r>
              <a:rPr lang="en-US" dirty="0"/>
              <a:t>collaboration is difficult and error prone</a:t>
            </a:r>
          </a:p>
          <a:p>
            <a:pPr lvl="2"/>
            <a:r>
              <a:rPr lang="en-US" dirty="0"/>
              <a:t>required exchange of input and output files</a:t>
            </a:r>
          </a:p>
          <a:p>
            <a:pPr lvl="2"/>
            <a:r>
              <a:rPr lang="en-US" dirty="0"/>
              <a:t>independent installation of codes (different versions on different hardware)</a:t>
            </a:r>
          </a:p>
          <a:p>
            <a:pPr lvl="2"/>
            <a:r>
              <a:rPr lang="en-US" dirty="0"/>
              <a:t>use of different post-processing and visualization tools</a:t>
            </a:r>
          </a:p>
          <a:p>
            <a:r>
              <a:rPr lang="en-US" i="0" dirty="0"/>
              <a:t>If a code is very difficult to use, what does reproducibility really mean?</a:t>
            </a:r>
          </a:p>
          <a:p>
            <a:pPr lvl="1"/>
            <a:r>
              <a:rPr lang="en-US" dirty="0"/>
              <a:t>if you are given a replicated environment to work in, what do you do next?</a:t>
            </a:r>
          </a:p>
          <a:p>
            <a:pPr lvl="1"/>
            <a:r>
              <a:rPr lang="en-US" dirty="0"/>
              <a:t>suppose a single script is provided to execute all other scripts and render plots</a:t>
            </a:r>
          </a:p>
          <a:p>
            <a:pPr lvl="2"/>
            <a:r>
              <a:rPr lang="en-US" i="0" dirty="0"/>
              <a:t>does this black box experience enable understanding of what is being replicated?</a:t>
            </a:r>
          </a:p>
          <a:p>
            <a:r>
              <a:rPr lang="en-US" dirty="0"/>
              <a:t>Reproducibility should enable understanding, comparison &amp; further work</a:t>
            </a:r>
          </a:p>
          <a:p>
            <a:pPr lvl="1"/>
            <a:r>
              <a:rPr lang="en-US" i="0" dirty="0"/>
              <a:t>the various steps required should each be clear and replicable</a:t>
            </a:r>
          </a:p>
          <a:p>
            <a:pPr lvl="1"/>
            <a:r>
              <a:rPr lang="en-US" i="0" dirty="0"/>
              <a:t>it should be possible to modify each step and see the results</a:t>
            </a:r>
          </a:p>
        </p:txBody>
      </p:sp>
    </p:spTree>
    <p:extLst>
      <p:ext uri="{BB962C8B-B14F-4D97-AF65-F5344CB8AC3E}">
        <p14:creationId xmlns:p14="http://schemas.microsoft.com/office/powerpoint/2010/main" val="1097328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via Python – </a:t>
            </a:r>
            <a:r>
              <a:rPr lang="en-US" sz="2000" b="0" dirty="0"/>
              <a:t>an example of problems encountered</a:t>
            </a:r>
            <a:endParaRPr lang="en-US" b="0" dirty="0"/>
          </a:p>
        </p:txBody>
      </p:sp>
      <p:sp>
        <p:nvSpPr>
          <p:cNvPr id="8" name="Content Placeholder 2">
            <a:extLst>
              <a:ext uri="{FF2B5EF4-FFF2-40B4-BE49-F238E27FC236}">
                <a16:creationId xmlns:a16="http://schemas.microsoft.com/office/drawing/2014/main" id="{B23837A6-5E62-48BD-8241-836D8AC802E1}"/>
              </a:ext>
            </a:extLst>
          </p:cNvPr>
          <p:cNvSpPr>
            <a:spLocks noGrp="1"/>
          </p:cNvSpPr>
          <p:nvPr>
            <p:ph idx="1"/>
          </p:nvPr>
        </p:nvSpPr>
        <p:spPr>
          <a:xfrm>
            <a:off x="152400" y="914400"/>
            <a:ext cx="8839200" cy="5334000"/>
          </a:xfrm>
        </p:spPr>
        <p:txBody>
          <a:bodyPr>
            <a:noAutofit/>
          </a:bodyPr>
          <a:lstStyle/>
          <a:p>
            <a:r>
              <a:rPr lang="en-US" i="0" dirty="0"/>
              <a:t>Python wrapping of scientific applications is popular</a:t>
            </a:r>
          </a:p>
          <a:p>
            <a:r>
              <a:rPr lang="en-US" i="0" dirty="0"/>
              <a:t>This approach can be very powerful:</a:t>
            </a:r>
          </a:p>
          <a:p>
            <a:pPr lvl="1"/>
            <a:r>
              <a:rPr lang="en-US" i="0" dirty="0"/>
              <a:t>extend capabilities with a powerful, expressive language</a:t>
            </a:r>
          </a:p>
          <a:p>
            <a:pPr lvl="1"/>
            <a:r>
              <a:rPr lang="en-US" i="0" dirty="0"/>
              <a:t>develop convenient GUIs and CLIs</a:t>
            </a:r>
          </a:p>
          <a:p>
            <a:pPr lvl="1"/>
            <a:r>
              <a:rPr lang="en-US" i="0" dirty="0"/>
              <a:t>develop a common interface to multiple codes</a:t>
            </a:r>
          </a:p>
          <a:p>
            <a:r>
              <a:rPr lang="en-US" i="0" dirty="0"/>
              <a:t>It also creates serious challenges:</a:t>
            </a:r>
          </a:p>
          <a:p>
            <a:pPr lvl="1"/>
            <a:r>
              <a:rPr lang="en-US" i="0" dirty="0"/>
              <a:t>Python 2.7.x is not compatible with Python 3.x</a:t>
            </a:r>
          </a:p>
          <a:p>
            <a:pPr lvl="1"/>
            <a:r>
              <a:rPr lang="en-US" i="0" dirty="0"/>
              <a:t>32 bit and 64 bit versions of Python are incompatible</a:t>
            </a:r>
          </a:p>
          <a:p>
            <a:pPr lvl="2"/>
            <a:r>
              <a:rPr lang="en-US" b="1" i="0" dirty="0"/>
              <a:t> also true of many other software libraries</a:t>
            </a:r>
          </a:p>
          <a:p>
            <a:pPr lvl="1"/>
            <a:r>
              <a:rPr lang="en-US" i="0" dirty="0"/>
              <a:t>open source library projects issue frequent releases </a:t>
            </a:r>
          </a:p>
          <a:p>
            <a:pPr lvl="2"/>
            <a:r>
              <a:rPr lang="en-US" b="1" i="0" dirty="0"/>
              <a:t> breaks compatibility with previous versions of other libraries</a:t>
            </a:r>
          </a:p>
          <a:p>
            <a:pPr lvl="1"/>
            <a:r>
              <a:rPr lang="en-US" i="0" dirty="0"/>
              <a:t>Python is amazingly cross-platform; however… </a:t>
            </a:r>
          </a:p>
          <a:p>
            <a:pPr lvl="2"/>
            <a:r>
              <a:rPr lang="en-US" b="1" i="0" dirty="0"/>
              <a:t> C/C++ and Fortran libraries and compilers are not</a:t>
            </a:r>
          </a:p>
          <a:p>
            <a:pPr lvl="1"/>
            <a:r>
              <a:rPr lang="en-US" i="0" dirty="0"/>
              <a:t>one frequently has multiple versions of installed Python </a:t>
            </a:r>
          </a:p>
          <a:p>
            <a:pPr lvl="2"/>
            <a:r>
              <a:rPr lang="en-US" b="1" i="0" dirty="0"/>
              <a:t> this creates confusion</a:t>
            </a:r>
            <a:r>
              <a:rPr lang="en-US" dirty="0"/>
              <a:t> </a:t>
            </a:r>
          </a:p>
        </p:txBody>
      </p:sp>
    </p:spTree>
    <p:extLst>
      <p:ext uri="{BB962C8B-B14F-4D97-AF65-F5344CB8AC3E}">
        <p14:creationId xmlns:p14="http://schemas.microsoft.com/office/powerpoint/2010/main" val="192446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When you run a simulation how confident are you in the results?</a:t>
            </a:r>
          </a:p>
          <a:p>
            <a:r>
              <a:rPr lang="en-US" dirty="0"/>
              <a:t>Are you skeptical of results presented by others in talks or papers?</a:t>
            </a:r>
          </a:p>
          <a:p>
            <a:pPr lvl="1"/>
            <a:r>
              <a:rPr lang="en-US" i="0" dirty="0"/>
              <a:t>have you ever wanted to rerun someone else’s simulation?</a:t>
            </a:r>
          </a:p>
          <a:p>
            <a:r>
              <a:rPr lang="en-US" dirty="0"/>
              <a:t>How do you validate your own results?</a:t>
            </a:r>
          </a:p>
          <a:p>
            <a:pPr lvl="1"/>
            <a:r>
              <a:rPr lang="en-US" i="0" dirty="0"/>
              <a:t>compar</a:t>
            </a:r>
            <a:r>
              <a:rPr lang="en-US" dirty="0"/>
              <a:t>e with your physical intuition?</a:t>
            </a:r>
          </a:p>
          <a:p>
            <a:pPr lvl="1"/>
            <a:r>
              <a:rPr lang="en-US" i="0" dirty="0"/>
              <a:t>compare with your previous work?</a:t>
            </a:r>
          </a:p>
          <a:p>
            <a:pPr lvl="1"/>
            <a:r>
              <a:rPr lang="en-US" dirty="0"/>
              <a:t>compare with publicly available papers and presentations?</a:t>
            </a:r>
          </a:p>
          <a:p>
            <a:pPr lvl="1"/>
            <a:r>
              <a:rPr lang="en-US" i="0" dirty="0"/>
              <a:t>rer</a:t>
            </a:r>
            <a:r>
              <a:rPr lang="en-US" dirty="0"/>
              <a:t>un the same case with a different code (or ask a colleague to do it…)?</a:t>
            </a:r>
          </a:p>
          <a:p>
            <a:pPr lvl="1"/>
            <a:r>
              <a:rPr lang="en-US" i="0" dirty="0"/>
              <a:t>discuss the plots with a colleague…?</a:t>
            </a:r>
          </a:p>
          <a:p>
            <a:pPr lvl="1"/>
            <a:endParaRPr lang="en-US" i="0" dirty="0"/>
          </a:p>
          <a:p>
            <a:r>
              <a:rPr lang="en-US" dirty="0"/>
              <a:t>Maybe revisit previous discussion points – </a:t>
            </a:r>
            <a:endParaRPr lang="en-US" i="0" dirty="0"/>
          </a:p>
          <a:p>
            <a:pPr lvl="1"/>
            <a:r>
              <a:rPr lang="en-US" i="0" dirty="0"/>
              <a:t>Have you successfully shared a simulation with a colleague?</a:t>
            </a:r>
          </a:p>
          <a:p>
            <a:pPr lvl="2"/>
            <a:r>
              <a:rPr lang="en-US" i="0" dirty="0"/>
              <a:t>How positive was the experience?</a:t>
            </a:r>
          </a:p>
          <a:p>
            <a:pPr lvl="2"/>
            <a:r>
              <a:rPr lang="en-US" dirty="0"/>
              <a:t>Did you every try and fail?</a:t>
            </a:r>
            <a:endParaRPr lang="en-US" i="0" dirty="0"/>
          </a:p>
          <a:p>
            <a:pPr lvl="1"/>
            <a:r>
              <a:rPr lang="en-US" i="0" dirty="0"/>
              <a:t>Briefly describe a code benchmarking exercise.</a:t>
            </a:r>
          </a:p>
          <a:p>
            <a:pPr lvl="2"/>
            <a:r>
              <a:rPr lang="en-US" i="0" dirty="0"/>
              <a:t>Which codes?  Were others involved?  </a:t>
            </a:r>
            <a:r>
              <a:rPr lang="en-US" dirty="0"/>
              <a:t>Did you have access to all codes?</a:t>
            </a:r>
          </a:p>
          <a:p>
            <a:pPr lvl="2"/>
            <a:r>
              <a:rPr lang="en-US" i="0" dirty="0"/>
              <a:t>How positive was the experience?</a:t>
            </a:r>
          </a:p>
        </p:txBody>
      </p:sp>
    </p:spTree>
    <p:extLst>
      <p:ext uri="{BB962C8B-B14F-4D97-AF65-F5344CB8AC3E}">
        <p14:creationId xmlns:p14="http://schemas.microsoft.com/office/powerpoint/2010/main" val="2046148354"/>
      </p:ext>
    </p:extLst>
  </p:cSld>
  <p:clrMapOvr>
    <a:masterClrMapping/>
  </p:clrMapOvr>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23432</TotalTime>
  <Words>2698</Words>
  <Application>Microsoft Office PowerPoint</Application>
  <PresentationFormat>On-screen Show (4:3)</PresentationFormat>
  <Paragraphs>297</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ＭＳ Ｐゴシック</vt:lpstr>
      <vt:lpstr>Arial</vt:lpstr>
      <vt:lpstr>Calibri</vt:lpstr>
      <vt:lpstr>Century Gothic</vt:lpstr>
      <vt:lpstr>Courier New</vt:lpstr>
      <vt:lpstr>DejaVu Sans</vt:lpstr>
      <vt:lpstr>Times New Roman</vt:lpstr>
      <vt:lpstr>4_Office Theme</vt:lpstr>
      <vt:lpstr>USPAS – Simulation of Beam and Plasma Systems</vt:lpstr>
      <vt:lpstr>Motivation</vt:lpstr>
      <vt:lpstr>What is meant by Reproducibility?</vt:lpstr>
      <vt:lpstr>Barriers to Reproducibility</vt:lpstr>
      <vt:lpstr>Class discussion:</vt:lpstr>
      <vt:lpstr>Validity – this is essential to the issue of reproducibility</vt:lpstr>
      <vt:lpstr>Usability – without it, reproducibility loses a lot of its value</vt:lpstr>
      <vt:lpstr>Usability via Python – an example of problems encountered</vt:lpstr>
      <vt:lpstr>Class discussion:</vt:lpstr>
      <vt:lpstr>The reproducibility literature (pt. 1)</vt:lpstr>
      <vt:lpstr>The reproducibility literature (pt. 2)</vt:lpstr>
      <vt:lpstr>Heads up – today’s homework</vt:lpstr>
      <vt:lpstr>Near-term goals – let’s walk before trying to run…</vt:lpstr>
      <vt:lpstr>          HPC Application Containers</vt:lpstr>
      <vt:lpstr>Delivering Codes via Docker Images</vt:lpstr>
      <vt:lpstr>Version Management</vt:lpstr>
      <vt:lpstr>The Browser is the Scientific UI</vt:lpstr>
      <vt:lpstr>Conclusion:  many ways to share</vt:lpstr>
    </vt:vector>
  </TitlesOfParts>
  <Company>Brookhaven National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Lana Belyavina</dc:creator>
  <cp:lastModifiedBy>David Bruhwiler</cp:lastModifiedBy>
  <cp:revision>967</cp:revision>
  <dcterms:created xsi:type="dcterms:W3CDTF">2015-04-21T20:23:32Z</dcterms:created>
  <dcterms:modified xsi:type="dcterms:W3CDTF">2018-01-07T21:33:14Z</dcterms:modified>
</cp:coreProperties>
</file>