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2"/>
  </p:notesMasterIdLst>
  <p:sldIdLst>
    <p:sldId id="297" r:id="rId2"/>
    <p:sldId id="393" r:id="rId3"/>
    <p:sldId id="403" r:id="rId4"/>
    <p:sldId id="404" r:id="rId5"/>
    <p:sldId id="408" r:id="rId6"/>
    <p:sldId id="405" r:id="rId7"/>
    <p:sldId id="406" r:id="rId8"/>
    <p:sldId id="407" r:id="rId9"/>
    <p:sldId id="409" r:id="rId10"/>
    <p:sldId id="411" r:id="rId11"/>
    <p:sldId id="402" r:id="rId12"/>
    <p:sldId id="412" r:id="rId13"/>
    <p:sldId id="401" r:id="rId14"/>
    <p:sldId id="420" r:id="rId15"/>
    <p:sldId id="413" r:id="rId16"/>
    <p:sldId id="423" r:id="rId17"/>
    <p:sldId id="422" r:id="rId18"/>
    <p:sldId id="394" r:id="rId19"/>
    <p:sldId id="395" r:id="rId20"/>
    <p:sldId id="42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6305" autoAdjust="0"/>
  </p:normalViewPr>
  <p:slideViewPr>
    <p:cSldViewPr snapToGrid="0" snapToObjects="1">
      <p:cViewPr varScale="1">
        <p:scale>
          <a:sx n="110" d="100"/>
          <a:sy n="110" d="100"/>
        </p:scale>
        <p:origin x="1590"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37280-896D-453C-A8B2-790CBDCE44E5}" type="datetimeFigureOut">
              <a:rPr lang="en-US" smtClean="0"/>
              <a:t>1/14/2018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E9D85-81CD-44C8-8F15-3AA06C34AF8C}" type="slidenum">
              <a:rPr lang="en-US" smtClean="0"/>
              <a:t>‹#›</a:t>
            </a:fld>
            <a:endParaRPr lang="en-US"/>
          </a:p>
        </p:txBody>
      </p:sp>
    </p:spTree>
    <p:extLst>
      <p:ext uri="{BB962C8B-B14F-4D97-AF65-F5344CB8AC3E}">
        <p14:creationId xmlns:p14="http://schemas.microsoft.com/office/powerpoint/2010/main" val="690047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50617-1FA3-45FC-A030-A46FC7CAE6B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750705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10</a:t>
            </a:fld>
            <a:endParaRPr lang="en-US"/>
          </a:p>
        </p:txBody>
      </p:sp>
    </p:spTree>
    <p:extLst>
      <p:ext uri="{BB962C8B-B14F-4D97-AF65-F5344CB8AC3E}">
        <p14:creationId xmlns:p14="http://schemas.microsoft.com/office/powerpoint/2010/main" val="2868141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11</a:t>
            </a:fld>
            <a:endParaRPr lang="en-US"/>
          </a:p>
        </p:txBody>
      </p:sp>
    </p:spTree>
    <p:extLst>
      <p:ext uri="{BB962C8B-B14F-4D97-AF65-F5344CB8AC3E}">
        <p14:creationId xmlns:p14="http://schemas.microsoft.com/office/powerpoint/2010/main" val="3070082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12</a:t>
            </a:fld>
            <a:endParaRPr lang="en-US"/>
          </a:p>
        </p:txBody>
      </p:sp>
    </p:spTree>
    <p:extLst>
      <p:ext uri="{BB962C8B-B14F-4D97-AF65-F5344CB8AC3E}">
        <p14:creationId xmlns:p14="http://schemas.microsoft.com/office/powerpoint/2010/main" val="2401810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13</a:t>
            </a:fld>
            <a:endParaRPr lang="en-US"/>
          </a:p>
        </p:txBody>
      </p:sp>
    </p:spTree>
    <p:extLst>
      <p:ext uri="{BB962C8B-B14F-4D97-AF65-F5344CB8AC3E}">
        <p14:creationId xmlns:p14="http://schemas.microsoft.com/office/powerpoint/2010/main" val="3002940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14</a:t>
            </a:fld>
            <a:endParaRPr lang="en-US"/>
          </a:p>
        </p:txBody>
      </p:sp>
    </p:spTree>
    <p:extLst>
      <p:ext uri="{BB962C8B-B14F-4D97-AF65-F5344CB8AC3E}">
        <p14:creationId xmlns:p14="http://schemas.microsoft.com/office/powerpoint/2010/main" val="1320116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15</a:t>
            </a:fld>
            <a:endParaRPr lang="en-US"/>
          </a:p>
        </p:txBody>
      </p:sp>
    </p:spTree>
    <p:extLst>
      <p:ext uri="{BB962C8B-B14F-4D97-AF65-F5344CB8AC3E}">
        <p14:creationId xmlns:p14="http://schemas.microsoft.com/office/powerpoint/2010/main" val="1265170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16</a:t>
            </a:fld>
            <a:endParaRPr lang="en-US"/>
          </a:p>
        </p:txBody>
      </p:sp>
    </p:spTree>
    <p:extLst>
      <p:ext uri="{BB962C8B-B14F-4D97-AF65-F5344CB8AC3E}">
        <p14:creationId xmlns:p14="http://schemas.microsoft.com/office/powerpoint/2010/main" val="1361812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17</a:t>
            </a:fld>
            <a:endParaRPr lang="en-US"/>
          </a:p>
        </p:txBody>
      </p:sp>
    </p:spTree>
    <p:extLst>
      <p:ext uri="{BB962C8B-B14F-4D97-AF65-F5344CB8AC3E}">
        <p14:creationId xmlns:p14="http://schemas.microsoft.com/office/powerpoint/2010/main" val="3182110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18</a:t>
            </a:fld>
            <a:endParaRPr lang="en-US"/>
          </a:p>
        </p:txBody>
      </p:sp>
    </p:spTree>
    <p:extLst>
      <p:ext uri="{BB962C8B-B14F-4D97-AF65-F5344CB8AC3E}">
        <p14:creationId xmlns:p14="http://schemas.microsoft.com/office/powerpoint/2010/main" val="384814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19</a:t>
            </a:fld>
            <a:endParaRPr lang="en-US"/>
          </a:p>
        </p:txBody>
      </p:sp>
    </p:spTree>
    <p:extLst>
      <p:ext uri="{BB962C8B-B14F-4D97-AF65-F5344CB8AC3E}">
        <p14:creationId xmlns:p14="http://schemas.microsoft.com/office/powerpoint/2010/main" val="2620879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a:t>
            </a:fld>
            <a:endParaRPr lang="en-US"/>
          </a:p>
        </p:txBody>
      </p:sp>
    </p:spTree>
    <p:extLst>
      <p:ext uri="{BB962C8B-B14F-4D97-AF65-F5344CB8AC3E}">
        <p14:creationId xmlns:p14="http://schemas.microsoft.com/office/powerpoint/2010/main" val="4195196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20</a:t>
            </a:fld>
            <a:endParaRPr lang="en-US"/>
          </a:p>
        </p:txBody>
      </p:sp>
    </p:spTree>
    <p:extLst>
      <p:ext uri="{BB962C8B-B14F-4D97-AF65-F5344CB8AC3E}">
        <p14:creationId xmlns:p14="http://schemas.microsoft.com/office/powerpoint/2010/main" val="315750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3</a:t>
            </a:fld>
            <a:endParaRPr lang="en-US"/>
          </a:p>
        </p:txBody>
      </p:sp>
    </p:spTree>
    <p:extLst>
      <p:ext uri="{BB962C8B-B14F-4D97-AF65-F5344CB8AC3E}">
        <p14:creationId xmlns:p14="http://schemas.microsoft.com/office/powerpoint/2010/main" val="2490443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4</a:t>
            </a:fld>
            <a:endParaRPr lang="en-US"/>
          </a:p>
        </p:txBody>
      </p:sp>
    </p:spTree>
    <p:extLst>
      <p:ext uri="{BB962C8B-B14F-4D97-AF65-F5344CB8AC3E}">
        <p14:creationId xmlns:p14="http://schemas.microsoft.com/office/powerpoint/2010/main" val="408103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5</a:t>
            </a:fld>
            <a:endParaRPr lang="en-US"/>
          </a:p>
        </p:txBody>
      </p:sp>
    </p:spTree>
    <p:extLst>
      <p:ext uri="{BB962C8B-B14F-4D97-AF65-F5344CB8AC3E}">
        <p14:creationId xmlns:p14="http://schemas.microsoft.com/office/powerpoint/2010/main" val="1937678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6</a:t>
            </a:fld>
            <a:endParaRPr lang="en-US"/>
          </a:p>
        </p:txBody>
      </p:sp>
    </p:spTree>
    <p:extLst>
      <p:ext uri="{BB962C8B-B14F-4D97-AF65-F5344CB8AC3E}">
        <p14:creationId xmlns:p14="http://schemas.microsoft.com/office/powerpoint/2010/main" val="2705051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7</a:t>
            </a:fld>
            <a:endParaRPr lang="en-US"/>
          </a:p>
        </p:txBody>
      </p:sp>
    </p:spTree>
    <p:extLst>
      <p:ext uri="{BB962C8B-B14F-4D97-AF65-F5344CB8AC3E}">
        <p14:creationId xmlns:p14="http://schemas.microsoft.com/office/powerpoint/2010/main" val="1436572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8</a:t>
            </a:fld>
            <a:endParaRPr lang="en-US"/>
          </a:p>
        </p:txBody>
      </p:sp>
    </p:spTree>
    <p:extLst>
      <p:ext uri="{BB962C8B-B14F-4D97-AF65-F5344CB8AC3E}">
        <p14:creationId xmlns:p14="http://schemas.microsoft.com/office/powerpoint/2010/main" val="2084350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9</a:t>
            </a:fld>
            <a:endParaRPr lang="en-US"/>
          </a:p>
        </p:txBody>
      </p:sp>
    </p:spTree>
    <p:extLst>
      <p:ext uri="{BB962C8B-B14F-4D97-AF65-F5344CB8AC3E}">
        <p14:creationId xmlns:p14="http://schemas.microsoft.com/office/powerpoint/2010/main" val="4069510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186" y="6299146"/>
            <a:ext cx="2673400" cy="520201"/>
          </a:xfrm>
          <a:prstGeom prst="rect">
            <a:avLst/>
          </a:prstGeom>
        </p:spPr>
      </p:pic>
      <p:sp>
        <p:nvSpPr>
          <p:cNvPr id="2" name="Title 1"/>
          <p:cNvSpPr>
            <a:spLocks noGrp="1"/>
          </p:cNvSpPr>
          <p:nvPr>
            <p:ph type="title"/>
          </p:nvPr>
        </p:nvSpPr>
        <p:spPr>
          <a:xfrm>
            <a:off x="0" y="0"/>
            <a:ext cx="9144000" cy="685800"/>
          </a:xfrm>
        </p:spPr>
        <p:txBody>
          <a:bodyPr>
            <a:normAutofit/>
          </a:bodyPr>
          <a:lstStyle>
            <a:lvl1pPr>
              <a:defRPr sz="2400" b="1" i="1">
                <a:latin typeface="Century Gothic" panose="020B0502020202020204" pitchFamily="34" charset="0"/>
                <a:cs typeface="Times New Roman" pitchFamily="18" charset="0"/>
              </a:defRPr>
            </a:lvl1pPr>
          </a:lstStyle>
          <a:p>
            <a:r>
              <a:rPr lang="en-US" dirty="0"/>
              <a:t>Click to edit Master title style</a:t>
            </a:r>
          </a:p>
        </p:txBody>
      </p:sp>
      <p:sp>
        <p:nvSpPr>
          <p:cNvPr id="9" name="Content Placeholder 2"/>
          <p:cNvSpPr>
            <a:spLocks noGrp="1"/>
          </p:cNvSpPr>
          <p:nvPr>
            <p:ph idx="1"/>
          </p:nvPr>
        </p:nvSpPr>
        <p:spPr>
          <a:xfrm>
            <a:off x="152400" y="990600"/>
            <a:ext cx="8839200" cy="5257800"/>
          </a:xfrm>
        </p:spPr>
        <p:txBody>
          <a:bodyPr/>
          <a:lstStyle>
            <a:lvl1pPr>
              <a:defRPr sz="1800" b="0" i="0">
                <a:latin typeface="Century Gothic" panose="020B0502020202020204" pitchFamily="34" charset="0"/>
                <a:cs typeface="Times New Roman" pitchFamily="18" charset="0"/>
              </a:defRPr>
            </a:lvl1pPr>
            <a:lvl2pPr>
              <a:defRPr sz="1600" i="0">
                <a:solidFill>
                  <a:srgbClr val="005CA5"/>
                </a:solidFill>
                <a:latin typeface="Century Gothic" panose="020B0502020202020204" pitchFamily="34" charset="0"/>
                <a:cs typeface="Times New Roman" pitchFamily="18" charset="0"/>
              </a:defRPr>
            </a:lvl2pPr>
            <a:lvl3pPr>
              <a:defRPr sz="1400" b="1" i="0">
                <a:solidFill>
                  <a:srgbClr val="5FBB46"/>
                </a:solidFill>
                <a:latin typeface="Century Gothic" panose="020B0502020202020204" pitchFamily="34" charset="0"/>
                <a:cs typeface="Times New Roman" pitchFamily="18" charset="0"/>
              </a:defRPr>
            </a:lvl3pPr>
            <a:lvl4pPr>
              <a:defRPr sz="1200" i="0">
                <a:solidFill>
                  <a:schemeClr val="tx1"/>
                </a:solidFill>
                <a:latin typeface="Century Gothic" panose="020B0502020202020204" pitchFamily="34" charset="0"/>
                <a:cs typeface="Times New Roman" pitchFamily="18" charset="0"/>
              </a:defRPr>
            </a:lvl4pPr>
            <a:lvl5pPr>
              <a:defRPr sz="1200" b="0" i="1">
                <a:solidFill>
                  <a:srgbClr val="003399"/>
                </a:solidFill>
                <a:latin typeface="Century Gothic" panose="020B0502020202020204" pitchFamily="34"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8338808" y="6437219"/>
            <a:ext cx="669226" cy="338554"/>
          </a:xfrm>
          <a:prstGeom prst="rect">
            <a:avLst/>
          </a:prstGeom>
          <a:noFill/>
        </p:spPr>
        <p:txBody>
          <a:bodyPr wrap="square" rtlCol="0">
            <a:spAutoFit/>
          </a:bodyPr>
          <a:lstStyle/>
          <a:p>
            <a:pPr algn="ctr"/>
            <a:r>
              <a:rPr lang="en-US" sz="1600" b="0" i="0">
                <a:solidFill>
                  <a:srgbClr val="005CA5"/>
                </a:solidFill>
                <a:latin typeface="Times New Roman" panose="02020603050405020304" pitchFamily="18" charset="0"/>
                <a:cs typeface="Times New Roman" panose="02020603050405020304" pitchFamily="18" charset="0"/>
              </a:rPr>
              <a:t># </a:t>
            </a:r>
            <a:fld id="{5AD4D27D-51A4-4946-AB6E-BFCDB6726517}" type="slidenum">
              <a:rPr lang="en-US" sz="1600" b="0" i="0" smtClean="0">
                <a:solidFill>
                  <a:srgbClr val="005CA5"/>
                </a:solidFill>
                <a:latin typeface="Times New Roman" panose="02020603050405020304" pitchFamily="18" charset="0"/>
                <a:cs typeface="Times New Roman" panose="02020603050405020304" pitchFamily="18" charset="0"/>
              </a:rPr>
              <a:pPr algn="ctr"/>
              <a:t>‹#›</a:t>
            </a:fld>
            <a:endParaRPr lang="en-US" sz="1600" b="0" i="0" dirty="0">
              <a:solidFill>
                <a:srgbClr val="005CA5"/>
              </a:solidFill>
              <a:latin typeface="Times New Roman" panose="02020603050405020304" pitchFamily="18" charset="0"/>
              <a:cs typeface="Times New Roman" panose="02020603050405020304" pitchFamily="18" charset="0"/>
            </a:endParaRPr>
          </a:p>
        </p:txBody>
      </p:sp>
      <p:sp>
        <p:nvSpPr>
          <p:cNvPr id="3" name="Rectangle 2"/>
          <p:cNvSpPr/>
          <p:nvPr userDrawn="1"/>
        </p:nvSpPr>
        <p:spPr>
          <a:xfrm>
            <a:off x="747346" y="6359357"/>
            <a:ext cx="1988240" cy="4132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3"/>
          <p:cNvSpPr>
            <a:spLocks noGrp="1"/>
          </p:cNvSpPr>
          <p:nvPr userDrawn="1"/>
        </p:nvSpPr>
        <p:spPr>
          <a:xfrm>
            <a:off x="1298714" y="6423934"/>
            <a:ext cx="7079085"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algn="l"/>
            <a:r>
              <a:rPr lang="en-US" sz="1400" b="0" i="0" baseline="0">
                <a:solidFill>
                  <a:schemeClr val="tx1"/>
                </a:solidFill>
                <a:latin typeface="Times New Roman" panose="02020603050405020304" pitchFamily="18" charset="0"/>
                <a:cs typeface="Times New Roman" panose="02020603050405020304" pitchFamily="18" charset="0"/>
              </a:rPr>
              <a:t>D. Bruhwiler   –   USPAS   –   January 2018   –   Computational Reproducibility</a:t>
            </a:r>
            <a:endParaRPr lang="en-US" sz="1400" b="0" i="0" baseline="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261" y="6331508"/>
            <a:ext cx="424069" cy="424069"/>
          </a:xfrm>
          <a:prstGeom prst="rect">
            <a:avLst/>
          </a:prstGeom>
        </p:spPr>
      </p:pic>
    </p:spTree>
    <p:extLst>
      <p:ext uri="{BB962C8B-B14F-4D97-AF65-F5344CB8AC3E}">
        <p14:creationId xmlns:p14="http://schemas.microsoft.com/office/powerpoint/2010/main" val="144498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C2425A-B293-4D10-957C-D8FEA8D2125B}" type="datetimeFigureOut">
              <a:rPr lang="en-US"/>
              <a:pPr>
                <a:defRPr/>
              </a:pPr>
              <a:t>1/14/2018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550C4C7-0F4E-4D08-BC67-BE5604D1E112}" type="slidenum">
              <a:rPr lang="en-US"/>
              <a:pPr>
                <a:defRPr/>
              </a:pPr>
              <a:t>‹#›</a:t>
            </a:fld>
            <a:endParaRPr lang="en-US"/>
          </a:p>
        </p:txBody>
      </p:sp>
    </p:spTree>
    <p:extLst>
      <p:ext uri="{BB962C8B-B14F-4D97-AF65-F5344CB8AC3E}">
        <p14:creationId xmlns:p14="http://schemas.microsoft.com/office/powerpoint/2010/main" val="269091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43710-F8AB-6840-B03A-23D4C2B2884A}"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A91D4-5A5D-5E4C-A157-D779421C2F2C}" type="slidenum">
              <a:rPr lang="en-US" smtClean="0"/>
              <a:t>‹#›</a:t>
            </a:fld>
            <a:endParaRPr lang="en-US"/>
          </a:p>
        </p:txBody>
      </p:sp>
    </p:spTree>
    <p:extLst>
      <p:ext uri="{BB962C8B-B14F-4D97-AF65-F5344CB8AC3E}">
        <p14:creationId xmlns:p14="http://schemas.microsoft.com/office/powerpoint/2010/main" val="3698723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5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45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cs typeface="+mn-cs"/>
              </a:defRPr>
            </a:lvl1pPr>
          </a:lstStyle>
          <a:p>
            <a:pPr defTabSz="914400">
              <a:defRPr/>
            </a:pPr>
            <a:fld id="{05AAC167-D7E8-454F-A616-12CB3739E2D8}" type="datetimeFigureOut">
              <a:rPr lang="en-US"/>
              <a:pPr defTabSz="914400">
                <a:defRPr/>
              </a:pPr>
              <a:t>1/14/2018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cs typeface="+mn-cs"/>
              </a:defRPr>
            </a:lvl1pPr>
          </a:lstStyle>
          <a:p>
            <a:pPr defTabSz="914400">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cs typeface="+mn-cs"/>
              </a:defRPr>
            </a:lvl1pPr>
          </a:lstStyle>
          <a:p>
            <a:pPr defTabSz="914400">
              <a:defRPr/>
            </a:pPr>
            <a:fld id="{FC37517B-3432-4B28-BCE9-5811FCD8C22E}" type="slidenum">
              <a:rPr lang="en-US"/>
              <a:pPr defTabSz="914400">
                <a:defRPr/>
              </a:pPr>
              <a:t>‹#›</a:t>
            </a:fld>
            <a:endParaRPr lang="en-US"/>
          </a:p>
        </p:txBody>
      </p:sp>
    </p:spTree>
    <p:extLst>
      <p:ext uri="{BB962C8B-B14F-4D97-AF65-F5344CB8AC3E}">
        <p14:creationId xmlns:p14="http://schemas.microsoft.com/office/powerpoint/2010/main" val="3781966920"/>
      </p:ext>
    </p:extLst>
  </p:cSld>
  <p:clrMap bg1="lt1" tx1="dk1" bg2="lt2" tx2="dk2" accent1="accent1" accent2="accent2" accent3="accent3" accent4="accent4" accent5="accent5" accent6="accent6" hlink="hlink" folHlink="folHlink"/>
  <p:sldLayoutIdLst>
    <p:sldLayoutId id="2147483705" r:id="rId1"/>
    <p:sldLayoutId id="2147483703" r:id="rId2"/>
    <p:sldLayoutId id="2147483710"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uspas.fnal.gov/programs/2018/odu/courses/beam-plasma-systems.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hyperlink" Target="https://pdfs.semanticscholar.org/57ee/c0917fc84716e5748c2e94139ab156db3ada.pdf" TargetMode="External"/><Relationship Id="rId3" Type="http://schemas.openxmlformats.org/officeDocument/2006/relationships/hyperlink" Target="https://www.software.ac.uk/ssisearch?search_api_fulltext_1=reproducible" TargetMode="External"/><Relationship Id="rId7" Type="http://schemas.openxmlformats.org/officeDocument/2006/relationships/hyperlink" Target="http://journals.plos.org/ploscompbiol/article?id=10.1371/journal.pcbi.1003285"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gigascience.biomedcentral.com/articles/10.1186/s13742-016-0135-4" TargetMode="External"/><Relationship Id="rId11" Type="http://schemas.openxmlformats.org/officeDocument/2006/relationships/hyperlink" Target="http://ropensci.github.io/reproducibility-guide/sections/introduction/" TargetMode="External"/><Relationship Id="rId5" Type="http://schemas.openxmlformats.org/officeDocument/2006/relationships/hyperlink" Target="https://openresearchsoftware.metajnl.com/articles/10.5334/jors.ay/" TargetMode="External"/><Relationship Id="rId10" Type="http://schemas.openxmlformats.org/officeDocument/2006/relationships/hyperlink" Target="http://gael-varoquaux.info/programming/beyond-computational-reproducibility-let-us-aim-for-reusability.html" TargetMode="External"/><Relationship Id="rId4" Type="http://schemas.openxmlformats.org/officeDocument/2006/relationships/hyperlink" Target="https://codeocean.com/workshops/computational-reproducibility" TargetMode="External"/><Relationship Id="rId9" Type="http://schemas.openxmlformats.org/officeDocument/2006/relationships/hyperlink" Target="https://hal.inria.fr/hal-01358082/file/guest_rougier_2016.pdf"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researchgate.net/publication/322438060_The_Replication_Tax_Shifting_the_Financial_Burden_to_Incentivize_Reproducibility_in_Computational_Research" TargetMode="External"/><Relationship Id="rId3" Type="http://schemas.openxmlformats.org/officeDocument/2006/relationships/hyperlink" Target="https://arxiv.org/abs/1608.06897" TargetMode="External"/><Relationship Id="rId7" Type="http://schemas.openxmlformats.org/officeDocument/2006/relationships/hyperlink" Target="https://codeocean.com/webinar/editor"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nature.com/articles/nbt.3780" TargetMode="External"/><Relationship Id="rId5" Type="http://schemas.openxmlformats.org/officeDocument/2006/relationships/hyperlink" Target="https://www.sciencedirect.com/science/article/pii/S0167739X17300316" TargetMode="External"/><Relationship Id="rId4" Type="http://schemas.openxmlformats.org/officeDocument/2006/relationships/hyperlink" Target="https://www.biorxiv.org/content/early/2017/10/10/200683"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docker.com/what-docker"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tin6150.github.io/psg/blogger_container_hpc.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medium.freecodecamp.org/a-beginner-friendly-introduction-to-containers-vms-and-docker-79a9e3e119b" TargetMode="Externa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hyperlink" Target="http://accelconf.web.cern.ch/AccelConf/IPAC2015/papers/mopmn009.pdf" TargetMode="External"/><Relationship Id="rId3" Type="http://schemas.openxmlformats.org/officeDocument/2006/relationships/hyperlink" Target="https://www.software.ac.uk/c4rr" TargetMode="External"/><Relationship Id="rId7" Type="http://schemas.openxmlformats.org/officeDocument/2006/relationships/hyperlink" Target="https://www.nextplatform.com/2016/09/13/will-containers-total-package-hpc/"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link.springer.com/chapter/10.1007/978-3-319-38791-8_58" TargetMode="External"/><Relationship Id="rId5" Type="http://schemas.openxmlformats.org/officeDocument/2006/relationships/hyperlink" Target="http://o2r.info/2017/05/30/containerit-package/" TargetMode="External"/><Relationship Id="rId10" Type="http://schemas.openxmlformats.org/officeDocument/2006/relationships/hyperlink" Target="https://arxiv.org/abs/1410.0846" TargetMode="External"/><Relationship Id="rId4" Type="http://schemas.openxmlformats.org/officeDocument/2006/relationships/hyperlink" Target="https://www.ncbi.nlm.nih.gov/pmc/articles/PMC5426675/" TargetMode="External"/><Relationship Id="rId9" Type="http://schemas.openxmlformats.org/officeDocument/2006/relationships/hyperlink" Target="https://arxiv.org/abs/1509.08789"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permalink.lanl.gov/object/tr?what=info:lanl-repo/lareport/LA-UR-16-22370" TargetMode="External"/><Relationship Id="rId5" Type="http://schemas.openxmlformats.org/officeDocument/2006/relationships/hyperlink" Target="http://singularity.lbl.gov/" TargetMode="External"/><Relationship Id="rId4" Type="http://schemas.openxmlformats.org/officeDocument/2006/relationships/hyperlink" Target="http://www.nersc.gov/news-publications/nersc-news/nersc-center-news/2015/shifter-makes-container-based-hpc-a-breez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jupyter.radiasoft.org/" TargetMode="External"/><Relationship Id="rId5" Type="http://schemas.openxmlformats.org/officeDocument/2006/relationships/hyperlink" Target="https://github.com/jupyterhub/jupyterhub" TargetMode="External"/><Relationship Id="rId4" Type="http://schemas.openxmlformats.org/officeDocument/2006/relationships/hyperlink" Target="https://hub.docker.com/r/radiasof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jupyter.radiasoft.org/"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languagelog.ldc.upenn.edu/nll/?p=21956" TargetMode="External"/><Relationship Id="rId7" Type="http://schemas.openxmlformats.org/officeDocument/2006/relationships/hyperlink" Target="https://www.nap.edu/catalog/21915/statistical-challenges-in-assessing-and-fostering-the-reproducibility-of-scientific-result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replicationnetwork.com/2016/04/03/the-national-academy-of-sciences-weighs-in-on-reproducibility" TargetMode="External"/><Relationship Id="rId5" Type="http://schemas.openxmlformats.org/officeDocument/2006/relationships/hyperlink" Target="https://en.wikipedia.org/wiki/Reproducibility" TargetMode="External"/><Relationship Id="rId4" Type="http://schemas.openxmlformats.org/officeDocument/2006/relationships/hyperlink" Target="http://www.replicability.tau.ac.il/index.php/replicability-in-science/replicability-vs-reproducibilit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58957" y="139146"/>
            <a:ext cx="7876574" cy="1000539"/>
          </a:xfrm>
        </p:spPr>
        <p:txBody>
          <a:bodyPr>
            <a:noAutofit/>
          </a:bodyPr>
          <a:lstStyle/>
          <a:p>
            <a:pPr>
              <a:lnSpc>
                <a:spcPct val="150000"/>
              </a:lnSpc>
              <a:spcBef>
                <a:spcPts val="0"/>
              </a:spcBef>
            </a:pPr>
            <a:r>
              <a:rPr lang="en-US" sz="2800" dirty="0">
                <a:latin typeface="Times New Roman" panose="02020603050405020304" pitchFamily="18" charset="0"/>
                <a:cs typeface="Times New Roman" panose="02020603050405020304" pitchFamily="18" charset="0"/>
              </a:rPr>
              <a:t>USPAS</a:t>
            </a:r>
            <a:r>
              <a:rPr lang="en-US" sz="2800" i="1" dirty="0">
                <a:latin typeface="Times New Roman" panose="02020603050405020304" pitchFamily="18" charset="0"/>
                <a:cs typeface="Times New Roman" panose="02020603050405020304" pitchFamily="18" charset="0"/>
              </a:rPr>
              <a:t> – Simulation of Beam and </a:t>
            </a:r>
            <a:r>
              <a:rPr lang="en-US" sz="2800" i="1">
                <a:latin typeface="Times New Roman" panose="02020603050405020304" pitchFamily="18" charset="0"/>
                <a:cs typeface="Times New Roman" panose="02020603050405020304" pitchFamily="18" charset="0"/>
              </a:rPr>
              <a:t>Plasma Systems</a:t>
            </a:r>
            <a:br>
              <a:rPr lang="en-US" sz="2800" i="1">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Steven M. Lund, Jean-Luc Vay, Remi Lehe, Daniel Winklehner and David L. Bruhwiler</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3"/>
          <p:cNvSpPr>
            <a:spLocks noGrp="1"/>
          </p:cNvSpPr>
          <p:nvPr/>
        </p:nvSpPr>
        <p:spPr>
          <a:xfrm>
            <a:off x="342670" y="3544958"/>
            <a:ext cx="8542914" cy="1715133"/>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defTabSz="914400"/>
            <a:r>
              <a:rPr lang="en-US" sz="2400">
                <a:solidFill>
                  <a:schemeClr val="tx1"/>
                </a:solidFill>
                <a:latin typeface="Times New Roman" panose="02020603050405020304" pitchFamily="18" charset="0"/>
                <a:cs typeface="Times New Roman" panose="02020603050405020304" pitchFamily="18" charset="0"/>
              </a:rPr>
              <a:t>U.S. Particle Accelerator School  </a:t>
            </a:r>
            <a:r>
              <a:rPr lang="en-US" sz="2000">
                <a:solidFill>
                  <a:schemeClr val="tx1"/>
                </a:solidFill>
                <a:latin typeface="Times New Roman" panose="02020603050405020304" pitchFamily="18" charset="0"/>
                <a:cs typeface="Times New Roman" panose="02020603050405020304" pitchFamily="18" charset="0"/>
              </a:rPr>
              <a:t>sponsored by </a:t>
            </a:r>
            <a:r>
              <a:rPr lang="en-US" sz="2000" b="1">
                <a:solidFill>
                  <a:srgbClr val="00B050"/>
                </a:solidFill>
                <a:latin typeface="Times New Roman" panose="02020603050405020304" pitchFamily="18" charset="0"/>
                <a:cs typeface="Times New Roman" panose="02020603050405020304" pitchFamily="18" charset="0"/>
              </a:rPr>
              <a:t>Old Dominion University</a:t>
            </a:r>
          </a:p>
          <a:p>
            <a:pPr defTabSz="914400">
              <a:spcBef>
                <a:spcPts val="600"/>
              </a:spcBef>
            </a:pPr>
            <a:r>
              <a:rPr lang="en-US" sz="2000">
                <a:solidFill>
                  <a:schemeClr val="tx1"/>
                </a:solidFill>
                <a:latin typeface="Times New Roman" panose="02020603050405020304" pitchFamily="18" charset="0"/>
                <a:cs typeface="Times New Roman" panose="02020603050405020304" pitchFamily="18" charset="0"/>
                <a:hlinkClick r:id="rId3"/>
              </a:rPr>
              <a:t>http://uspas.fnal.gov/programs/2018/odu/courses/beam-plasma-systems.shtml</a:t>
            </a:r>
            <a:r>
              <a:rPr lang="en-US" sz="2000">
                <a:solidFill>
                  <a:schemeClr val="tx1"/>
                </a:solidFill>
                <a:latin typeface="Times New Roman" panose="02020603050405020304" pitchFamily="18" charset="0"/>
                <a:cs typeface="Times New Roman" panose="02020603050405020304" pitchFamily="18" charset="0"/>
              </a:rPr>
              <a:t> </a:t>
            </a:r>
            <a:endParaRPr lang="en-US" sz="1800">
              <a:solidFill>
                <a:schemeClr val="tx1"/>
              </a:solidFill>
              <a:latin typeface="Times New Roman" panose="02020603050405020304" pitchFamily="18" charset="0"/>
              <a:cs typeface="Times New Roman" panose="02020603050405020304" pitchFamily="18" charset="0"/>
            </a:endParaRPr>
          </a:p>
          <a:p>
            <a:pPr defTabSz="914400">
              <a:spcBef>
                <a:spcPts val="2400"/>
              </a:spcBef>
            </a:pPr>
            <a:r>
              <a:rPr lang="en-US" sz="2400">
                <a:solidFill>
                  <a:srgbClr val="0070C0"/>
                </a:solidFill>
                <a:latin typeface="Times New Roman" panose="02020603050405020304" pitchFamily="18" charset="0"/>
                <a:cs typeface="Times New Roman" panose="02020603050405020304" pitchFamily="18" charset="0"/>
              </a:rPr>
              <a:t>January 15-26, 2018    –    Hampton, Virginia</a:t>
            </a:r>
          </a:p>
        </p:txBody>
      </p:sp>
      <p:sp>
        <p:nvSpPr>
          <p:cNvPr id="10" name="Rectangle 8"/>
          <p:cNvSpPr>
            <a:spLocks noChangeArrowheads="1"/>
          </p:cNvSpPr>
          <p:nvPr/>
        </p:nvSpPr>
        <p:spPr bwMode="auto">
          <a:xfrm>
            <a:off x="342670" y="2134811"/>
            <a:ext cx="8809053" cy="859183"/>
          </a:xfrm>
          <a:prstGeom prst="rect">
            <a:avLst/>
          </a:prstGeom>
          <a:noFill/>
          <a:ln w="12700">
            <a:noFill/>
            <a:miter lim="800000"/>
            <a:headEnd/>
            <a:tailEnd/>
          </a:ln>
        </p:spPr>
        <p:txBody>
          <a:bodyPr wrap="square" lIns="90459" tIns="44437" rIns="90459" bIns="44437">
            <a:spAutoFit/>
          </a:bodyPr>
          <a:lstStyle/>
          <a:p>
            <a:pPr defTabSz="914400" eaLnBrk="0" hangingPunct="0">
              <a:spcBef>
                <a:spcPts val="1200"/>
              </a:spcBef>
              <a:defRPr/>
            </a:pPr>
            <a:r>
              <a:rPr lang="en-US" sz="2000" dirty="0">
                <a:solidFill>
                  <a:prstClr val="black"/>
                </a:solidFill>
                <a:latin typeface="Times New Roman" panose="02020603050405020304" pitchFamily="18" charset="0"/>
                <a:ea typeface="ＭＳ Ｐゴシック"/>
                <a:cs typeface="Times New Roman" panose="02020603050405020304" pitchFamily="18" charset="0"/>
              </a:rPr>
              <a:t>Instructor:   David L. Bruhwiler</a:t>
            </a:r>
          </a:p>
          <a:p>
            <a:pPr defTabSz="914400" eaLnBrk="0" hangingPunct="0">
              <a:spcBef>
                <a:spcPts val="1200"/>
              </a:spcBef>
              <a:defRPr/>
            </a:pPr>
            <a:r>
              <a:rPr lang="en-US" sz="2000" dirty="0">
                <a:solidFill>
                  <a:prstClr val="black"/>
                </a:solidFill>
                <a:latin typeface="Times New Roman" panose="02020603050405020304" pitchFamily="18" charset="0"/>
                <a:ea typeface="ＭＳ Ｐゴシック"/>
                <a:cs typeface="Times New Roman" panose="02020603050405020304" pitchFamily="18" charset="0"/>
              </a:rPr>
              <a:t>Contributors:  R. Nagler and P. Moeller</a:t>
            </a:r>
          </a:p>
        </p:txBody>
      </p:sp>
      <p:sp>
        <p:nvSpPr>
          <p:cNvPr id="24" name="Rectangle 23"/>
          <p:cNvSpPr>
            <a:spLocks noChangeArrowheads="1"/>
          </p:cNvSpPr>
          <p:nvPr/>
        </p:nvSpPr>
        <p:spPr bwMode="auto">
          <a:xfrm>
            <a:off x="342669" y="5767115"/>
            <a:ext cx="5967998" cy="738664"/>
          </a:xfrm>
          <a:prstGeom prst="rect">
            <a:avLst/>
          </a:prstGeom>
          <a:noFill/>
          <a:ln w="9525">
            <a:noFill/>
            <a:miter lim="800000"/>
            <a:headEnd/>
            <a:tailEnd/>
          </a:ln>
        </p:spPr>
        <p:txBody>
          <a:bodyPr wrap="square">
            <a:spAutoFit/>
          </a:bodyPr>
          <a:lstStyle/>
          <a:p>
            <a:pPr defTabSz="914400">
              <a:spcBef>
                <a:spcPct val="50000"/>
              </a:spcBef>
            </a:pPr>
            <a:r>
              <a:rPr lang="en-US" sz="1400">
                <a:latin typeface="Times New Roman" panose="02020603050405020304" pitchFamily="18" charset="0"/>
                <a:cs typeface="Times New Roman" panose="02020603050405020304" pitchFamily="18" charset="0"/>
              </a:rPr>
              <a:t>This material is based upon work supported by the U.S. Department of Energy, Office of Science, Offices of High Energy Physics and Basic Energy Sciences, under Award Number(s)</a:t>
            </a:r>
            <a:r>
              <a:rPr lang="en-US" sz="1400">
                <a:solidFill>
                  <a:prstClr val="black"/>
                </a:solidFill>
                <a:latin typeface="Times New Roman" panose="02020603050405020304" pitchFamily="18" charset="0"/>
                <a:ea typeface="DejaVu Sans"/>
                <a:cs typeface="Times New Roman" panose="02020603050405020304" pitchFamily="18" charset="0"/>
              </a:rPr>
              <a:t> DE-SC0011237 and DE-SC0011340.</a:t>
            </a:r>
            <a:endParaRPr lang="en-US" sz="1400" dirty="0">
              <a:solidFill>
                <a:prstClr val="black"/>
              </a:solidFill>
              <a:latin typeface="Times New Roman" panose="02020603050405020304" pitchFamily="18" charset="0"/>
              <a:ea typeface="DejaVu Sans"/>
              <a:cs typeface="Times New Roman" panose="02020603050405020304" pitchFamily="18"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2528" y="5682711"/>
            <a:ext cx="2803003" cy="907472"/>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5193" y="2246221"/>
            <a:ext cx="2754553" cy="535992"/>
          </a:xfrm>
          <a:prstGeom prst="rect">
            <a:avLst/>
          </a:prstGeom>
        </p:spPr>
      </p:pic>
      <p:sp>
        <p:nvSpPr>
          <p:cNvPr id="8" name="Title 1"/>
          <p:cNvSpPr txBox="1">
            <a:spLocks/>
          </p:cNvSpPr>
          <p:nvPr/>
        </p:nvSpPr>
        <p:spPr bwMode="auto">
          <a:xfrm>
            <a:off x="342669" y="1558064"/>
            <a:ext cx="8542915" cy="5279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defTabSz="914400">
              <a:spcBef>
                <a:spcPts val="0"/>
              </a:spcBef>
            </a:pPr>
            <a:r>
              <a:rPr lang="en-US" sz="2800" dirty="0">
                <a:latin typeface="Times New Roman" panose="02020603050405020304" pitchFamily="18" charset="0"/>
                <a:cs typeface="Times New Roman" panose="02020603050405020304" pitchFamily="18" charset="0"/>
              </a:rPr>
              <a:t>Lecture:	</a:t>
            </a:r>
            <a:r>
              <a:rPr lang="en-US" sz="2800" dirty="0">
                <a:solidFill>
                  <a:srgbClr val="0070C0"/>
                </a:solidFill>
                <a:latin typeface="Times New Roman" panose="02020603050405020304" pitchFamily="18" charset="0"/>
                <a:cs typeface="Times New Roman" panose="02020603050405020304" pitchFamily="18" charset="0"/>
              </a:rPr>
              <a:t>Computational Reproducibility</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65" y="65245"/>
            <a:ext cx="1310754" cy="1310754"/>
          </a:xfrm>
          <a:prstGeom prst="rect">
            <a:avLst/>
          </a:prstGeom>
        </p:spPr>
      </p:pic>
    </p:spTree>
    <p:extLst>
      <p:ext uri="{BB962C8B-B14F-4D97-AF65-F5344CB8AC3E}">
        <p14:creationId xmlns:p14="http://schemas.microsoft.com/office/powerpoint/2010/main" val="348137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The reproducibility literature (pt. 1)</a:t>
            </a:r>
          </a:p>
        </p:txBody>
      </p:sp>
      <p:sp>
        <p:nvSpPr>
          <p:cNvPr id="3" name="Content Placeholder 2"/>
          <p:cNvSpPr>
            <a:spLocks noGrp="1"/>
          </p:cNvSpPr>
          <p:nvPr>
            <p:ph idx="1"/>
          </p:nvPr>
        </p:nvSpPr>
        <p:spPr>
          <a:xfrm>
            <a:off x="276639" y="791300"/>
            <a:ext cx="8608944" cy="3952977"/>
          </a:xfrm>
        </p:spPr>
        <p:txBody>
          <a:bodyPr>
            <a:normAutofit lnSpcReduction="10000"/>
          </a:bodyPr>
          <a:lstStyle/>
          <a:p>
            <a:r>
              <a:rPr lang="en-US" i="0" dirty="0"/>
              <a:t>The topic cannot be covered completely in a single lecture…</a:t>
            </a:r>
          </a:p>
          <a:p>
            <a:pPr lvl="1"/>
            <a:r>
              <a:rPr lang="en-US" i="0" dirty="0"/>
              <a:t>so we provide some pointers for further study</a:t>
            </a:r>
          </a:p>
          <a:p>
            <a:pPr lvl="1"/>
            <a:r>
              <a:rPr lang="en-US" dirty="0"/>
              <a:t>note that this is an active area of research</a:t>
            </a:r>
          </a:p>
          <a:p>
            <a:pPr lvl="2"/>
            <a:endParaRPr lang="en-US" dirty="0"/>
          </a:p>
          <a:p>
            <a:r>
              <a:rPr lang="en-US" dirty="0"/>
              <a:t>Best practices, tips, tools and techniques:</a:t>
            </a:r>
          </a:p>
          <a:p>
            <a:pPr lvl="3"/>
            <a:endParaRPr lang="en-US" sz="1400" dirty="0"/>
          </a:p>
          <a:p>
            <a:pPr lvl="3"/>
            <a:endParaRPr lang="en-US" sz="1400" dirty="0"/>
          </a:p>
          <a:p>
            <a:pPr lvl="2"/>
            <a:endParaRPr lang="en-US" sz="1600" dirty="0"/>
          </a:p>
          <a:p>
            <a:pPr lvl="2"/>
            <a:endParaRPr lang="en-US" sz="1600" dirty="0"/>
          </a:p>
          <a:p>
            <a:pPr lvl="2"/>
            <a:endParaRPr lang="en-US" sz="1600" dirty="0"/>
          </a:p>
          <a:p>
            <a:pPr marL="914400" lvl="2" indent="0">
              <a:buNone/>
            </a:pPr>
            <a:endParaRPr lang="en-US" sz="1600" dirty="0"/>
          </a:p>
          <a:p>
            <a:pPr lvl="2"/>
            <a:endParaRPr lang="en-US"/>
          </a:p>
          <a:p>
            <a:pPr lvl="2"/>
            <a:endParaRPr lang="en-US"/>
          </a:p>
          <a:p>
            <a:r>
              <a:rPr lang="en-US"/>
              <a:t>Reproducibility</a:t>
            </a:r>
            <a:r>
              <a:rPr lang="en-US" dirty="0"/>
              <a:t>, reusability, etc. – what is it?  …why do it?</a:t>
            </a:r>
          </a:p>
        </p:txBody>
      </p:sp>
      <p:sp>
        <p:nvSpPr>
          <p:cNvPr id="4" name="TextBox 3"/>
          <p:cNvSpPr txBox="1"/>
          <p:nvPr/>
        </p:nvSpPr>
        <p:spPr>
          <a:xfrm>
            <a:off x="601317" y="2243062"/>
            <a:ext cx="8542683" cy="1792798"/>
          </a:xfrm>
          <a:prstGeom prst="rect">
            <a:avLst/>
          </a:prstGeom>
          <a:noFill/>
        </p:spPr>
        <p:txBody>
          <a:bodyPr wrap="square" rtlCol="0">
            <a:spAutoFit/>
          </a:bodyPr>
          <a:lstStyle/>
          <a:p>
            <a:pPr marL="227013" indent="-227013">
              <a:spcBef>
                <a:spcPts val="300"/>
              </a:spcBef>
            </a:pPr>
            <a:r>
              <a:rPr lang="sv-SE" sz="1400">
                <a:latin typeface="Times New Roman" panose="02020603050405020304" pitchFamily="18" charset="0"/>
                <a:cs typeface="Times New Roman" panose="02020603050405020304" pitchFamily="18" charset="0"/>
              </a:rPr>
              <a:t>The Software Sustainability Institute, </a:t>
            </a:r>
            <a:r>
              <a:rPr lang="sv-SE" sz="1400">
                <a:latin typeface="Times New Roman" panose="02020603050405020304" pitchFamily="18" charset="0"/>
                <a:cs typeface="Times New Roman" panose="02020603050405020304" pitchFamily="18" charset="0"/>
                <a:hlinkClick r:id="rId3"/>
              </a:rPr>
              <a:t>https://www.software.ac.uk/ssisearch?search_api_fulltext_1=reproducible</a:t>
            </a:r>
            <a:r>
              <a:rPr lang="sv-SE" sz="1400">
                <a:latin typeface="Times New Roman" panose="02020603050405020304" pitchFamily="18" charset="0"/>
                <a:cs typeface="Times New Roman" panose="02020603050405020304" pitchFamily="18" charset="0"/>
              </a:rPr>
              <a:t> </a:t>
            </a:r>
          </a:p>
          <a:p>
            <a:pPr marL="227013" indent="-227013">
              <a:spcBef>
                <a:spcPts val="300"/>
              </a:spcBef>
            </a:pPr>
            <a:r>
              <a:rPr lang="sv-SE" sz="1400">
                <a:latin typeface="Times New Roman" panose="02020603050405020304" pitchFamily="18" charset="0"/>
                <a:cs typeface="Times New Roman" panose="02020603050405020304" pitchFamily="18" charset="0"/>
              </a:rPr>
              <a:t>V</a:t>
            </a:r>
            <a:r>
              <a:rPr lang="sv-SE" sz="1400" dirty="0">
                <a:latin typeface="Times New Roman" panose="02020603050405020304" pitchFamily="18" charset="0"/>
                <a:cs typeface="Times New Roman" panose="02020603050405020304" pitchFamily="18" charset="0"/>
              </a:rPr>
              <a:t>. Stodden (2017), </a:t>
            </a:r>
            <a:r>
              <a:rPr lang="sv-SE" sz="1400" dirty="0">
                <a:latin typeface="Times New Roman" panose="02020603050405020304" pitchFamily="18" charset="0"/>
                <a:cs typeface="Times New Roman" panose="02020603050405020304" pitchFamily="18" charset="0"/>
                <a:hlinkClick r:id="rId4"/>
              </a:rPr>
              <a:t>https://codeocean.com/workshops/computational-reproducibility</a:t>
            </a:r>
            <a:r>
              <a:rPr lang="sv-SE"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V. Stodden &amp; S. Miguez (2014), </a:t>
            </a:r>
            <a:r>
              <a:rPr lang="en-US" sz="1400" dirty="0">
                <a:latin typeface="Times New Roman" panose="02020603050405020304" pitchFamily="18" charset="0"/>
                <a:cs typeface="Times New Roman" panose="02020603050405020304" pitchFamily="18" charset="0"/>
                <a:hlinkClick r:id="rId5"/>
              </a:rPr>
              <a:t>https://openresearchsoftware.metajnl.com/articles/10.5334/jors.ay/</a:t>
            </a:r>
            <a:endParaRPr lang="en-US" sz="1400" dirty="0">
              <a:latin typeface="Times New Roman" panose="02020603050405020304" pitchFamily="18" charset="0"/>
              <a:cs typeface="Times New Roman" panose="02020603050405020304" pitchFamily="18" charset="0"/>
            </a:endParaRPr>
          </a:p>
          <a:p>
            <a:pPr marL="227013" indent="-227013">
              <a:spcBef>
                <a:spcPts val="300"/>
              </a:spcBef>
            </a:pPr>
            <a:r>
              <a:rPr lang="it-IT" sz="1400" dirty="0">
                <a:latin typeface="Times New Roman" panose="02020603050405020304" pitchFamily="18" charset="0"/>
                <a:cs typeface="Times New Roman" panose="02020603050405020304" pitchFamily="18" charset="0"/>
              </a:rPr>
              <a:t>S.R. Piccolo &amp; M.B. Frampton (2016), </a:t>
            </a:r>
            <a:r>
              <a:rPr lang="it-IT" sz="1400" dirty="0">
                <a:latin typeface="Times New Roman" panose="02020603050405020304" pitchFamily="18" charset="0"/>
                <a:cs typeface="Times New Roman" panose="02020603050405020304" pitchFamily="18" charset="0"/>
                <a:hlinkClick r:id="rId6"/>
              </a:rPr>
              <a:t>https://gigascience.biomedcentral.com/articles/10.1186/s13742-016-0135-4</a:t>
            </a:r>
            <a:r>
              <a:rPr lang="it-IT" sz="1400" dirty="0">
                <a:latin typeface="Times New Roman" panose="02020603050405020304" pitchFamily="18" charset="0"/>
                <a:cs typeface="Times New Roman" panose="02020603050405020304" pitchFamily="18" charset="0"/>
              </a:rPr>
              <a:t>  </a:t>
            </a:r>
          </a:p>
          <a:p>
            <a:pPr marL="227013" indent="-227013">
              <a:spcBef>
                <a:spcPts val="300"/>
              </a:spcBef>
            </a:pPr>
            <a:r>
              <a:rPr lang="da-DK" sz="1400" dirty="0">
                <a:latin typeface="Times New Roman" panose="02020603050405020304" pitchFamily="18" charset="0"/>
                <a:cs typeface="Times New Roman" panose="02020603050405020304" pitchFamily="18" charset="0"/>
              </a:rPr>
              <a:t>G.K. Sandve et al. (2013), </a:t>
            </a:r>
            <a:r>
              <a:rPr lang="da-DK" sz="1400" dirty="0">
                <a:latin typeface="Times New Roman" panose="02020603050405020304" pitchFamily="18" charset="0"/>
                <a:cs typeface="Times New Roman" panose="02020603050405020304" pitchFamily="18" charset="0"/>
                <a:hlinkClick r:id="rId7"/>
              </a:rPr>
              <a:t>http://journals.plos.org/ploscompbiol/article?id=10.1371/journal.pcbi.1003285</a:t>
            </a:r>
            <a:r>
              <a:rPr lang="da-DK" sz="1400" dirty="0">
                <a:latin typeface="Times New Roman" panose="02020603050405020304" pitchFamily="18" charset="0"/>
                <a:cs typeface="Times New Roman" panose="02020603050405020304" pitchFamily="18" charset="0"/>
              </a:rPr>
              <a:t> </a:t>
            </a:r>
          </a:p>
          <a:p>
            <a:pPr marL="227013" indent="-227013">
              <a:spcBef>
                <a:spcPts val="300"/>
              </a:spcBef>
            </a:pPr>
            <a:r>
              <a:rPr lang="it-IT" sz="1400" dirty="0">
                <a:latin typeface="Times New Roman" panose="02020603050405020304" pitchFamily="18" charset="0"/>
                <a:cs typeface="Times New Roman" panose="02020603050405020304" pitchFamily="18" charset="0"/>
              </a:rPr>
              <a:t>J. Freire, P. Bonnet &amp; D. Shasha (2012), </a:t>
            </a:r>
            <a:r>
              <a:rPr lang="it-IT" sz="1400" dirty="0">
                <a:latin typeface="Times New Roman" panose="02020603050405020304" pitchFamily="18" charset="0"/>
                <a:cs typeface="Times New Roman" panose="02020603050405020304" pitchFamily="18" charset="0"/>
                <a:hlinkClick r:id="rId8"/>
              </a:rPr>
              <a:t>https://pdfs.semanticscholar.org/57ee/c0917fc84716e5748c2e94139ab156db3ada.pdf</a:t>
            </a:r>
            <a:r>
              <a:rPr lang="it-IT" sz="14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019BFA61-21A0-4A72-801D-C7C00BAFA17D}"/>
              </a:ext>
            </a:extLst>
          </p:cNvPr>
          <p:cNvSpPr txBox="1"/>
          <p:nvPr/>
        </p:nvSpPr>
        <p:spPr>
          <a:xfrm>
            <a:off x="601318" y="4601709"/>
            <a:ext cx="8413474" cy="1500411"/>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O. Guest &amp; N.P. Rougier (2016), </a:t>
            </a:r>
            <a:r>
              <a:rPr lang="en-US" sz="1400" dirty="0">
                <a:latin typeface="Times New Roman" panose="02020603050405020304" pitchFamily="18" charset="0"/>
                <a:cs typeface="Times New Roman" panose="02020603050405020304" pitchFamily="18" charset="0"/>
                <a:hlinkClick r:id="rId9"/>
              </a:rPr>
              <a:t>https://hal.inria.fr/hal-01358082/file/guest_rougier_2016.pdf</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G. Varoquaux (2017), </a:t>
            </a:r>
            <a:r>
              <a:rPr lang="en-US" sz="1400" dirty="0">
                <a:latin typeface="Times New Roman" panose="02020603050405020304" pitchFamily="18" charset="0"/>
                <a:cs typeface="Times New Roman" panose="02020603050405020304" pitchFamily="18" charset="0"/>
                <a:hlinkClick r:id="rId10"/>
              </a:rPr>
              <a:t>http://gael-varoquaux.info/programming/beyond-computational-reproducibility-let-us-aim-for-reusability.html</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rOpenSci Project, </a:t>
            </a:r>
            <a:r>
              <a:rPr lang="en-US" sz="1400" dirty="0">
                <a:latin typeface="Times New Roman" panose="02020603050405020304" pitchFamily="18" charset="0"/>
                <a:cs typeface="Times New Roman" panose="02020603050405020304" pitchFamily="18" charset="0"/>
                <a:hlinkClick r:id="rId11"/>
              </a:rPr>
              <a:t>http://ropensci.github.io/reproducibility-guide/sections/introduction/</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it-IT" sz="1400" dirty="0">
                <a:latin typeface="Times New Roman" panose="02020603050405020304" pitchFamily="18" charset="0"/>
                <a:cs typeface="Times New Roman" panose="02020603050405020304" pitchFamily="18" charset="0"/>
              </a:rPr>
              <a:t>L.A. Barba (2017), https://speakerdeck.com/labarba/introduction-to-computational-reproducibility-and-why-we-care </a:t>
            </a:r>
          </a:p>
        </p:txBody>
      </p:sp>
    </p:spTree>
    <p:extLst>
      <p:ext uri="{BB962C8B-B14F-4D97-AF65-F5344CB8AC3E}">
        <p14:creationId xmlns:p14="http://schemas.microsoft.com/office/powerpoint/2010/main" val="379903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The reproducibility literature (pt. 2)</a:t>
            </a:r>
          </a:p>
        </p:txBody>
      </p:sp>
      <p:sp>
        <p:nvSpPr>
          <p:cNvPr id="3" name="Content Placeholder 2"/>
          <p:cNvSpPr>
            <a:spLocks noGrp="1"/>
          </p:cNvSpPr>
          <p:nvPr>
            <p:ph idx="1"/>
          </p:nvPr>
        </p:nvSpPr>
        <p:spPr>
          <a:xfrm>
            <a:off x="276639" y="791300"/>
            <a:ext cx="8608944" cy="5417911"/>
          </a:xfrm>
        </p:spPr>
        <p:txBody>
          <a:bodyPr>
            <a:normAutofit/>
          </a:bodyPr>
          <a:lstStyle/>
          <a:p>
            <a:r>
              <a:rPr lang="en-US"/>
              <a:t>A few more links</a:t>
            </a:r>
          </a:p>
          <a:p>
            <a:pPr lvl="1"/>
            <a:r>
              <a:rPr lang="en-US"/>
              <a:t>these are just a sampling of resources;  not comprehensive</a:t>
            </a:r>
          </a:p>
          <a:p>
            <a:pPr lvl="1"/>
            <a:r>
              <a:rPr lang="en-US"/>
              <a:t>don’t read them all;  skim to find ones that interest you</a:t>
            </a:r>
            <a:endParaRPr lang="en-US" dirty="0"/>
          </a:p>
          <a:p>
            <a:pPr lvl="2"/>
            <a:endParaRPr lang="en-US" dirty="0"/>
          </a:p>
          <a:p>
            <a:r>
              <a:rPr lang="en-US" dirty="0"/>
              <a:t>Biology and health </a:t>
            </a:r>
            <a:r>
              <a:rPr lang="en-US"/>
              <a:t>sciences:</a:t>
            </a:r>
          </a:p>
          <a:p>
            <a:endParaRPr lang="en-US" dirty="0"/>
          </a:p>
          <a:p>
            <a:pPr lvl="2"/>
            <a:endParaRPr lang="en-US" dirty="0"/>
          </a:p>
          <a:p>
            <a:pPr lvl="2"/>
            <a:endParaRPr lang="en-US" dirty="0"/>
          </a:p>
          <a:p>
            <a:pPr lvl="2"/>
            <a:endParaRPr lang="en-US" dirty="0"/>
          </a:p>
          <a:p>
            <a:pPr marL="914400" lvl="2" indent="0">
              <a:buNone/>
            </a:pPr>
            <a:endParaRPr lang="en-US" dirty="0"/>
          </a:p>
          <a:p>
            <a:r>
              <a:rPr lang="en-US" dirty="0"/>
              <a:t>How can journals (or funding agencies) incentivize scientists…?</a:t>
            </a:r>
          </a:p>
        </p:txBody>
      </p:sp>
      <p:sp>
        <p:nvSpPr>
          <p:cNvPr id="7" name="TextBox 6">
            <a:extLst>
              <a:ext uri="{FF2B5EF4-FFF2-40B4-BE49-F238E27FC236}">
                <a16:creationId xmlns:a16="http://schemas.microsoft.com/office/drawing/2014/main" id="{F35A1A89-FB8A-4F5B-8BD2-9EE4EA8B8583}"/>
              </a:ext>
            </a:extLst>
          </p:cNvPr>
          <p:cNvSpPr txBox="1"/>
          <p:nvPr/>
        </p:nvSpPr>
        <p:spPr>
          <a:xfrm>
            <a:off x="583096" y="2346910"/>
            <a:ext cx="8284265" cy="1069524"/>
          </a:xfrm>
          <a:prstGeom prst="rect">
            <a:avLst/>
          </a:prstGeom>
          <a:noFill/>
        </p:spPr>
        <p:txBody>
          <a:bodyPr wrap="square" rtlCol="0">
            <a:spAutoFit/>
          </a:bodyPr>
          <a:lstStyle/>
          <a:p>
            <a:pPr>
              <a:spcBef>
                <a:spcPts val="300"/>
              </a:spcBef>
            </a:pPr>
            <a:r>
              <a:rPr lang="en-US" sz="1400" dirty="0">
                <a:latin typeface="Times New Roman" panose="02020603050405020304" pitchFamily="18" charset="0"/>
                <a:cs typeface="Times New Roman" panose="02020603050405020304" pitchFamily="18" charset="0"/>
              </a:rPr>
              <a:t>L. Hatton &amp; G. Warr (2016), </a:t>
            </a:r>
            <a:r>
              <a:rPr lang="en-US" sz="1400" dirty="0">
                <a:latin typeface="Times New Roman" panose="02020603050405020304" pitchFamily="18" charset="0"/>
                <a:cs typeface="Times New Roman" panose="02020603050405020304" pitchFamily="18" charset="0"/>
                <a:hlinkClick r:id="rId3"/>
              </a:rPr>
              <a:t>https://arxiv.org/abs/1608.06897</a:t>
            </a:r>
            <a:r>
              <a:rPr lang="en-US" sz="1400" dirty="0">
                <a:latin typeface="Times New Roman" panose="02020603050405020304" pitchFamily="18" charset="0"/>
                <a:cs typeface="Times New Roman" panose="02020603050405020304" pitchFamily="18" charset="0"/>
              </a:rPr>
              <a:t> </a:t>
            </a:r>
          </a:p>
          <a:p>
            <a:pPr>
              <a:spcBef>
                <a:spcPts val="300"/>
              </a:spcBef>
            </a:pPr>
            <a:r>
              <a:rPr lang="en-US" sz="1400" dirty="0">
                <a:latin typeface="Times New Roman" panose="02020603050405020304" pitchFamily="18" charset="0"/>
                <a:cs typeface="Times New Roman" panose="02020603050405020304" pitchFamily="18" charset="0"/>
              </a:rPr>
              <a:t>B. Grüning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(2017), </a:t>
            </a:r>
            <a:r>
              <a:rPr lang="en-US" sz="1400" dirty="0">
                <a:latin typeface="Times New Roman" panose="02020603050405020304" pitchFamily="18" charset="0"/>
                <a:cs typeface="Times New Roman" panose="02020603050405020304" pitchFamily="18" charset="0"/>
                <a:hlinkClick r:id="rId4"/>
              </a:rPr>
              <a:t>https://www.biorxiv.org/content/early/2017/10/10/200683</a:t>
            </a:r>
            <a:r>
              <a:rPr lang="en-US" sz="1400" dirty="0">
                <a:latin typeface="Times New Roman" panose="02020603050405020304" pitchFamily="18" charset="0"/>
                <a:cs typeface="Times New Roman" panose="02020603050405020304" pitchFamily="18" charset="0"/>
              </a:rPr>
              <a:t> </a:t>
            </a:r>
          </a:p>
          <a:p>
            <a:pPr>
              <a:spcBef>
                <a:spcPts val="300"/>
              </a:spcBef>
            </a:pPr>
            <a:r>
              <a:rPr lang="fr-FR" sz="1400" dirty="0">
                <a:latin typeface="Times New Roman" panose="02020603050405020304" pitchFamily="18" charset="0"/>
                <a:cs typeface="Times New Roman" panose="02020603050405020304" pitchFamily="18" charset="0"/>
              </a:rPr>
              <a:t>S. Cohen-Boulakia </a:t>
            </a:r>
            <a:r>
              <a:rPr lang="fr-FR" sz="1400" i="1" dirty="0">
                <a:latin typeface="Times New Roman" panose="02020603050405020304" pitchFamily="18" charset="0"/>
                <a:cs typeface="Times New Roman" panose="02020603050405020304" pitchFamily="18" charset="0"/>
              </a:rPr>
              <a:t>et al</a:t>
            </a:r>
            <a:r>
              <a:rPr lang="fr-FR" sz="1400" dirty="0">
                <a:latin typeface="Times New Roman" panose="02020603050405020304" pitchFamily="18" charset="0"/>
                <a:cs typeface="Times New Roman" panose="02020603050405020304" pitchFamily="18" charset="0"/>
              </a:rPr>
              <a:t>. (2017), </a:t>
            </a:r>
            <a:r>
              <a:rPr lang="fr-FR" sz="1400" dirty="0">
                <a:latin typeface="Times New Roman" panose="02020603050405020304" pitchFamily="18" charset="0"/>
                <a:cs typeface="Times New Roman" panose="02020603050405020304" pitchFamily="18" charset="0"/>
                <a:hlinkClick r:id="rId5"/>
              </a:rPr>
              <a:t>https://www.sciencedirect.com/science/article/pii/S0167739X17300316</a:t>
            </a:r>
            <a:r>
              <a:rPr lang="fr-FR" sz="1400" dirty="0">
                <a:latin typeface="Times New Roman" panose="02020603050405020304" pitchFamily="18" charset="0"/>
                <a:cs typeface="Times New Roman" panose="02020603050405020304" pitchFamily="18" charset="0"/>
              </a:rPr>
              <a:t> </a:t>
            </a:r>
          </a:p>
          <a:p>
            <a:pPr>
              <a:spcBef>
                <a:spcPts val="300"/>
              </a:spcBef>
            </a:pPr>
            <a:r>
              <a:rPr lang="fr-FR" sz="1400" dirty="0">
                <a:latin typeface="Times New Roman" panose="02020603050405020304" pitchFamily="18" charset="0"/>
                <a:cs typeface="Times New Roman" panose="02020603050405020304" pitchFamily="18" charset="0"/>
              </a:rPr>
              <a:t>B.K. Beaulieu-Jones &amp; C.S. Greene (2017), </a:t>
            </a:r>
            <a:r>
              <a:rPr lang="fr-FR" sz="1400" dirty="0">
                <a:latin typeface="Times New Roman" panose="02020603050405020304" pitchFamily="18" charset="0"/>
                <a:cs typeface="Times New Roman" panose="02020603050405020304" pitchFamily="18" charset="0"/>
                <a:hlinkClick r:id="rId6"/>
              </a:rPr>
              <a:t>https://www.nature.com/articles/nbt.3780</a:t>
            </a:r>
            <a:r>
              <a:rPr lang="fr-FR" sz="14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B8371A57-1138-419D-832A-1FE059D9EF9A}"/>
              </a:ext>
            </a:extLst>
          </p:cNvPr>
          <p:cNvSpPr txBox="1"/>
          <p:nvPr/>
        </p:nvSpPr>
        <p:spPr>
          <a:xfrm>
            <a:off x="601318" y="4075872"/>
            <a:ext cx="8284265" cy="992579"/>
          </a:xfrm>
          <a:prstGeom prst="rect">
            <a:avLst/>
          </a:prstGeom>
          <a:noFill/>
        </p:spPr>
        <p:txBody>
          <a:bodyPr wrap="square" rtlCol="0">
            <a:spAutoFit/>
          </a:bodyPr>
          <a:lstStyle/>
          <a:p>
            <a:pPr>
              <a:spcBef>
                <a:spcPts val="300"/>
              </a:spcBef>
            </a:pPr>
            <a:r>
              <a:rPr lang="it-IT" sz="1400" dirty="0">
                <a:latin typeface="Times New Roman" panose="02020603050405020304" pitchFamily="18" charset="0"/>
                <a:cs typeface="Times New Roman" panose="02020603050405020304" pitchFamily="18" charset="0"/>
              </a:rPr>
              <a:t>P. Montagano &amp; S. Green (2018), </a:t>
            </a:r>
            <a:r>
              <a:rPr lang="it-IT" sz="1400" dirty="0">
                <a:latin typeface="Times New Roman" panose="02020603050405020304" pitchFamily="18" charset="0"/>
                <a:cs typeface="Times New Roman" panose="02020603050405020304" pitchFamily="18" charset="0"/>
                <a:hlinkClick r:id="rId7"/>
              </a:rPr>
              <a:t>https://codeocean.com/webinar/editor</a:t>
            </a:r>
            <a:r>
              <a:rPr lang="it-IT" sz="1400" dirty="0">
                <a:latin typeface="Times New Roman" panose="02020603050405020304" pitchFamily="18" charset="0"/>
                <a:cs typeface="Times New Roman" panose="02020603050405020304" pitchFamily="18" charset="0"/>
              </a:rPr>
              <a:t>  </a:t>
            </a:r>
          </a:p>
          <a:p>
            <a:pPr>
              <a:spcBef>
                <a:spcPts val="300"/>
              </a:spcBef>
            </a:pPr>
            <a:r>
              <a:rPr lang="en-US" sz="1400" dirty="0">
                <a:latin typeface="Times New Roman" panose="02020603050405020304" pitchFamily="18" charset="0"/>
                <a:cs typeface="Times New Roman" panose="02020603050405020304" pitchFamily="18" charset="0"/>
              </a:rPr>
              <a:t>R. Nagler &amp; D.L. Bruhwiler (2018), </a:t>
            </a:r>
            <a:r>
              <a:rPr lang="en-US" sz="1400" dirty="0">
                <a:latin typeface="Times New Roman" panose="02020603050405020304" pitchFamily="18" charset="0"/>
                <a:cs typeface="Times New Roman" panose="02020603050405020304" pitchFamily="18" charset="0"/>
                <a:hlinkClick r:id="rId8"/>
              </a:rPr>
              <a:t>https://www.researchgate.net/publication/322438060_The_Replication_Tax_Shifting_the_Financial_Burden_to_Incentivize_Reproducibility_in_Computational_Research</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30757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Heads up – today’s homework</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1053736"/>
            <a:ext cx="8839200" cy="4920343"/>
          </a:xfrm>
        </p:spPr>
        <p:txBody>
          <a:bodyPr>
            <a:normAutofit/>
          </a:bodyPr>
          <a:lstStyle/>
          <a:p>
            <a:r>
              <a:rPr lang="en-US" dirty="0"/>
              <a:t>Read </a:t>
            </a:r>
            <a:r>
              <a:rPr lang="en-US" b="1" i="1" dirty="0"/>
              <a:t>at least one </a:t>
            </a:r>
            <a:r>
              <a:rPr lang="en-US" dirty="0"/>
              <a:t>of the above references, and…</a:t>
            </a:r>
          </a:p>
          <a:p>
            <a:pPr lvl="1"/>
            <a:r>
              <a:rPr lang="en-US" i="0" dirty="0"/>
              <a:t>Write 3 paragraphs on computational reproducibility:</a:t>
            </a:r>
          </a:p>
          <a:p>
            <a:pPr lvl="2"/>
            <a:r>
              <a:rPr lang="en-US" dirty="0"/>
              <a:t>e.g. How could improved computational reproducibility benefit your science?</a:t>
            </a:r>
          </a:p>
          <a:p>
            <a:pPr lvl="2"/>
            <a:r>
              <a:rPr lang="en-US" dirty="0"/>
              <a:t>e.g. How could it improve your institution?</a:t>
            </a:r>
          </a:p>
          <a:p>
            <a:pPr lvl="2"/>
            <a:r>
              <a:rPr lang="en-US" i="0" dirty="0"/>
              <a:t>e.g. Describe an experience with computational reproducibility (or the opposite).</a:t>
            </a:r>
          </a:p>
          <a:p>
            <a:pPr lvl="2"/>
            <a:r>
              <a:rPr lang="en-US" dirty="0"/>
              <a:t>e.g. Discuss what you think would be most effective for improving reproducibility.</a:t>
            </a:r>
          </a:p>
          <a:p>
            <a:pPr lvl="2"/>
            <a:r>
              <a:rPr lang="en-US" i="0" dirty="0"/>
              <a:t>e.g. Discuss pros/cons, trade-offs or how to address cost-benefit concerns.</a:t>
            </a:r>
          </a:p>
          <a:p>
            <a:pPr lvl="2"/>
            <a:r>
              <a:rPr lang="en-US" dirty="0"/>
              <a:t>…or choose your own theme</a:t>
            </a:r>
          </a:p>
          <a:p>
            <a:pPr lvl="1"/>
            <a:r>
              <a:rPr lang="en-US" i="0" dirty="0"/>
              <a:t>Be sure to </a:t>
            </a:r>
            <a:r>
              <a:rPr lang="en-US" dirty="0"/>
              <a:t>make a connection with at least one of the above references</a:t>
            </a:r>
          </a:p>
          <a:p>
            <a:pPr lvl="1"/>
            <a:endParaRPr lang="en-US" i="0" dirty="0"/>
          </a:p>
          <a:p>
            <a:r>
              <a:rPr lang="en-US" dirty="0"/>
              <a:t>The rest of the lecture </a:t>
            </a:r>
            <a:r>
              <a:rPr lang="en-US" b="1" i="1" dirty="0"/>
              <a:t>is</a:t>
            </a:r>
            <a:r>
              <a:rPr lang="en-US" dirty="0"/>
              <a:t> relevant to this assignment</a:t>
            </a:r>
          </a:p>
          <a:p>
            <a:pPr lvl="1"/>
            <a:r>
              <a:rPr lang="en-US" i="0" dirty="0"/>
              <a:t>Just giving you a heads up</a:t>
            </a:r>
            <a:r>
              <a:rPr lang="en-US" dirty="0"/>
              <a:t>…</a:t>
            </a:r>
            <a:endParaRPr lang="en-US" i="0" dirty="0"/>
          </a:p>
        </p:txBody>
      </p:sp>
    </p:spTree>
    <p:extLst>
      <p:ext uri="{BB962C8B-B14F-4D97-AF65-F5344CB8AC3E}">
        <p14:creationId xmlns:p14="http://schemas.microsoft.com/office/powerpoint/2010/main" val="1403281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Near-term goals – </a:t>
            </a:r>
            <a:r>
              <a:rPr lang="en-US" sz="1800" b="0" dirty="0"/>
              <a:t>let’s walk before trying to run…</a:t>
            </a:r>
            <a:endParaRPr lang="en-US" b="0" dirty="0"/>
          </a:p>
        </p:txBody>
      </p:sp>
      <p:sp>
        <p:nvSpPr>
          <p:cNvPr id="3" name="Content Placeholder 2"/>
          <p:cNvSpPr>
            <a:spLocks noGrp="1"/>
          </p:cNvSpPr>
          <p:nvPr>
            <p:ph idx="1"/>
          </p:nvPr>
        </p:nvSpPr>
        <p:spPr>
          <a:xfrm>
            <a:off x="476250" y="687977"/>
            <a:ext cx="8191500" cy="5643153"/>
          </a:xfrm>
        </p:spPr>
        <p:txBody>
          <a:bodyPr>
            <a:normAutofit lnSpcReduction="10000"/>
          </a:bodyPr>
          <a:lstStyle/>
          <a:p>
            <a:r>
              <a:rPr lang="en-US" i="0" dirty="0"/>
              <a:t>Enable reproducible simulations with a single code (i.e. replicability)</a:t>
            </a:r>
          </a:p>
          <a:p>
            <a:pPr lvl="1"/>
            <a:r>
              <a:rPr lang="en-US" dirty="0"/>
              <a:t>two scientists </a:t>
            </a:r>
            <a:r>
              <a:rPr lang="en-US" b="1" i="1" dirty="0"/>
              <a:t>will </a:t>
            </a:r>
            <a:r>
              <a:rPr lang="en-US" dirty="0"/>
              <a:t>get identical results from the same code</a:t>
            </a:r>
          </a:p>
          <a:p>
            <a:pPr lvl="1"/>
            <a:r>
              <a:rPr lang="en-US" dirty="0"/>
              <a:t>more than two – as many scientists as are interested</a:t>
            </a:r>
          </a:p>
          <a:p>
            <a:r>
              <a:rPr lang="en-US" i="0" dirty="0"/>
              <a:t>What is required?</a:t>
            </a:r>
          </a:p>
          <a:p>
            <a:pPr lvl="1"/>
            <a:r>
              <a:rPr lang="en-US" i="0" dirty="0"/>
              <a:t>make community codes portable, easy to install, publicly available</a:t>
            </a:r>
          </a:p>
          <a:p>
            <a:pPr lvl="1"/>
            <a:r>
              <a:rPr lang="en-US" i="0" dirty="0"/>
              <a:t>simple, easy sharing of code &amp; full environment across users and systems</a:t>
            </a:r>
          </a:p>
          <a:p>
            <a:r>
              <a:rPr lang="en-US" dirty="0"/>
              <a:t>And how is that done?</a:t>
            </a:r>
          </a:p>
          <a:p>
            <a:pPr lvl="1"/>
            <a:r>
              <a:rPr lang="en-US" dirty="0"/>
              <a:t>with application containers</a:t>
            </a:r>
          </a:p>
          <a:p>
            <a:pPr lvl="2"/>
            <a:r>
              <a:rPr lang="en-US" dirty="0"/>
              <a:t>Docker (commercial, most widely used), </a:t>
            </a:r>
            <a:r>
              <a:rPr lang="en-US" sz="1100" b="0" dirty="0">
                <a:hlinkClick r:id="rId3"/>
              </a:rPr>
              <a:t>https://www.docker.com/what-docker</a:t>
            </a:r>
            <a:r>
              <a:rPr lang="en-US" sz="1100" b="0" dirty="0"/>
              <a:t> </a:t>
            </a:r>
          </a:p>
          <a:p>
            <a:pPr lvl="2"/>
            <a:r>
              <a:rPr lang="en-US" dirty="0"/>
              <a:t>Singularity, Shifter (newer, HPC), </a:t>
            </a:r>
            <a:r>
              <a:rPr lang="en-US" sz="1100" b="0" dirty="0">
                <a:solidFill>
                  <a:schemeClr val="tx1"/>
                </a:solidFill>
                <a:hlinkClick r:id="rId4"/>
              </a:rPr>
              <a:t>https://tin6150.github.io/psg/blogger_container_hpc.html</a:t>
            </a:r>
            <a:r>
              <a:rPr lang="en-US" sz="1100" b="0" dirty="0">
                <a:solidFill>
                  <a:schemeClr val="tx1"/>
                </a:solidFill>
              </a:rPr>
              <a:t> </a:t>
            </a:r>
          </a:p>
          <a:p>
            <a:r>
              <a:rPr lang="en-US" i="0" dirty="0"/>
              <a:t>Caveat</a:t>
            </a:r>
          </a:p>
          <a:p>
            <a:pPr lvl="1"/>
            <a:r>
              <a:rPr lang="en-US" dirty="0"/>
              <a:t>there are other approaches to reproducibility; not just containers</a:t>
            </a:r>
          </a:p>
          <a:p>
            <a:pPr lvl="2"/>
            <a:r>
              <a:rPr lang="en-US" dirty="0"/>
              <a:t>these can require significant infrastructure and constrained workflows</a:t>
            </a:r>
          </a:p>
          <a:p>
            <a:pPr lvl="1"/>
            <a:r>
              <a:rPr lang="en-US" i="0" dirty="0"/>
              <a:t>we are focusing on community codes and individual scientists</a:t>
            </a:r>
          </a:p>
          <a:p>
            <a:pPr lvl="2"/>
            <a:r>
              <a:rPr lang="en-US" i="0" dirty="0"/>
              <a:t>developers are independent &amp; busy</a:t>
            </a:r>
          </a:p>
          <a:p>
            <a:pPr lvl="2"/>
            <a:r>
              <a:rPr lang="en-US" i="0" dirty="0"/>
              <a:t>there are many codes with diverse applications</a:t>
            </a:r>
          </a:p>
          <a:p>
            <a:r>
              <a:rPr lang="en-US" dirty="0"/>
              <a:t>What about usability?</a:t>
            </a:r>
          </a:p>
          <a:p>
            <a:pPr lvl="1"/>
            <a:r>
              <a:rPr lang="en-US" i="0" dirty="0"/>
              <a:t>IPython notebooks (on a Jupyter server) can get you part of the way</a:t>
            </a:r>
          </a:p>
          <a:p>
            <a:pPr lvl="1"/>
            <a:r>
              <a:rPr lang="en-US" i="0" dirty="0"/>
              <a:t>Intuitive, browser-based GUIs show greater promise</a:t>
            </a:r>
          </a:p>
          <a:p>
            <a:r>
              <a:rPr lang="en-US" dirty="0"/>
              <a:t>Cloud-based approach minimizes the cost of reproducibility</a:t>
            </a:r>
            <a:endParaRPr lang="en-US" i="0" dirty="0"/>
          </a:p>
        </p:txBody>
      </p:sp>
    </p:spTree>
    <p:extLst>
      <p:ext uri="{BB962C8B-B14F-4D97-AF65-F5344CB8AC3E}">
        <p14:creationId xmlns:p14="http://schemas.microsoft.com/office/powerpoint/2010/main" val="400042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What do containers do?    How are they used?</a:t>
            </a:r>
            <a:endParaRPr lang="en-US" b="0" dirty="0"/>
          </a:p>
        </p:txBody>
      </p:sp>
      <p:sp>
        <p:nvSpPr>
          <p:cNvPr id="3" name="Content Placeholder 2"/>
          <p:cNvSpPr>
            <a:spLocks noGrp="1"/>
          </p:cNvSpPr>
          <p:nvPr>
            <p:ph idx="1"/>
          </p:nvPr>
        </p:nvSpPr>
        <p:spPr>
          <a:xfrm>
            <a:off x="476250" y="596032"/>
            <a:ext cx="8191500" cy="5447718"/>
          </a:xfrm>
        </p:spPr>
        <p:txBody>
          <a:bodyPr>
            <a:normAutofit/>
          </a:bodyPr>
          <a:lstStyle/>
          <a:p>
            <a:r>
              <a:rPr lang="en-US" dirty="0"/>
              <a:t>Application containers provide OS-level virtualization</a:t>
            </a:r>
          </a:p>
          <a:p>
            <a:pPr lvl="1"/>
            <a:r>
              <a:rPr lang="en-US" dirty="0"/>
              <a:t>deploy and run distributed applications</a:t>
            </a:r>
          </a:p>
          <a:p>
            <a:pPr lvl="2"/>
            <a:r>
              <a:rPr lang="en-US" dirty="0"/>
              <a:t>most use cases involve small, serial apps and very short run-times</a:t>
            </a:r>
          </a:p>
          <a:p>
            <a:pPr lvl="2"/>
            <a:r>
              <a:rPr lang="en-US" dirty="0"/>
              <a:t>no need for an entire virtual machine (VM) for each app</a:t>
            </a:r>
          </a:p>
          <a:p>
            <a:r>
              <a:rPr lang="en-US" dirty="0"/>
              <a:t>Multiple isolated applications or services run on a single host</a:t>
            </a:r>
          </a:p>
          <a:p>
            <a:pPr lvl="1"/>
            <a:r>
              <a:rPr lang="en-US" dirty="0"/>
              <a:t>each accesses the same OS kernel</a:t>
            </a:r>
          </a:p>
          <a:p>
            <a:pPr lvl="1"/>
            <a:r>
              <a:rPr lang="en-US" dirty="0"/>
              <a:t>multiple containers compete for available resources</a:t>
            </a:r>
          </a:p>
          <a:p>
            <a:r>
              <a:rPr lang="en-US" dirty="0"/>
              <a:t>Containers can be deployed on any computer system</a:t>
            </a:r>
          </a:p>
          <a:p>
            <a:pPr lvl="1"/>
            <a:r>
              <a:rPr lang="en-US" dirty="0"/>
              <a:t>bare-metal;  cloud instances;  virtual machines</a:t>
            </a:r>
          </a:p>
          <a:p>
            <a:r>
              <a:rPr lang="en-US" dirty="0"/>
              <a:t>Containers are available on every OS</a:t>
            </a:r>
          </a:p>
          <a:p>
            <a:pPr lvl="1"/>
            <a:r>
              <a:rPr lang="en-US" dirty="0"/>
              <a:t>multiple flavors of Linux, with essentially no run-time overhead</a:t>
            </a:r>
          </a:p>
          <a:p>
            <a:pPr lvl="1"/>
            <a:r>
              <a:rPr lang="en-US" dirty="0"/>
              <a:t>MacOS and Windows (limited, with some computational overhead)</a:t>
            </a:r>
          </a:p>
          <a:p>
            <a:pPr lvl="2"/>
            <a:endParaRPr lang="en-US" dirty="0"/>
          </a:p>
          <a:p>
            <a:r>
              <a:rPr lang="en-US" dirty="0"/>
              <a:t>HPC presents a fundamentally different use case</a:t>
            </a:r>
          </a:p>
          <a:p>
            <a:pPr lvl="1"/>
            <a:r>
              <a:rPr lang="en-US" dirty="0"/>
              <a:t>large apps:  physics code, dependencies, viz &amp; post-processing tools...</a:t>
            </a:r>
          </a:p>
          <a:p>
            <a:pPr lvl="1"/>
            <a:r>
              <a:rPr lang="en-US" dirty="0"/>
              <a:t>highly variable run-times (seconds to days) on multiple processors</a:t>
            </a:r>
          </a:p>
          <a:p>
            <a:pPr lvl="1"/>
            <a:r>
              <a:rPr lang="en-US" dirty="0"/>
              <a:t>data generation</a:t>
            </a:r>
          </a:p>
          <a:p>
            <a:pPr lvl="2"/>
            <a:r>
              <a:rPr lang="en-US" dirty="0"/>
              <a:t>subdirs can be mounted to write files outside of the container</a:t>
            </a:r>
          </a:p>
          <a:p>
            <a:pPr lvl="1"/>
            <a:endParaRPr lang="en-US" dirty="0"/>
          </a:p>
        </p:txBody>
      </p:sp>
    </p:spTree>
    <p:extLst>
      <p:ext uri="{BB962C8B-B14F-4D97-AF65-F5344CB8AC3E}">
        <p14:creationId xmlns:p14="http://schemas.microsoft.com/office/powerpoint/2010/main" val="1140441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Container vs. Virtual Machine (VM)</a:t>
            </a:r>
            <a:endParaRPr lang="en-US" b="0" i="0" dirty="0"/>
          </a:p>
        </p:txBody>
      </p:sp>
      <p:sp>
        <p:nvSpPr>
          <p:cNvPr id="3" name="Content Placeholder 2"/>
          <p:cNvSpPr>
            <a:spLocks noGrp="1"/>
          </p:cNvSpPr>
          <p:nvPr>
            <p:ph idx="1"/>
          </p:nvPr>
        </p:nvSpPr>
        <p:spPr>
          <a:xfrm>
            <a:off x="352185" y="745677"/>
            <a:ext cx="8191500" cy="2072012"/>
          </a:xfrm>
        </p:spPr>
        <p:txBody>
          <a:bodyPr>
            <a:normAutofit/>
          </a:bodyPr>
          <a:lstStyle/>
          <a:p>
            <a:r>
              <a:rPr lang="en-US" dirty="0"/>
              <a:t>Containers and VMs are similar in their goal: </a:t>
            </a:r>
          </a:p>
          <a:p>
            <a:pPr lvl="1"/>
            <a:r>
              <a:rPr lang="en-US" dirty="0"/>
              <a:t>to isolate an application and its dependencies</a:t>
            </a:r>
          </a:p>
          <a:p>
            <a:pPr lvl="1"/>
            <a:r>
              <a:rPr lang="en-US" dirty="0"/>
              <a:t>in a self-contained unit that can run anywhere</a:t>
            </a:r>
          </a:p>
          <a:p>
            <a:pPr lvl="1"/>
            <a:endParaRPr lang="en-US" dirty="0"/>
          </a:p>
          <a:p>
            <a:r>
              <a:rPr lang="en-US" dirty="0"/>
              <a:t>The differences are important</a:t>
            </a:r>
          </a:p>
        </p:txBody>
      </p:sp>
      <p:pic>
        <p:nvPicPr>
          <p:cNvPr id="4" name="Picture 3">
            <a:extLst>
              <a:ext uri="{FF2B5EF4-FFF2-40B4-BE49-F238E27FC236}">
                <a16:creationId xmlns:a16="http://schemas.microsoft.com/office/drawing/2014/main" id="{6A8E0E4A-675D-4335-B1B6-0B78D0B7ADC8}"/>
              </a:ext>
            </a:extLst>
          </p:cNvPr>
          <p:cNvPicPr>
            <a:picLocks noChangeAspect="1"/>
          </p:cNvPicPr>
          <p:nvPr/>
        </p:nvPicPr>
        <p:blipFill>
          <a:blip r:embed="rId3"/>
          <a:stretch>
            <a:fillRect/>
          </a:stretch>
        </p:blipFill>
        <p:spPr>
          <a:xfrm>
            <a:off x="4650397" y="2071407"/>
            <a:ext cx="4440934" cy="4736102"/>
          </a:xfrm>
          <a:prstGeom prst="rect">
            <a:avLst/>
          </a:prstGeom>
        </p:spPr>
      </p:pic>
      <p:pic>
        <p:nvPicPr>
          <p:cNvPr id="5" name="Picture 4">
            <a:extLst>
              <a:ext uri="{FF2B5EF4-FFF2-40B4-BE49-F238E27FC236}">
                <a16:creationId xmlns:a16="http://schemas.microsoft.com/office/drawing/2014/main" id="{94974CB9-5BFD-42F0-8E4B-A8ECDFDFF4D2}"/>
              </a:ext>
            </a:extLst>
          </p:cNvPr>
          <p:cNvPicPr>
            <a:picLocks noChangeAspect="1"/>
          </p:cNvPicPr>
          <p:nvPr/>
        </p:nvPicPr>
        <p:blipFill>
          <a:blip r:embed="rId4"/>
          <a:stretch>
            <a:fillRect/>
          </a:stretch>
        </p:blipFill>
        <p:spPr>
          <a:xfrm>
            <a:off x="41382" y="3429000"/>
            <a:ext cx="4696065" cy="3422054"/>
          </a:xfrm>
          <a:prstGeom prst="rect">
            <a:avLst/>
          </a:prstGeom>
        </p:spPr>
      </p:pic>
      <p:sp>
        <p:nvSpPr>
          <p:cNvPr id="6" name="TextBox 5">
            <a:extLst>
              <a:ext uri="{FF2B5EF4-FFF2-40B4-BE49-F238E27FC236}">
                <a16:creationId xmlns:a16="http://schemas.microsoft.com/office/drawing/2014/main" id="{61328A6C-5F57-4BFC-984C-4E43AA9106BF}"/>
              </a:ext>
            </a:extLst>
          </p:cNvPr>
          <p:cNvSpPr txBox="1"/>
          <p:nvPr/>
        </p:nvSpPr>
        <p:spPr>
          <a:xfrm>
            <a:off x="41383" y="2817689"/>
            <a:ext cx="4696065"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Schematics taken from  </a:t>
            </a:r>
            <a:r>
              <a:rPr lang="en-US" sz="1200" dirty="0">
                <a:latin typeface="Times New Roman" panose="02020603050405020304" pitchFamily="18" charset="0"/>
                <a:cs typeface="Times New Roman" panose="02020603050405020304" pitchFamily="18" charset="0"/>
                <a:hlinkClick r:id="rId5"/>
              </a:rPr>
              <a:t>https://medium.freecodecamp.org/a-beginner-friendly-introduction-to-containers-vms-and-docker-79a9e3e119b</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08475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Application Containers for Reproducibility</a:t>
            </a:r>
          </a:p>
        </p:txBody>
      </p:sp>
      <p:sp>
        <p:nvSpPr>
          <p:cNvPr id="3" name="Content Placeholder 2"/>
          <p:cNvSpPr>
            <a:spLocks noGrp="1"/>
          </p:cNvSpPr>
          <p:nvPr>
            <p:ph idx="1"/>
          </p:nvPr>
        </p:nvSpPr>
        <p:spPr>
          <a:xfrm>
            <a:off x="276639" y="791301"/>
            <a:ext cx="8608944" cy="2396036"/>
          </a:xfrm>
        </p:spPr>
        <p:txBody>
          <a:bodyPr>
            <a:normAutofit lnSpcReduction="10000"/>
          </a:bodyPr>
          <a:lstStyle/>
          <a:p>
            <a:r>
              <a:rPr lang="en-US" i="0" dirty="0"/>
              <a:t>Containerization has become a key technology for reproducibility</a:t>
            </a:r>
          </a:p>
          <a:p>
            <a:pPr lvl="1"/>
            <a:r>
              <a:rPr lang="en-US" dirty="0"/>
              <a:t>not the only approach (see ‘caveat’ on slide #13 above)</a:t>
            </a:r>
          </a:p>
          <a:p>
            <a:pPr lvl="1"/>
            <a:r>
              <a:rPr lang="en-US" i="0" dirty="0"/>
              <a:t>it is a practical approach for replicating a simulation result in the future</a:t>
            </a:r>
          </a:p>
          <a:p>
            <a:r>
              <a:rPr lang="en-US" dirty="0"/>
              <a:t>The colleague you are sharing with could by yourself in 6 months or 6 years</a:t>
            </a:r>
          </a:p>
          <a:p>
            <a:pPr lvl="1"/>
            <a:r>
              <a:rPr lang="en-US" dirty="0"/>
              <a:t>an application container can be archived indefinitely and then reused</a:t>
            </a:r>
          </a:p>
          <a:p>
            <a:pPr lvl="1"/>
            <a:r>
              <a:rPr lang="en-US" dirty="0"/>
              <a:t>assuming Docker or a compatible technology is still supported</a:t>
            </a:r>
          </a:p>
          <a:p>
            <a:r>
              <a:rPr lang="en-US" dirty="0"/>
              <a:t>Some pointers for further study:</a:t>
            </a:r>
          </a:p>
        </p:txBody>
      </p:sp>
      <p:sp>
        <p:nvSpPr>
          <p:cNvPr id="5" name="TextBox 4">
            <a:extLst>
              <a:ext uri="{FF2B5EF4-FFF2-40B4-BE49-F238E27FC236}">
                <a16:creationId xmlns:a16="http://schemas.microsoft.com/office/drawing/2014/main" id="{019BFA61-21A0-4A72-801D-C7C00BAFA17D}"/>
              </a:ext>
            </a:extLst>
          </p:cNvPr>
          <p:cNvSpPr txBox="1"/>
          <p:nvPr/>
        </p:nvSpPr>
        <p:spPr>
          <a:xfrm>
            <a:off x="601318" y="3187337"/>
            <a:ext cx="8413474" cy="2085186"/>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Docker Containers for Reproducible Research Workshop (2017), </a:t>
            </a:r>
            <a:r>
              <a:rPr lang="en-US" sz="1400" dirty="0">
                <a:latin typeface="Times New Roman" panose="02020603050405020304" pitchFamily="18" charset="0"/>
                <a:cs typeface="Times New Roman" panose="02020603050405020304" pitchFamily="18" charset="0"/>
                <a:hlinkClick r:id="rId3"/>
              </a:rPr>
              <a:t>https://www.software.ac.uk/c4rr</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G.M. </a:t>
            </a:r>
            <a:r>
              <a:rPr lang="en-US" sz="1400" dirty="0" err="1">
                <a:latin typeface="Times New Roman" panose="02020603050405020304" pitchFamily="18" charset="0"/>
                <a:cs typeface="Times New Roman" panose="02020603050405020304" pitchFamily="18" charset="0"/>
              </a:rPr>
              <a:t>Kurtzer</a:t>
            </a:r>
            <a:r>
              <a:rPr lang="en-US" sz="1400" dirty="0">
                <a:latin typeface="Times New Roman" panose="02020603050405020304" pitchFamily="18" charset="0"/>
                <a:cs typeface="Times New Roman" panose="02020603050405020304" pitchFamily="18" charset="0"/>
              </a:rPr>
              <a:t>, V. </a:t>
            </a:r>
            <a:r>
              <a:rPr lang="en-US" sz="1400" dirty="0" err="1">
                <a:latin typeface="Times New Roman" panose="02020603050405020304" pitchFamily="18" charset="0"/>
                <a:cs typeface="Times New Roman" panose="02020603050405020304" pitchFamily="18" charset="0"/>
              </a:rPr>
              <a:t>Sochat</a:t>
            </a:r>
            <a:r>
              <a:rPr lang="en-US" sz="1400" dirty="0">
                <a:latin typeface="Times New Roman" panose="02020603050405020304" pitchFamily="18" charset="0"/>
                <a:cs typeface="Times New Roman" panose="02020603050405020304" pitchFamily="18" charset="0"/>
              </a:rPr>
              <a:t> and M.W. Bauer (2017), </a:t>
            </a:r>
            <a:r>
              <a:rPr lang="en-US" sz="1400" dirty="0">
                <a:latin typeface="Times New Roman" panose="02020603050405020304" pitchFamily="18" charset="0"/>
                <a:cs typeface="Times New Roman" panose="02020603050405020304" pitchFamily="18" charset="0"/>
                <a:hlinkClick r:id="rId4"/>
              </a:rPr>
              <a:t>https://www.ncbi.nlm.nih.gov/pmc/articles/PMC5426675/</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D. Nüst &amp; M. Hinz (2017), </a:t>
            </a:r>
            <a:r>
              <a:rPr lang="en-US" sz="1400" dirty="0">
                <a:latin typeface="Times New Roman" panose="02020603050405020304" pitchFamily="18" charset="0"/>
                <a:cs typeface="Times New Roman" panose="02020603050405020304" pitchFamily="18" charset="0"/>
                <a:hlinkClick r:id="rId5"/>
              </a:rPr>
              <a:t>http://o2r.info/2017/05/30/containerit-package/</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J. </a:t>
            </a:r>
            <a:r>
              <a:rPr lang="en-US" sz="1400" dirty="0" err="1">
                <a:latin typeface="Times New Roman" panose="02020603050405020304" pitchFamily="18" charset="0"/>
                <a:cs typeface="Times New Roman" panose="02020603050405020304" pitchFamily="18" charset="0"/>
              </a:rPr>
              <a:t>Cito</a:t>
            </a:r>
            <a:r>
              <a:rPr lang="en-US" sz="1400" dirty="0">
                <a:latin typeface="Times New Roman" panose="02020603050405020304" pitchFamily="18" charset="0"/>
                <a:cs typeface="Times New Roman" panose="02020603050405020304" pitchFamily="18" charset="0"/>
              </a:rPr>
              <a:t>, V. </a:t>
            </a:r>
            <a:r>
              <a:rPr lang="en-US" sz="1400" dirty="0" err="1">
                <a:latin typeface="Times New Roman" panose="02020603050405020304" pitchFamily="18" charset="0"/>
                <a:cs typeface="Times New Roman" panose="02020603050405020304" pitchFamily="18" charset="0"/>
              </a:rPr>
              <a:t>Ferme</a:t>
            </a:r>
            <a:r>
              <a:rPr lang="en-US" sz="1400" dirty="0">
                <a:latin typeface="Times New Roman" panose="02020603050405020304" pitchFamily="18" charset="0"/>
                <a:cs typeface="Times New Roman" panose="02020603050405020304" pitchFamily="18" charset="0"/>
              </a:rPr>
              <a:t> and H.C. Gall (2016), </a:t>
            </a:r>
            <a:r>
              <a:rPr lang="en-US" sz="1400" dirty="0">
                <a:latin typeface="Times New Roman" panose="02020603050405020304" pitchFamily="18" charset="0"/>
                <a:cs typeface="Times New Roman" panose="02020603050405020304" pitchFamily="18" charset="0"/>
                <a:hlinkClick r:id="rId6"/>
              </a:rPr>
              <a:t>https://link.springer.com/chapter/10.1007/978-3-319-38791-8_58</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N. </a:t>
            </a:r>
            <a:r>
              <a:rPr lang="en-US" sz="1400" dirty="0" err="1">
                <a:latin typeface="Times New Roman" panose="02020603050405020304" pitchFamily="18" charset="0"/>
                <a:cs typeface="Times New Roman" panose="02020603050405020304" pitchFamily="18" charset="0"/>
              </a:rPr>
              <a:t>Hemsoth</a:t>
            </a:r>
            <a:r>
              <a:rPr lang="en-US" sz="1400" dirty="0">
                <a:latin typeface="Times New Roman" panose="02020603050405020304" pitchFamily="18" charset="0"/>
                <a:cs typeface="Times New Roman" panose="02020603050405020304" pitchFamily="18" charset="0"/>
              </a:rPr>
              <a:t> (2016), </a:t>
            </a:r>
            <a:r>
              <a:rPr lang="en-US" sz="1400" dirty="0">
                <a:latin typeface="Times New Roman" panose="02020603050405020304" pitchFamily="18" charset="0"/>
                <a:cs typeface="Times New Roman" panose="02020603050405020304" pitchFamily="18" charset="0"/>
                <a:hlinkClick r:id="rId7"/>
              </a:rPr>
              <a:t>https://www.nextplatform.com/2016/09/13/will-containers-total-package-hpc/</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D.L. Bruhwiler, R. Nagler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(2015), </a:t>
            </a:r>
            <a:r>
              <a:rPr lang="en-US" sz="1400" dirty="0">
                <a:latin typeface="Times New Roman" panose="02020603050405020304" pitchFamily="18" charset="0"/>
                <a:cs typeface="Times New Roman" panose="02020603050405020304" pitchFamily="18" charset="0"/>
                <a:hlinkClick r:id="rId8"/>
              </a:rPr>
              <a:t>http://accelconf.web.cern.ch/AccelConf/IPAC2015/papers/mopmn009.pdf</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R. Nagler, D.L. Bruhwiler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(2015), </a:t>
            </a:r>
            <a:r>
              <a:rPr lang="en-US" sz="1400" dirty="0">
                <a:latin typeface="Times New Roman" panose="02020603050405020304" pitchFamily="18" charset="0"/>
                <a:cs typeface="Times New Roman" panose="02020603050405020304" pitchFamily="18" charset="0"/>
                <a:hlinkClick r:id="rId9"/>
              </a:rPr>
              <a:t>https://arxiv.org/abs/1509.08789</a:t>
            </a:r>
            <a:endParaRPr lang="en-US" sz="1400" dirty="0">
              <a:latin typeface="Times New Roman" panose="02020603050405020304" pitchFamily="18" charset="0"/>
              <a:cs typeface="Times New Roman" panose="02020603050405020304" pitchFamily="18" charset="0"/>
            </a:endParaRPr>
          </a:p>
          <a:p>
            <a:pPr marL="227013" indent="-227013">
              <a:spcBef>
                <a:spcPts val="300"/>
              </a:spcBef>
            </a:pPr>
            <a:r>
              <a:rPr lang="en-US" sz="1400" dirty="0">
                <a:latin typeface="Times New Roman" panose="02020603050405020304" pitchFamily="18" charset="0"/>
                <a:cs typeface="Times New Roman" panose="02020603050405020304" pitchFamily="18" charset="0"/>
              </a:rPr>
              <a:t>C. Boettiger (2014), </a:t>
            </a:r>
            <a:r>
              <a:rPr lang="en-US" sz="1400" dirty="0">
                <a:latin typeface="Times New Roman" panose="02020603050405020304" pitchFamily="18" charset="0"/>
                <a:cs typeface="Times New Roman" panose="02020603050405020304" pitchFamily="18" charset="0"/>
                <a:hlinkClick r:id="rId10"/>
              </a:rPr>
              <a:t>https://arxiv.org/abs/1410.0846</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69432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146766"/>
          </a:xfrm>
        </p:spPr>
        <p:txBody>
          <a:bodyPr>
            <a:normAutofit/>
          </a:bodyPr>
          <a:lstStyle/>
          <a:p>
            <a:r>
              <a:rPr lang="en-US" sz="1800" i="0" dirty="0"/>
              <a:t>Do you have experience working with VMs?</a:t>
            </a:r>
          </a:p>
          <a:p>
            <a:pPr lvl="1"/>
            <a:r>
              <a:rPr lang="en-US" dirty="0"/>
              <a:t>If so, what are the advantages and disadvantages?</a:t>
            </a:r>
          </a:p>
          <a:p>
            <a:r>
              <a:rPr lang="en-US" i="0" dirty="0"/>
              <a:t>Explain at least one difference between VMs and containers</a:t>
            </a:r>
          </a:p>
          <a:p>
            <a:r>
              <a:rPr lang="en-US" i="0" dirty="0"/>
              <a:t>A VM is to a house as a container is to an apartment:  explain the analogy</a:t>
            </a:r>
          </a:p>
          <a:p>
            <a:r>
              <a:rPr lang="en-US" dirty="0"/>
              <a:t>Reproducibility vs Replication:  which is more difficult?   …more important?</a:t>
            </a:r>
          </a:p>
          <a:p>
            <a:r>
              <a:rPr lang="en-US" dirty="0"/>
              <a:t>How does Docker help with replicating a physics simulation?</a:t>
            </a:r>
            <a:r>
              <a:rPr lang="en-US" i="0" dirty="0"/>
              <a:t> </a:t>
            </a:r>
          </a:p>
          <a:p>
            <a:pPr lvl="1"/>
            <a:endParaRPr lang="en-US" i="0" dirty="0"/>
          </a:p>
          <a:p>
            <a:r>
              <a:rPr lang="en-US" dirty="0"/>
              <a:t>Maybe revisit previous discussion points – </a:t>
            </a:r>
            <a:endParaRPr lang="en-US" i="0" dirty="0"/>
          </a:p>
          <a:p>
            <a:pPr lvl="1"/>
            <a:r>
              <a:rPr lang="en-US" dirty="0"/>
              <a:t>When you run a simulation how confident are you in the results?</a:t>
            </a:r>
          </a:p>
          <a:p>
            <a:pPr lvl="1"/>
            <a:r>
              <a:rPr lang="en-US" dirty="0"/>
              <a:t>Are you skeptical of results presented by others in talks or papers?</a:t>
            </a:r>
          </a:p>
          <a:p>
            <a:pPr lvl="2"/>
            <a:r>
              <a:rPr lang="en-US" dirty="0"/>
              <a:t>have you ever wanted to rerun someone else’s simulation?</a:t>
            </a:r>
          </a:p>
          <a:p>
            <a:pPr lvl="1"/>
            <a:r>
              <a:rPr lang="en-US" dirty="0"/>
              <a:t>How do you validate your own results?</a:t>
            </a:r>
          </a:p>
          <a:p>
            <a:pPr lvl="2"/>
            <a:r>
              <a:rPr lang="en-US" dirty="0"/>
              <a:t>compare with your physical intuition?</a:t>
            </a:r>
          </a:p>
          <a:p>
            <a:pPr lvl="2"/>
            <a:r>
              <a:rPr lang="en-US" dirty="0"/>
              <a:t>compare with your previous work?</a:t>
            </a:r>
          </a:p>
          <a:p>
            <a:pPr lvl="2"/>
            <a:r>
              <a:rPr lang="en-US" dirty="0"/>
              <a:t>compare with publicly available papers and presentations?</a:t>
            </a:r>
          </a:p>
          <a:p>
            <a:pPr lvl="2"/>
            <a:r>
              <a:rPr lang="en-US" dirty="0"/>
              <a:t>rerun the same case with a different code (or ask a colleague to do it…)?</a:t>
            </a:r>
          </a:p>
          <a:p>
            <a:pPr lvl="2"/>
            <a:r>
              <a:rPr lang="en-US" dirty="0"/>
              <a:t>discuss the plots with a colleague…?</a:t>
            </a:r>
          </a:p>
        </p:txBody>
      </p:sp>
    </p:spTree>
    <p:extLst>
      <p:ext uri="{BB962C8B-B14F-4D97-AF65-F5344CB8AC3E}">
        <p14:creationId xmlns:p14="http://schemas.microsoft.com/office/powerpoint/2010/main" val="16335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44"/>
            <a:ext cx="9144000" cy="589085"/>
          </a:xfrm>
        </p:spPr>
        <p:txBody>
          <a:bodyPr>
            <a:normAutofit/>
          </a:bodyPr>
          <a:lstStyle/>
          <a:p>
            <a:r>
              <a:rPr lang="en-US" dirty="0"/>
              <a:t>Running Particle Accelerator Codes inside Docker</a:t>
            </a:r>
          </a:p>
        </p:txBody>
      </p:sp>
      <p:sp>
        <p:nvSpPr>
          <p:cNvPr id="3" name="Content Placeholder 2"/>
          <p:cNvSpPr>
            <a:spLocks noGrp="1"/>
          </p:cNvSpPr>
          <p:nvPr>
            <p:ph idx="1"/>
          </p:nvPr>
        </p:nvSpPr>
        <p:spPr>
          <a:xfrm>
            <a:off x="152400" y="879566"/>
            <a:ext cx="8839200" cy="5364480"/>
          </a:xfrm>
        </p:spPr>
        <p:txBody>
          <a:bodyPr>
            <a:normAutofit/>
          </a:bodyPr>
          <a:lstStyle/>
          <a:p>
            <a:r>
              <a:rPr lang="en-US" i="0" dirty="0"/>
              <a:t>RadiaSoft has been running HPC codes via Docker since 2015</a:t>
            </a:r>
          </a:p>
          <a:p>
            <a:pPr lvl="1"/>
            <a:r>
              <a:rPr lang="en-US" dirty="0"/>
              <a:t>beam physics:   elegant/SDDS,  Warp,  Synergia</a:t>
            </a:r>
          </a:p>
          <a:p>
            <a:pPr lvl="1"/>
            <a:r>
              <a:rPr lang="en-US" dirty="0"/>
              <a:t>X-ray optics &amp; synch. radiation:  SRW,  Shadow</a:t>
            </a:r>
          </a:p>
          <a:p>
            <a:pPr lvl="1"/>
            <a:r>
              <a:rPr lang="en-US" dirty="0"/>
              <a:t>FELs:  Genesis</a:t>
            </a:r>
          </a:p>
          <a:p>
            <a:r>
              <a:rPr lang="en-US" i="0" dirty="0"/>
              <a:t>Linux</a:t>
            </a:r>
          </a:p>
          <a:p>
            <a:pPr lvl="1"/>
            <a:r>
              <a:rPr lang="en-US" dirty="0"/>
              <a:t>containers run at native speeds;  MPI works well</a:t>
            </a:r>
            <a:endParaRPr lang="en-US" i="0" dirty="0"/>
          </a:p>
          <a:p>
            <a:pPr lvl="1"/>
            <a:r>
              <a:rPr lang="en-US" i="0" dirty="0"/>
              <a:t>large-scale I/O can be slow (similar to NFS; more testing required)</a:t>
            </a:r>
          </a:p>
          <a:p>
            <a:r>
              <a:rPr lang="en-US" i="0" dirty="0"/>
              <a:t>MacOS</a:t>
            </a:r>
          </a:p>
          <a:p>
            <a:pPr lvl="1"/>
            <a:r>
              <a:rPr lang="en-US" i="0" dirty="0"/>
              <a:t>similar to Linux (we have less experience)</a:t>
            </a:r>
          </a:p>
          <a:p>
            <a:r>
              <a:rPr lang="en-US" dirty="0"/>
              <a:t>What about supercomputing? </a:t>
            </a:r>
            <a:r>
              <a:rPr lang="en-US" i="1" dirty="0"/>
              <a:t> </a:t>
            </a:r>
            <a:r>
              <a:rPr lang="en-US" sz="1400" i="1" dirty="0"/>
              <a:t>(don’t know of any experience w/ accelerator codes)</a:t>
            </a:r>
            <a:endParaRPr lang="en-US" i="1" dirty="0"/>
          </a:p>
          <a:p>
            <a:pPr lvl="2"/>
            <a:endParaRPr lang="en-US" i="0" dirty="0"/>
          </a:p>
          <a:p>
            <a:pPr lvl="1"/>
            <a:r>
              <a:rPr lang="en-US" i="0" dirty="0"/>
              <a:t>Singularity, (LBL)</a:t>
            </a:r>
            <a:endParaRPr lang="en-US" dirty="0"/>
          </a:p>
          <a:p>
            <a:pPr lvl="2"/>
            <a:endParaRPr lang="en-US" i="0" dirty="0"/>
          </a:p>
          <a:p>
            <a:pPr lvl="1"/>
            <a:r>
              <a:rPr lang="en-US" i="0" dirty="0"/>
              <a:t>Shifter (NERSC)</a:t>
            </a:r>
          </a:p>
          <a:p>
            <a:pPr lvl="2"/>
            <a:endParaRPr lang="en-US" i="0" dirty="0"/>
          </a:p>
          <a:p>
            <a:pPr lvl="1"/>
            <a:r>
              <a:rPr lang="en-US" dirty="0"/>
              <a:t>Charliecloud (LANL)</a:t>
            </a:r>
          </a:p>
          <a:p>
            <a:pPr lvl="2"/>
            <a:endParaRPr lang="en-US" i="0" dirty="0"/>
          </a:p>
          <a:p>
            <a:pPr lvl="1"/>
            <a:r>
              <a:rPr lang="en-US" dirty="0"/>
              <a:t>others...?</a:t>
            </a:r>
            <a:endParaRPr lang="en-US" i="0" dirty="0"/>
          </a:p>
        </p:txBody>
      </p:sp>
      <p:pic>
        <p:nvPicPr>
          <p:cNvPr id="7" name="Picture 6" descr="dock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0320" y="1130504"/>
            <a:ext cx="2464526" cy="847135"/>
          </a:xfrm>
          <a:prstGeom prst="rect">
            <a:avLst/>
          </a:prstGeom>
        </p:spPr>
      </p:pic>
      <p:sp>
        <p:nvSpPr>
          <p:cNvPr id="6" name="TextBox 5">
            <a:extLst>
              <a:ext uri="{FF2B5EF4-FFF2-40B4-BE49-F238E27FC236}">
                <a16:creationId xmlns:a16="http://schemas.microsoft.com/office/drawing/2014/main" id="{1DE7DDFE-E229-4C3B-87E8-E52E3770DC0C}"/>
              </a:ext>
            </a:extLst>
          </p:cNvPr>
          <p:cNvSpPr txBox="1"/>
          <p:nvPr/>
        </p:nvSpPr>
        <p:spPr>
          <a:xfrm>
            <a:off x="3016099" y="4655137"/>
            <a:ext cx="5975501" cy="523220"/>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K. Kincade (2015), </a:t>
            </a:r>
            <a:r>
              <a:rPr lang="en-US" sz="1400" dirty="0">
                <a:latin typeface="Times New Roman" panose="02020603050405020304" pitchFamily="18" charset="0"/>
                <a:cs typeface="Times New Roman" panose="02020603050405020304" pitchFamily="18" charset="0"/>
                <a:hlinkClick r:id="rId4"/>
              </a:rPr>
              <a:t>http://www.nersc.gov/news-publications/nersc-news/nersc-center-news/2015/shifter-makes-container-based-hpc-a-breeze/</a:t>
            </a:r>
            <a:r>
              <a:rPr lang="en-US" sz="1400"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858AF180-993D-4138-8FC7-4811282CA649}"/>
              </a:ext>
            </a:extLst>
          </p:cNvPr>
          <p:cNvSpPr txBox="1"/>
          <p:nvPr/>
        </p:nvSpPr>
        <p:spPr>
          <a:xfrm>
            <a:off x="2993617" y="4176677"/>
            <a:ext cx="5975501" cy="307777"/>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Singularity, </a:t>
            </a:r>
            <a:r>
              <a:rPr lang="en-US" sz="1400" dirty="0">
                <a:latin typeface="Times New Roman" panose="02020603050405020304" pitchFamily="18" charset="0"/>
                <a:cs typeface="Times New Roman" panose="02020603050405020304" pitchFamily="18" charset="0"/>
                <a:hlinkClick r:id="rId5"/>
              </a:rPr>
              <a:t>http://singularity.lbl.gov</a:t>
            </a:r>
            <a:r>
              <a:rPr lang="en-US" sz="1400"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F0F78B4D-7974-4AB7-A8FB-839FBD153B46}"/>
              </a:ext>
            </a:extLst>
          </p:cNvPr>
          <p:cNvSpPr txBox="1"/>
          <p:nvPr/>
        </p:nvSpPr>
        <p:spPr>
          <a:xfrm>
            <a:off x="3027188" y="5257538"/>
            <a:ext cx="6116812" cy="523220"/>
          </a:xfrm>
          <a:prstGeom prst="rect">
            <a:avLst/>
          </a:prstGeom>
          <a:noFill/>
        </p:spPr>
        <p:txBody>
          <a:bodyPr wrap="square" rtlCol="0">
            <a:spAutoFit/>
          </a:bodyPr>
          <a:lstStyle/>
          <a:p>
            <a:pPr>
              <a:spcBef>
                <a:spcPts val="300"/>
              </a:spcBef>
            </a:pPr>
            <a:r>
              <a:rPr lang="en-US" sz="1400" dirty="0">
                <a:latin typeface="Times New Roman" panose="02020603050405020304" pitchFamily="18" charset="0"/>
                <a:cs typeface="Times New Roman" panose="02020603050405020304" pitchFamily="18" charset="0"/>
              </a:rPr>
              <a:t>R. Priedhorsky &amp; T.C. Randles (2017), </a:t>
            </a:r>
            <a:r>
              <a:rPr lang="en-US" sz="1400" dirty="0">
                <a:latin typeface="Times New Roman" panose="02020603050405020304" pitchFamily="18" charset="0"/>
                <a:cs typeface="Times New Roman" panose="02020603050405020304" pitchFamily="18" charset="0"/>
                <a:hlinkClick r:id="rId6"/>
              </a:rPr>
              <a:t>http://permalink.lanl.gov/object/tr?what=info:lanl-repo/lareport/LA-UR-16-22370</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03096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385"/>
            <a:ext cx="9144000" cy="589085"/>
          </a:xfrm>
        </p:spPr>
        <p:txBody>
          <a:bodyPr>
            <a:normAutofit/>
          </a:bodyPr>
          <a:lstStyle/>
          <a:p>
            <a:r>
              <a:rPr lang="en-US" dirty="0"/>
              <a:t>Delivering codes via the Docker Hub repository</a:t>
            </a:r>
          </a:p>
        </p:txBody>
      </p:sp>
      <p:sp>
        <p:nvSpPr>
          <p:cNvPr id="3" name="Content Placeholder 2"/>
          <p:cNvSpPr>
            <a:spLocks noGrp="1"/>
          </p:cNvSpPr>
          <p:nvPr>
            <p:ph idx="1"/>
          </p:nvPr>
        </p:nvSpPr>
        <p:spPr>
          <a:xfrm>
            <a:off x="152400" y="862150"/>
            <a:ext cx="8839200" cy="5441932"/>
          </a:xfrm>
        </p:spPr>
        <p:txBody>
          <a:bodyPr>
            <a:normAutofit/>
          </a:bodyPr>
          <a:lstStyle/>
          <a:p>
            <a:r>
              <a:rPr lang="en-US" i="0" dirty="0"/>
              <a:t>Docker images can be uploaded to a public repository</a:t>
            </a:r>
          </a:p>
          <a:p>
            <a:pPr lvl="1"/>
            <a:r>
              <a:rPr lang="en-US" dirty="0">
                <a:hlinkClick r:id="rId3"/>
              </a:rPr>
              <a:t>https://hub.docker.com</a:t>
            </a:r>
            <a:r>
              <a:rPr lang="en-US" dirty="0"/>
              <a:t> </a:t>
            </a:r>
          </a:p>
          <a:p>
            <a:r>
              <a:rPr lang="en-US" i="0" dirty="0"/>
              <a:t>RadiaSoft distributes our containers from Docker Hub</a:t>
            </a:r>
          </a:p>
          <a:p>
            <a:pPr lvl="1"/>
            <a:r>
              <a:rPr lang="en-US" dirty="0">
                <a:hlinkClick r:id="rId4"/>
              </a:rPr>
              <a:t>https://hub.docker.com/r/radiasoft</a:t>
            </a:r>
            <a:r>
              <a:rPr lang="en-US" dirty="0"/>
              <a:t> </a:t>
            </a:r>
            <a:endParaRPr lang="en-US" i="0" dirty="0"/>
          </a:p>
          <a:p>
            <a:pPr lvl="1"/>
            <a:r>
              <a:rPr lang="en-US" i="0" dirty="0"/>
              <a:t>automated build/test/release is used to ensure working containers</a:t>
            </a:r>
          </a:p>
          <a:p>
            <a:r>
              <a:rPr lang="en-US" i="0" dirty="0"/>
              <a:t>One command can be used to download/install/run:</a:t>
            </a:r>
          </a:p>
          <a:p>
            <a:pPr marL="0" lvl="1" indent="0">
              <a:spcBef>
                <a:spcPts val="600"/>
              </a:spcBef>
              <a:spcAft>
                <a:spcPts val="600"/>
              </a:spcAft>
              <a:buNone/>
            </a:pPr>
            <a:r>
              <a:rPr lang="en-US" sz="1800" i="0" dirty="0">
                <a:solidFill>
                  <a:schemeClr val="tx1"/>
                </a:solidFill>
                <a:latin typeface="Courier New" panose="02070309020205020404" pitchFamily="49" charset="0"/>
                <a:cs typeface="Courier New" panose="02070309020205020404" pitchFamily="49" charset="0"/>
              </a:rPr>
              <a:t>    &gt; </a:t>
            </a:r>
            <a:r>
              <a:rPr lang="en-US" sz="1800" dirty="0">
                <a:solidFill>
                  <a:schemeClr val="tx1"/>
                </a:solidFill>
                <a:latin typeface="Courier New" panose="02070309020205020404" pitchFamily="49" charset="0"/>
                <a:cs typeface="Courier New" panose="02070309020205020404" pitchFamily="49" charset="0"/>
              </a:rPr>
              <a:t>curl radia.run | bash –s beamsim</a:t>
            </a:r>
            <a:endParaRPr lang="en-US" sz="1400" dirty="0">
              <a:solidFill>
                <a:schemeClr val="tx1"/>
              </a:solidFill>
            </a:endParaRPr>
          </a:p>
          <a:p>
            <a:pPr lvl="1"/>
            <a:r>
              <a:rPr lang="en-US" dirty="0"/>
              <a:t>assumes Docker is already installed and you know how to use it</a:t>
            </a:r>
          </a:p>
          <a:p>
            <a:r>
              <a:rPr lang="en-US" dirty="0"/>
              <a:t>JupyterHub servers provide cloud-based access to containerized codes</a:t>
            </a:r>
          </a:p>
          <a:p>
            <a:pPr lvl="1"/>
            <a:r>
              <a:rPr lang="en-US" dirty="0"/>
              <a:t>GitHub repository &amp; docs,  </a:t>
            </a:r>
            <a:r>
              <a:rPr lang="en-US" dirty="0">
                <a:hlinkClick r:id="rId5"/>
              </a:rPr>
              <a:t>https://github.com/jupyterhub/jupyterhub</a:t>
            </a:r>
            <a:r>
              <a:rPr lang="en-US" dirty="0"/>
              <a:t> </a:t>
            </a:r>
          </a:p>
          <a:p>
            <a:r>
              <a:rPr lang="en-US" dirty="0"/>
              <a:t>RadiaSoft provides a public server,  </a:t>
            </a:r>
            <a:r>
              <a:rPr lang="en-US" sz="1600" dirty="0">
                <a:hlinkClick r:id="rId6"/>
              </a:rPr>
              <a:t>https://jupyter.radiasoft.org</a:t>
            </a:r>
            <a:r>
              <a:rPr lang="en-US" sz="1600" dirty="0"/>
              <a:t> </a:t>
            </a:r>
          </a:p>
          <a:p>
            <a:pPr lvl="1"/>
            <a:r>
              <a:rPr lang="en-US" dirty="0"/>
              <a:t>many accelerator physics codes are pre-installed</a:t>
            </a:r>
          </a:p>
          <a:p>
            <a:pPr lvl="1"/>
            <a:r>
              <a:rPr lang="en-US" dirty="0"/>
              <a:t>made available via the  </a:t>
            </a:r>
            <a:r>
              <a:rPr lang="en-US" dirty="0">
                <a:solidFill>
                  <a:schemeClr val="tx1"/>
                </a:solidFill>
                <a:latin typeface="Courier New" panose="02070309020205020404" pitchFamily="49" charset="0"/>
                <a:cs typeface="Courier New" panose="02070309020205020404" pitchFamily="49" charset="0"/>
              </a:rPr>
              <a:t>radiasoft/beamsim-jupyter</a:t>
            </a:r>
            <a:r>
              <a:rPr lang="en-US" dirty="0"/>
              <a:t> container</a:t>
            </a:r>
          </a:p>
          <a:p>
            <a:pPr lvl="1"/>
            <a:r>
              <a:rPr lang="en-US" dirty="0"/>
              <a:t>supports Jupyter/IPython notebooks</a:t>
            </a:r>
          </a:p>
          <a:p>
            <a:pPr lvl="1"/>
            <a:r>
              <a:rPr lang="en-US" dirty="0"/>
              <a:t>also supports browser-based terminal window (bash, without X11)</a:t>
            </a:r>
          </a:p>
        </p:txBody>
      </p:sp>
    </p:spTree>
    <p:extLst>
      <p:ext uri="{BB962C8B-B14F-4D97-AF65-F5344CB8AC3E}">
        <p14:creationId xmlns:p14="http://schemas.microsoft.com/office/powerpoint/2010/main" val="152854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Motivation</a:t>
            </a:r>
          </a:p>
        </p:txBody>
      </p:sp>
      <p:sp>
        <p:nvSpPr>
          <p:cNvPr id="3" name="Content Placeholder 2"/>
          <p:cNvSpPr>
            <a:spLocks noGrp="1"/>
          </p:cNvSpPr>
          <p:nvPr>
            <p:ph idx="1"/>
          </p:nvPr>
        </p:nvSpPr>
        <p:spPr>
          <a:xfrm>
            <a:off x="276639" y="791301"/>
            <a:ext cx="8608944" cy="4259670"/>
          </a:xfrm>
        </p:spPr>
        <p:txBody>
          <a:bodyPr>
            <a:normAutofit/>
          </a:bodyPr>
          <a:lstStyle/>
          <a:p>
            <a:r>
              <a:rPr lang="en-US" sz="1800" i="0" dirty="0"/>
              <a:t>Scientific research should be reproducible</a:t>
            </a:r>
          </a:p>
          <a:p>
            <a:pPr lvl="1"/>
            <a:r>
              <a:rPr lang="en-US" sz="1600" i="0" dirty="0"/>
              <a:t>every scientist agrees in principle</a:t>
            </a:r>
          </a:p>
          <a:p>
            <a:r>
              <a:rPr lang="en-US" sz="1800" i="0" dirty="0"/>
              <a:t>There are three primary branches of scientific inquiry </a:t>
            </a:r>
          </a:p>
          <a:p>
            <a:pPr lvl="1"/>
            <a:r>
              <a:rPr lang="en-US" sz="1600" i="0" dirty="0"/>
              <a:t>theory:  logic, physics &amp; mathematics must be clear and correct</a:t>
            </a:r>
          </a:p>
          <a:p>
            <a:pPr lvl="2"/>
            <a:r>
              <a:rPr lang="en-US" sz="1400" b="1" i="0" dirty="0"/>
              <a:t>essentially no problem, assuming rigorous peer review</a:t>
            </a:r>
          </a:p>
          <a:p>
            <a:pPr lvl="1"/>
            <a:r>
              <a:rPr lang="en-US" sz="1600" i="0" dirty="0"/>
              <a:t>experiment:  descriptions of apparatus, methods, data collection &amp; analysis</a:t>
            </a:r>
          </a:p>
          <a:p>
            <a:pPr lvl="2"/>
            <a:r>
              <a:rPr lang="en-US" sz="1400" b="1" i="0" dirty="0"/>
              <a:t>producing and/or collecting data is beyond the scope considered here</a:t>
            </a:r>
          </a:p>
          <a:p>
            <a:pPr lvl="2"/>
            <a:r>
              <a:rPr lang="en-US" sz="1400" b="1" i="0" dirty="0"/>
              <a:t>data archival, post-processing, analysis and viz should all be reproducible</a:t>
            </a:r>
          </a:p>
          <a:p>
            <a:pPr lvl="1"/>
            <a:r>
              <a:rPr lang="en-US" sz="1600" i="0" dirty="0"/>
              <a:t>computation:  similar to experiments, but it’s possible to do much better</a:t>
            </a:r>
          </a:p>
          <a:p>
            <a:pPr lvl="2"/>
            <a:r>
              <a:rPr lang="en-US" sz="1400" b="1" i="0" dirty="0"/>
              <a:t>this is the focus of today’s lecture</a:t>
            </a:r>
          </a:p>
          <a:p>
            <a:pPr lvl="2"/>
            <a:r>
              <a:rPr lang="en-US" sz="1400" b="1" i="0" dirty="0"/>
              <a:t>software is inherently replicable</a:t>
            </a:r>
          </a:p>
          <a:p>
            <a:r>
              <a:rPr lang="en-US" sz="1800" i="0" dirty="0"/>
              <a:t>Funding agencies (i.e. the community) is asking for reproducibility</a:t>
            </a:r>
          </a:p>
          <a:p>
            <a:pPr lvl="1"/>
            <a:r>
              <a:rPr lang="en-US" sz="1600" i="0" dirty="0"/>
              <a:t>US Department of Energy requires </a:t>
            </a:r>
            <a:r>
              <a:rPr lang="en-US" sz="1600" i="0"/>
              <a:t>a Data </a:t>
            </a:r>
            <a:r>
              <a:rPr lang="en-US" sz="1600" i="0" dirty="0"/>
              <a:t>Management Plan</a:t>
            </a:r>
          </a:p>
          <a:p>
            <a:pPr lvl="2"/>
            <a:r>
              <a:rPr lang="en-US" sz="1400" b="1" i="0" dirty="0"/>
              <a:t>https://science.energy.gov/funding-opportunities/digital-data-management</a:t>
            </a:r>
          </a:p>
          <a:p>
            <a:endParaRPr lang="en-US" sz="2000" i="0" dirty="0"/>
          </a:p>
        </p:txBody>
      </p:sp>
      <p:sp>
        <p:nvSpPr>
          <p:cNvPr id="4" name="TextBox 3">
            <a:extLst>
              <a:ext uri="{FF2B5EF4-FFF2-40B4-BE49-F238E27FC236}">
                <a16:creationId xmlns:a16="http://schemas.microsoft.com/office/drawing/2014/main" id="{7513C421-393B-4FF0-932C-5CBCC33C43BF}"/>
              </a:ext>
            </a:extLst>
          </p:cNvPr>
          <p:cNvSpPr txBox="1"/>
          <p:nvPr/>
        </p:nvSpPr>
        <p:spPr>
          <a:xfrm>
            <a:off x="1184365" y="4915149"/>
            <a:ext cx="7733211" cy="1169551"/>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Sharing and preserving data are central to protecting the integrity of science by facilitating validation of results and to advancing science by broadening the value of research data to disciplines other than the originating one and to society at large. To the greatest extent and with the fewest constraints possible, and consistent with the requirements and other principles of this Statement, data sharing should make digital research data available to and useful for the scientific community, industry, and the public.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129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385"/>
            <a:ext cx="9144000" cy="589085"/>
          </a:xfrm>
        </p:spPr>
        <p:txBody>
          <a:bodyPr>
            <a:normAutofit/>
          </a:bodyPr>
          <a:lstStyle/>
          <a:p>
            <a:r>
              <a:rPr lang="en-US" dirty="0"/>
              <a:t>Wrap up</a:t>
            </a:r>
          </a:p>
        </p:txBody>
      </p:sp>
      <p:sp>
        <p:nvSpPr>
          <p:cNvPr id="3" name="Content Placeholder 2"/>
          <p:cNvSpPr>
            <a:spLocks noGrp="1"/>
          </p:cNvSpPr>
          <p:nvPr>
            <p:ph idx="1"/>
          </p:nvPr>
        </p:nvSpPr>
        <p:spPr>
          <a:xfrm>
            <a:off x="152400" y="862150"/>
            <a:ext cx="8839200" cy="5441932"/>
          </a:xfrm>
        </p:spPr>
        <p:txBody>
          <a:bodyPr>
            <a:normAutofit/>
          </a:bodyPr>
          <a:lstStyle/>
          <a:p>
            <a:r>
              <a:rPr lang="en-US" dirty="0"/>
              <a:t>Some aspects of computational reproducibility have been discussed</a:t>
            </a:r>
          </a:p>
          <a:p>
            <a:pPr lvl="1"/>
            <a:r>
              <a:rPr lang="en-US" dirty="0"/>
              <a:t>you have not been provided with a recipe to follow</a:t>
            </a:r>
          </a:p>
          <a:p>
            <a:pPr lvl="1"/>
            <a:r>
              <a:rPr lang="en-US" dirty="0"/>
              <a:t>it’s not yet clear how to meet the near-term goals of slide #13 above</a:t>
            </a:r>
          </a:p>
          <a:p>
            <a:pPr lvl="1"/>
            <a:r>
              <a:rPr lang="en-US" dirty="0"/>
              <a:t>we haven’t yet introduced all the necessary tools</a:t>
            </a:r>
          </a:p>
          <a:p>
            <a:pPr lvl="1"/>
            <a:r>
              <a:rPr lang="en-US" dirty="0"/>
              <a:t>reproducibility will be a recurring theme in upcoming lectures</a:t>
            </a:r>
          </a:p>
          <a:p>
            <a:pPr lvl="1"/>
            <a:r>
              <a:rPr lang="en-US" dirty="0"/>
              <a:t>by the end of the class, you should have your own ideas on how to achieve it</a:t>
            </a:r>
          </a:p>
          <a:p>
            <a:pPr lvl="1"/>
            <a:endParaRPr lang="en-US" dirty="0"/>
          </a:p>
          <a:p>
            <a:r>
              <a:rPr lang="en-US" dirty="0"/>
              <a:t>Any final questions regarding the material in this lecture?</a:t>
            </a:r>
          </a:p>
          <a:p>
            <a:endParaRPr lang="en-US" dirty="0"/>
          </a:p>
          <a:p>
            <a:r>
              <a:rPr lang="en-US" dirty="0"/>
              <a:t>Computer Lab this afternoon – </a:t>
            </a:r>
          </a:p>
          <a:p>
            <a:pPr lvl="1"/>
            <a:r>
              <a:rPr lang="en-US" dirty="0"/>
              <a:t>you will run the elegant code from Argonne National Lab (M. Borland)</a:t>
            </a:r>
          </a:p>
          <a:p>
            <a:pPr lvl="2"/>
            <a:r>
              <a:rPr lang="en-US" dirty="0"/>
              <a:t>using a public JupyterHub server,  </a:t>
            </a:r>
            <a:r>
              <a:rPr lang="en-US" b="0" dirty="0">
                <a:hlinkClick r:id="rId3"/>
              </a:rPr>
              <a:t>https://jupyter.radiasoft.org</a:t>
            </a:r>
            <a:r>
              <a:rPr lang="en-US" b="0" dirty="0"/>
              <a:t> </a:t>
            </a:r>
          </a:p>
          <a:p>
            <a:pPr lvl="2"/>
            <a:r>
              <a:rPr lang="en-US" dirty="0"/>
              <a:t>running from the command line</a:t>
            </a:r>
          </a:p>
        </p:txBody>
      </p:sp>
    </p:spTree>
    <p:extLst>
      <p:ext uri="{BB962C8B-B14F-4D97-AF65-F5344CB8AC3E}">
        <p14:creationId xmlns:p14="http://schemas.microsoft.com/office/powerpoint/2010/main" val="12542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What is meant by Reproducibility?</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3500846"/>
          </a:xfrm>
        </p:spPr>
        <p:txBody>
          <a:bodyPr>
            <a:normAutofit/>
          </a:bodyPr>
          <a:lstStyle/>
          <a:p>
            <a:r>
              <a:rPr lang="en-US" sz="1800" i="0" dirty="0"/>
              <a:t>Our intuition comes from the long history of experimental science</a:t>
            </a:r>
          </a:p>
          <a:p>
            <a:pPr lvl="1"/>
            <a:r>
              <a:rPr lang="en-US" sz="1600" i="0" dirty="0"/>
              <a:t>other scientists try to reproduce an experimental result with their own equipment</a:t>
            </a:r>
          </a:p>
          <a:p>
            <a:pPr lvl="1"/>
            <a:r>
              <a:rPr lang="en-US" dirty="0"/>
              <a:t>this attitude has carried over to computational science</a:t>
            </a:r>
            <a:endParaRPr lang="en-US" sz="1600" i="0" dirty="0"/>
          </a:p>
          <a:p>
            <a:r>
              <a:rPr lang="en-US" sz="1800" i="0" dirty="0"/>
              <a:t>However, software and computation are inherently replicable</a:t>
            </a:r>
          </a:p>
          <a:p>
            <a:pPr lvl="1"/>
            <a:r>
              <a:rPr lang="en-US" sz="1600" i="0" dirty="0"/>
              <a:t>two scientists should be able to get identical results from </a:t>
            </a:r>
            <a:r>
              <a:rPr lang="en-US" sz="1600" b="1" i="1" dirty="0"/>
              <a:t>the sam</a:t>
            </a:r>
            <a:r>
              <a:rPr lang="en-US" b="1" i="1" dirty="0"/>
              <a:t>e </a:t>
            </a:r>
            <a:r>
              <a:rPr lang="en-US" dirty="0"/>
              <a:t>code</a:t>
            </a:r>
            <a:endParaRPr lang="en-US" sz="1400" b="1" i="0" dirty="0"/>
          </a:p>
          <a:p>
            <a:r>
              <a:rPr lang="en-US" sz="1800" i="0" dirty="0"/>
              <a:t>Reproducibility implies something more:</a:t>
            </a:r>
          </a:p>
          <a:p>
            <a:pPr lvl="1"/>
            <a:r>
              <a:rPr lang="en-US" dirty="0"/>
              <a:t>two scientists should be able to get identical results from </a:t>
            </a:r>
            <a:r>
              <a:rPr lang="en-US" b="1" i="1" dirty="0"/>
              <a:t>different </a:t>
            </a:r>
            <a:r>
              <a:rPr lang="en-US" dirty="0"/>
              <a:t>codes</a:t>
            </a:r>
            <a:endParaRPr lang="en-US" sz="1400" b="1" dirty="0"/>
          </a:p>
          <a:p>
            <a:pPr lvl="1"/>
            <a:r>
              <a:rPr lang="en-US" sz="1600" i="0" dirty="0"/>
              <a:t>this implies the two codes have been successfully benchmarked</a:t>
            </a:r>
          </a:p>
          <a:p>
            <a:r>
              <a:rPr lang="en-US" sz="1800" i="0" dirty="0"/>
              <a:t>For this lecture, “computational reproducibility” means “replicability”</a:t>
            </a:r>
          </a:p>
          <a:p>
            <a:pPr lvl="1"/>
            <a:r>
              <a:rPr lang="en-US" dirty="0"/>
              <a:t>replicability is the essential </a:t>
            </a:r>
            <a:r>
              <a:rPr lang="en-US"/>
              <a:t>first step</a:t>
            </a:r>
            <a:endParaRPr lang="en-US" sz="1600" i="0" dirty="0"/>
          </a:p>
          <a:p>
            <a:r>
              <a:rPr lang="en-US" i="0" dirty="0"/>
              <a:t>Some links to discussion of the differences in meaning:</a:t>
            </a:r>
          </a:p>
        </p:txBody>
      </p:sp>
      <p:sp>
        <p:nvSpPr>
          <p:cNvPr id="7" name="TextBox 6">
            <a:extLst>
              <a:ext uri="{FF2B5EF4-FFF2-40B4-BE49-F238E27FC236}">
                <a16:creationId xmlns:a16="http://schemas.microsoft.com/office/drawing/2014/main" id="{FD17F330-126A-4302-ABDD-998D38C067B6}"/>
              </a:ext>
            </a:extLst>
          </p:cNvPr>
          <p:cNvSpPr txBox="1"/>
          <p:nvPr/>
        </p:nvSpPr>
        <p:spPr>
          <a:xfrm>
            <a:off x="374894" y="4347881"/>
            <a:ext cx="8542683" cy="1354217"/>
          </a:xfrm>
          <a:prstGeom prst="rect">
            <a:avLst/>
          </a:prstGeom>
          <a:noFill/>
        </p:spPr>
        <p:txBody>
          <a:bodyPr wrap="square" rtlCol="0">
            <a:spAutoFit/>
          </a:bodyPr>
          <a:lstStyle/>
          <a:p>
            <a:pPr marL="227013" indent="-227013">
              <a:spcBef>
                <a:spcPts val="300"/>
              </a:spcBef>
            </a:pPr>
            <a:r>
              <a:rPr lang="en-US" sz="1200" dirty="0">
                <a:latin typeface="Times New Roman" panose="02020603050405020304" pitchFamily="18" charset="0"/>
                <a:cs typeface="Times New Roman" panose="02020603050405020304" pitchFamily="18" charset="0"/>
              </a:rPr>
              <a:t>M. Liberman (2015), </a:t>
            </a:r>
            <a:r>
              <a:rPr lang="en-US" sz="1200" dirty="0">
                <a:latin typeface="Times New Roman" panose="02020603050405020304" pitchFamily="18" charset="0"/>
                <a:cs typeface="Times New Roman" panose="02020603050405020304" pitchFamily="18" charset="0"/>
                <a:hlinkClick r:id="rId3"/>
              </a:rPr>
              <a:t>http://languagelog.ldc.upenn.edu/nll/?p=21956</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Replicability Research Group, </a:t>
            </a:r>
            <a:r>
              <a:rPr lang="en-US" sz="1200" dirty="0">
                <a:latin typeface="Times New Roman" panose="02020603050405020304" pitchFamily="18" charset="0"/>
                <a:cs typeface="Times New Roman" panose="02020603050405020304" pitchFamily="18" charset="0"/>
                <a:hlinkClick r:id="rId4"/>
              </a:rPr>
              <a:t>http://www.replicability.tau.ac.il/index.php/replicability-in-science/replicability-vs-reproducibility.html</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Wikipedia, </a:t>
            </a:r>
            <a:r>
              <a:rPr lang="en-US" sz="1200" dirty="0">
                <a:latin typeface="Times New Roman" panose="02020603050405020304" pitchFamily="18" charset="0"/>
                <a:cs typeface="Times New Roman" panose="02020603050405020304" pitchFamily="18" charset="0"/>
                <a:hlinkClick r:id="rId5"/>
              </a:rPr>
              <a:t>https://en.wikipedia.org/wiki/Reproducibility</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The Replication Network, </a:t>
            </a:r>
            <a:r>
              <a:rPr lang="en-US" sz="1200" dirty="0">
                <a:latin typeface="Times New Roman" panose="02020603050405020304" pitchFamily="18" charset="0"/>
                <a:cs typeface="Times New Roman" panose="02020603050405020304" pitchFamily="18" charset="0"/>
                <a:hlinkClick r:id="rId6"/>
              </a:rPr>
              <a:t>https://replicationnetwork.com/2016/04/03/the-national-academy-of-sciences-weighs-in-on-reproducibility</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Workshop: “Statistical Challenges in Assessing and Fostering the Reproducibility of Scientific Results” (2016), </a:t>
            </a:r>
            <a:r>
              <a:rPr lang="en-US" sz="1200" dirty="0">
                <a:latin typeface="Times New Roman" panose="02020603050405020304" pitchFamily="18" charset="0"/>
                <a:cs typeface="Times New Roman" panose="02020603050405020304" pitchFamily="18" charset="0"/>
                <a:hlinkClick r:id="rId7"/>
              </a:rPr>
              <a:t>https://www.nap.edu/catalog/21915/statistical-challenges-in-assessing-and-fostering-the-reproducibility-of-scientific-results</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6093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Barriers to Reproducibility</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421086"/>
          </a:xfrm>
        </p:spPr>
        <p:txBody>
          <a:bodyPr>
            <a:normAutofit/>
          </a:bodyPr>
          <a:lstStyle/>
          <a:p>
            <a:r>
              <a:rPr lang="en-US" sz="1800" i="0" dirty="0"/>
              <a:t>The first step would be to share simulations with a single code</a:t>
            </a:r>
          </a:p>
          <a:p>
            <a:pPr lvl="1"/>
            <a:r>
              <a:rPr lang="en-US" sz="1600" i="0" dirty="0"/>
              <a:t>Not just the plots:  the full simulation, generating identical results</a:t>
            </a:r>
          </a:p>
          <a:p>
            <a:r>
              <a:rPr lang="en-US" sz="1800" i="0" dirty="0"/>
              <a:t>Why don’t we share our simulations directly?</a:t>
            </a:r>
          </a:p>
          <a:p>
            <a:pPr lvl="1"/>
            <a:r>
              <a:rPr lang="en-US" sz="1600" i="0" dirty="0"/>
              <a:t>It can be very difficult to reproduce computational  results</a:t>
            </a:r>
          </a:p>
          <a:p>
            <a:pPr lvl="1"/>
            <a:r>
              <a:rPr lang="en-US" sz="1600" i="0" dirty="0"/>
              <a:t>Close collaborators do, of course, but even this can be difficult and error prone</a:t>
            </a:r>
          </a:p>
          <a:p>
            <a:pPr lvl="2"/>
            <a:r>
              <a:rPr lang="en-US" sz="1400" b="1" i="0" dirty="0"/>
              <a:t>different hardware, different versions of the source code, many input files, etc.</a:t>
            </a:r>
          </a:p>
          <a:p>
            <a:r>
              <a:rPr lang="en-US" sz="1800" i="0" dirty="0"/>
              <a:t>Political and </a:t>
            </a:r>
            <a:r>
              <a:rPr lang="en-US" sz="1800" i="0"/>
              <a:t>social reasons (incomplete list)</a:t>
            </a:r>
            <a:endParaRPr lang="en-US" sz="1800" i="0" dirty="0"/>
          </a:p>
          <a:p>
            <a:pPr lvl="1"/>
            <a:r>
              <a:rPr lang="en-US" sz="1600" i="0" dirty="0"/>
              <a:t>don’t want to share years of effort with others, who would </a:t>
            </a:r>
            <a:r>
              <a:rPr lang="en-US" sz="1600" i="0"/>
              <a:t>directly benefit</a:t>
            </a:r>
          </a:p>
          <a:p>
            <a:pPr lvl="1"/>
            <a:r>
              <a:rPr lang="en-US"/>
              <a:t>software license may forbid sharing</a:t>
            </a:r>
            <a:endParaRPr lang="en-US" sz="1600" i="0" dirty="0"/>
          </a:p>
          <a:p>
            <a:pPr lvl="1"/>
            <a:r>
              <a:rPr lang="en-US" sz="1600" i="0" dirty="0"/>
              <a:t>software can be used incorrectly</a:t>
            </a:r>
          </a:p>
          <a:p>
            <a:pPr lvl="2"/>
            <a:r>
              <a:rPr lang="en-US" dirty="0"/>
              <a:t>this might g</a:t>
            </a:r>
            <a:r>
              <a:rPr lang="en-US" sz="1400" b="1" i="0" dirty="0"/>
              <a:t>enerate confusing results that are incorrectly published</a:t>
            </a:r>
          </a:p>
          <a:p>
            <a:pPr lvl="2"/>
            <a:r>
              <a:rPr lang="en-US" sz="1400" b="1" i="0" dirty="0"/>
              <a:t>this could hurt the reputation of the original developers</a:t>
            </a:r>
          </a:p>
          <a:p>
            <a:r>
              <a:rPr lang="en-US" sz="1800" i="0" dirty="0"/>
              <a:t>Technical reasons</a:t>
            </a:r>
          </a:p>
          <a:p>
            <a:pPr lvl="1"/>
            <a:r>
              <a:rPr lang="en-US" sz="1600" i="0"/>
              <a:t>the software may be </a:t>
            </a:r>
            <a:r>
              <a:rPr lang="en-US" sz="1600" i="0" dirty="0"/>
              <a:t>difficult </a:t>
            </a:r>
            <a:r>
              <a:rPr lang="en-US" sz="1600" i="0"/>
              <a:t>to build/install</a:t>
            </a:r>
            <a:endParaRPr lang="en-US" sz="1600" i="0" dirty="0"/>
          </a:p>
          <a:p>
            <a:pPr lvl="1"/>
            <a:r>
              <a:rPr lang="en-US" sz="1600" i="0" dirty="0"/>
              <a:t>the software may </a:t>
            </a:r>
            <a:r>
              <a:rPr lang="en-US" sz="1600" i="0"/>
              <a:t>be difficult </a:t>
            </a:r>
            <a:r>
              <a:rPr lang="en-US" sz="1600" i="0" dirty="0"/>
              <a:t>to use</a:t>
            </a:r>
          </a:p>
          <a:p>
            <a:pPr lvl="1"/>
            <a:r>
              <a:rPr lang="en-US" sz="1600" i="0" dirty="0"/>
              <a:t>the simulations may require </a:t>
            </a:r>
            <a:r>
              <a:rPr lang="en-US" sz="1600" i="0"/>
              <a:t>many processors, generate large data sets, etc.</a:t>
            </a:r>
            <a:endParaRPr lang="en-US" sz="1600" i="0" dirty="0"/>
          </a:p>
          <a:p>
            <a:pPr lvl="1"/>
            <a:r>
              <a:rPr lang="en-US" sz="1600" i="0" dirty="0"/>
              <a:t>the post-processing tools may be sophisticated</a:t>
            </a:r>
          </a:p>
        </p:txBody>
      </p:sp>
    </p:spTree>
    <p:extLst>
      <p:ext uri="{BB962C8B-B14F-4D97-AF65-F5344CB8AC3E}">
        <p14:creationId xmlns:p14="http://schemas.microsoft.com/office/powerpoint/2010/main" val="393652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7"/>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649357"/>
            <a:ext cx="8839200" cy="5592417"/>
          </a:xfrm>
        </p:spPr>
        <p:txBody>
          <a:bodyPr>
            <a:normAutofit/>
          </a:bodyPr>
          <a:lstStyle/>
          <a:p>
            <a:r>
              <a:rPr lang="en-US" sz="1800" i="0" dirty="0"/>
              <a:t>Have you successfully shared a simulation with a colleague?</a:t>
            </a:r>
          </a:p>
          <a:p>
            <a:pPr lvl="1"/>
            <a:r>
              <a:rPr lang="en-US" sz="1600" i="0" dirty="0"/>
              <a:t>How positive was the experience?</a:t>
            </a:r>
          </a:p>
          <a:p>
            <a:pPr lvl="1"/>
            <a:r>
              <a:rPr lang="en-US" dirty="0"/>
              <a:t>Did you every try and fail?</a:t>
            </a:r>
          </a:p>
          <a:p>
            <a:pPr lvl="1"/>
            <a:endParaRPr lang="en-US" sz="1600" i="0" dirty="0"/>
          </a:p>
          <a:p>
            <a:r>
              <a:rPr lang="en-US" sz="1800" i="0" dirty="0"/>
              <a:t>Briefly describe a code benchmarking exercise.</a:t>
            </a:r>
          </a:p>
          <a:p>
            <a:pPr lvl="1"/>
            <a:r>
              <a:rPr lang="en-US" sz="1600" i="0" dirty="0"/>
              <a:t>Which codes?  Were others involved?  </a:t>
            </a:r>
            <a:r>
              <a:rPr lang="en-US" dirty="0"/>
              <a:t>Did you have access to all codes?</a:t>
            </a:r>
          </a:p>
          <a:p>
            <a:pPr lvl="1"/>
            <a:r>
              <a:rPr lang="en-US" i="0" dirty="0"/>
              <a:t>How positive was the experience?</a:t>
            </a:r>
          </a:p>
          <a:p>
            <a:pPr lvl="1"/>
            <a:endParaRPr lang="en-US" i="0" dirty="0"/>
          </a:p>
          <a:p>
            <a:r>
              <a:rPr lang="en-US" sz="1800" i="0" dirty="0"/>
              <a:t>Under what circumstances should a code (or simulation) be made public</a:t>
            </a:r>
          </a:p>
          <a:p>
            <a:pPr lvl="1"/>
            <a:r>
              <a:rPr lang="en-US" dirty="0"/>
              <a:t>Do scientists have a right to protect their computational tools from competitors?</a:t>
            </a:r>
            <a:endParaRPr lang="en-US" sz="1400" b="1" dirty="0"/>
          </a:p>
          <a:p>
            <a:pPr lvl="1"/>
            <a:r>
              <a:rPr lang="en-US" sz="1600" i="0" dirty="0"/>
              <a:t>Does scientific ethics require sharing?  If so, then how much?</a:t>
            </a:r>
          </a:p>
          <a:p>
            <a:pPr lvl="1"/>
            <a:r>
              <a:rPr lang="en-US" sz="1600" i="0" dirty="0"/>
              <a:t>Is it appropriate for funding agencies to require </a:t>
            </a:r>
            <a:r>
              <a:rPr lang="en-US" sz="1600" i="0"/>
              <a:t>reproducibility?</a:t>
            </a:r>
          </a:p>
          <a:p>
            <a:pPr lvl="1"/>
            <a:r>
              <a:rPr lang="en-US"/>
              <a:t>Should journals require access to source code? </a:t>
            </a:r>
          </a:p>
          <a:p>
            <a:pPr lvl="1"/>
            <a:r>
              <a:rPr lang="en-US"/>
              <a:t>Should all code be open source?</a:t>
            </a:r>
          </a:p>
          <a:p>
            <a:pPr lvl="1"/>
            <a:endParaRPr lang="en-US"/>
          </a:p>
          <a:p>
            <a:r>
              <a:rPr lang="en-US"/>
              <a:t>Who should bear the cost of reproducibility?</a:t>
            </a:r>
          </a:p>
          <a:p>
            <a:pPr lvl="1"/>
            <a:r>
              <a:rPr lang="en-US"/>
              <a:t>Should the journal have an editor dedicated to reproducibility?</a:t>
            </a:r>
          </a:p>
          <a:p>
            <a:pPr lvl="1"/>
            <a:r>
              <a:rPr lang="en-US"/>
              <a:t>Should the research project have to demonstrate reproducibility?</a:t>
            </a:r>
          </a:p>
          <a:p>
            <a:pPr lvl="1"/>
            <a:endParaRPr lang="en-US" sz="1600" i="0" dirty="0"/>
          </a:p>
        </p:txBody>
      </p:sp>
    </p:spTree>
    <p:extLst>
      <p:ext uri="{BB962C8B-B14F-4D97-AF65-F5344CB8AC3E}">
        <p14:creationId xmlns:p14="http://schemas.microsoft.com/office/powerpoint/2010/main" val="2717897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Validity – </a:t>
            </a:r>
            <a:r>
              <a:rPr lang="en-US" sz="2000" b="0" dirty="0"/>
              <a:t>this is essential to the issue of reproducibility</a:t>
            </a:r>
            <a:endParaRPr lang="en-US" b="0" dirty="0"/>
          </a:p>
        </p:txBody>
      </p:sp>
      <p:sp>
        <p:nvSpPr>
          <p:cNvPr id="7" name="Content Placeholder 2">
            <a:extLst>
              <a:ext uri="{FF2B5EF4-FFF2-40B4-BE49-F238E27FC236}">
                <a16:creationId xmlns:a16="http://schemas.microsoft.com/office/drawing/2014/main" id="{496BB089-B99F-4F8D-ABB1-4F20546276A3}"/>
              </a:ext>
            </a:extLst>
          </p:cNvPr>
          <p:cNvSpPr>
            <a:spLocks noGrp="1"/>
          </p:cNvSpPr>
          <p:nvPr>
            <p:ph idx="1"/>
          </p:nvPr>
        </p:nvSpPr>
        <p:spPr>
          <a:xfrm>
            <a:off x="152400" y="685800"/>
            <a:ext cx="8839200" cy="5562600"/>
          </a:xfrm>
        </p:spPr>
        <p:txBody>
          <a:bodyPr>
            <a:noAutofit/>
          </a:bodyPr>
          <a:lstStyle/>
          <a:p>
            <a:r>
              <a:rPr lang="en-US" i="0" dirty="0"/>
              <a:t>Computational science requires validated software</a:t>
            </a:r>
          </a:p>
          <a:p>
            <a:pPr lvl="1"/>
            <a:r>
              <a:rPr lang="en-US" dirty="0"/>
              <a:t>we want our results to be correct</a:t>
            </a:r>
          </a:p>
          <a:p>
            <a:pPr lvl="1"/>
            <a:r>
              <a:rPr lang="en-US" i="0"/>
              <a:t>need </a:t>
            </a:r>
            <a:r>
              <a:rPr lang="en-US" i="0" dirty="0"/>
              <a:t>confidence </a:t>
            </a:r>
            <a:r>
              <a:rPr lang="en-US" i="0"/>
              <a:t>that other published/presented </a:t>
            </a:r>
            <a:r>
              <a:rPr lang="en-US" i="0" dirty="0"/>
              <a:t>results are correct</a:t>
            </a:r>
          </a:p>
          <a:p>
            <a:r>
              <a:rPr lang="en-US" i="0" dirty="0"/>
              <a:t>Build environment and computing platform:</a:t>
            </a:r>
          </a:p>
          <a:p>
            <a:pPr lvl="1"/>
            <a:r>
              <a:rPr lang="en-US" i="0" dirty="0"/>
              <a:t>software is validated on a particular platform, compiler, etc.</a:t>
            </a:r>
          </a:p>
          <a:p>
            <a:pPr lvl="2"/>
            <a:r>
              <a:rPr lang="en-US" b="1" i="0" dirty="0"/>
              <a:t>supporting multiple platforms is possible, but expensive</a:t>
            </a:r>
          </a:p>
          <a:p>
            <a:pPr lvl="1"/>
            <a:r>
              <a:rPr lang="en-US" i="0" dirty="0"/>
              <a:t>what if the software is built, installed, executed on another platform?</a:t>
            </a:r>
          </a:p>
          <a:p>
            <a:pPr lvl="2"/>
            <a:r>
              <a:rPr lang="en-US" b="1" i="0" dirty="0"/>
              <a:t>can one be sure that it is still valid?</a:t>
            </a:r>
          </a:p>
          <a:p>
            <a:r>
              <a:rPr lang="en-US" i="0" dirty="0"/>
              <a:t>Versioning:</a:t>
            </a:r>
          </a:p>
          <a:p>
            <a:pPr lvl="1"/>
            <a:r>
              <a:rPr lang="en-US" i="0" dirty="0"/>
              <a:t>a particular version of software is validated</a:t>
            </a:r>
          </a:p>
          <a:p>
            <a:pPr lvl="2"/>
            <a:r>
              <a:rPr lang="en-US" b="1" i="0" dirty="0"/>
              <a:t>regular use of regression tests can help maintain validity across versions</a:t>
            </a:r>
          </a:p>
          <a:p>
            <a:pPr lvl="2"/>
            <a:r>
              <a:rPr lang="en-US" b="1" i="0" dirty="0"/>
              <a:t>however: tests are never complete, features are added/removed, etc.</a:t>
            </a:r>
          </a:p>
          <a:p>
            <a:pPr lvl="1"/>
            <a:r>
              <a:rPr lang="en-US" i="0" dirty="0"/>
              <a:t>for multiple dependencies, versioning becomes an N</a:t>
            </a:r>
            <a:r>
              <a:rPr lang="en-US" i="0" baseline="30000" dirty="0"/>
              <a:t>2</a:t>
            </a:r>
            <a:r>
              <a:rPr lang="en-US" i="0" dirty="0"/>
              <a:t> problem</a:t>
            </a:r>
          </a:p>
          <a:p>
            <a:pPr lvl="1"/>
            <a:r>
              <a:rPr lang="en-US" i="0" dirty="0"/>
              <a:t>how can one be sure of the validity of a particular software version?</a:t>
            </a:r>
          </a:p>
          <a:p>
            <a:pPr lvl="2"/>
            <a:r>
              <a:rPr lang="en-US" b="1" i="0" dirty="0"/>
              <a:t>how can one communicate full versioning information to others?</a:t>
            </a:r>
          </a:p>
          <a:p>
            <a:r>
              <a:rPr lang="en-US" i="0" dirty="0"/>
              <a:t>Sharing:</a:t>
            </a:r>
          </a:p>
          <a:p>
            <a:pPr lvl="1"/>
            <a:r>
              <a:rPr lang="en-US" i="0" dirty="0"/>
              <a:t>difficult to share identical build &amp; version(s), including dependencies</a:t>
            </a:r>
          </a:p>
        </p:txBody>
      </p:sp>
    </p:spTree>
    <p:extLst>
      <p:ext uri="{BB962C8B-B14F-4D97-AF65-F5344CB8AC3E}">
        <p14:creationId xmlns:p14="http://schemas.microsoft.com/office/powerpoint/2010/main" val="419080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Usability – </a:t>
            </a:r>
            <a:r>
              <a:rPr lang="en-US" sz="2000" b="0" dirty="0"/>
              <a:t>without it, reproducibility loses a lot </a:t>
            </a:r>
            <a:r>
              <a:rPr lang="en-US" sz="2000" b="0"/>
              <a:t>of value</a:t>
            </a:r>
            <a:endParaRPr lang="en-US" b="0" dirty="0"/>
          </a:p>
        </p:txBody>
      </p:sp>
      <p:sp>
        <p:nvSpPr>
          <p:cNvPr id="7" name="Content Placeholder 2">
            <a:extLst>
              <a:ext uri="{FF2B5EF4-FFF2-40B4-BE49-F238E27FC236}">
                <a16:creationId xmlns:a16="http://schemas.microsoft.com/office/drawing/2014/main" id="{496BB089-B99F-4F8D-ABB1-4F20546276A3}"/>
              </a:ext>
            </a:extLst>
          </p:cNvPr>
          <p:cNvSpPr>
            <a:spLocks noGrp="1"/>
          </p:cNvSpPr>
          <p:nvPr>
            <p:ph idx="1"/>
          </p:nvPr>
        </p:nvSpPr>
        <p:spPr>
          <a:xfrm>
            <a:off x="152400" y="685800"/>
            <a:ext cx="8839200" cy="5562600"/>
          </a:xfrm>
        </p:spPr>
        <p:txBody>
          <a:bodyPr>
            <a:noAutofit/>
          </a:bodyPr>
          <a:lstStyle/>
          <a:p>
            <a:r>
              <a:rPr lang="en-US" i="0" dirty="0"/>
              <a:t>Many physics codes are difficult to use</a:t>
            </a:r>
          </a:p>
          <a:p>
            <a:r>
              <a:rPr lang="en-US" dirty="0"/>
              <a:t>Particle accelerator codes are a case in point</a:t>
            </a:r>
          </a:p>
          <a:p>
            <a:pPr lvl="1"/>
            <a:r>
              <a:rPr lang="en-US" dirty="0"/>
              <a:t>they focus on specific design aspects (not fully general)</a:t>
            </a:r>
          </a:p>
          <a:p>
            <a:pPr lvl="1"/>
            <a:r>
              <a:rPr lang="en-US" dirty="0"/>
              <a:t>most rely on complicated command-line interfaces (CLI)</a:t>
            </a:r>
          </a:p>
          <a:p>
            <a:pPr lvl="2"/>
            <a:r>
              <a:rPr lang="en-US" dirty="0"/>
              <a:t>multiple input and configuration files</a:t>
            </a:r>
          </a:p>
          <a:p>
            <a:pPr lvl="2"/>
            <a:r>
              <a:rPr lang="en-US" dirty="0"/>
              <a:t>multiple output files (text, data, images) in different formats</a:t>
            </a:r>
          </a:p>
          <a:p>
            <a:pPr lvl="1"/>
            <a:r>
              <a:rPr lang="en-US" dirty="0"/>
              <a:t>they typically require computational experts to use correctly</a:t>
            </a:r>
          </a:p>
          <a:p>
            <a:pPr lvl="2"/>
            <a:r>
              <a:rPr lang="en-US" dirty="0"/>
              <a:t>even so, the assistance of an expert and/or much experience is often required</a:t>
            </a:r>
          </a:p>
          <a:p>
            <a:pPr lvl="1"/>
            <a:r>
              <a:rPr lang="en-US" dirty="0"/>
              <a:t>collaboration is difficult and error prone</a:t>
            </a:r>
          </a:p>
          <a:p>
            <a:pPr lvl="2"/>
            <a:r>
              <a:rPr lang="en-US" dirty="0"/>
              <a:t>required exchange of input and output files</a:t>
            </a:r>
          </a:p>
          <a:p>
            <a:pPr lvl="2"/>
            <a:r>
              <a:rPr lang="en-US" dirty="0"/>
              <a:t>independent installation of codes (different versions on different hardware)</a:t>
            </a:r>
          </a:p>
          <a:p>
            <a:pPr lvl="2"/>
            <a:r>
              <a:rPr lang="en-US" dirty="0"/>
              <a:t>use of different post-processing and visualization tools</a:t>
            </a:r>
          </a:p>
          <a:p>
            <a:r>
              <a:rPr lang="en-US" i="0" dirty="0"/>
              <a:t>If a </a:t>
            </a:r>
            <a:r>
              <a:rPr lang="en-US" i="0"/>
              <a:t>code is </a:t>
            </a:r>
            <a:r>
              <a:rPr lang="en-US" i="0" dirty="0"/>
              <a:t>difficult to use, what </a:t>
            </a:r>
            <a:r>
              <a:rPr lang="en-US" i="0"/>
              <a:t>does reproducibility </a:t>
            </a:r>
            <a:r>
              <a:rPr lang="en-US" i="0" dirty="0"/>
              <a:t>mean?</a:t>
            </a:r>
          </a:p>
          <a:p>
            <a:pPr lvl="1"/>
            <a:r>
              <a:rPr lang="en-US"/>
              <a:t>given </a:t>
            </a:r>
            <a:r>
              <a:rPr lang="en-US" dirty="0"/>
              <a:t>a replicated environment to work in, what do you do next?</a:t>
            </a:r>
          </a:p>
          <a:p>
            <a:pPr lvl="1"/>
            <a:r>
              <a:rPr lang="en-US" dirty="0"/>
              <a:t>suppose a single script is provided to execute all other scripts and render plots</a:t>
            </a:r>
          </a:p>
          <a:p>
            <a:pPr lvl="2"/>
            <a:r>
              <a:rPr lang="en-US" i="0" dirty="0"/>
              <a:t>does this black box experience enable understanding of what is being replicated?</a:t>
            </a:r>
          </a:p>
          <a:p>
            <a:r>
              <a:rPr lang="en-US" dirty="0"/>
              <a:t>Reproducibility should enable understanding, comparison &amp; further work</a:t>
            </a:r>
          </a:p>
          <a:p>
            <a:pPr lvl="1"/>
            <a:r>
              <a:rPr lang="en-US" i="0" dirty="0"/>
              <a:t>the various steps required should each be clear and replicable</a:t>
            </a:r>
          </a:p>
          <a:p>
            <a:pPr lvl="1"/>
            <a:r>
              <a:rPr lang="en-US" i="0" dirty="0"/>
              <a:t>it should be possible to modify each step and see the results</a:t>
            </a:r>
          </a:p>
        </p:txBody>
      </p:sp>
    </p:spTree>
    <p:extLst>
      <p:ext uri="{BB962C8B-B14F-4D97-AF65-F5344CB8AC3E}">
        <p14:creationId xmlns:p14="http://schemas.microsoft.com/office/powerpoint/2010/main" val="1097328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Usability via Python – </a:t>
            </a:r>
            <a:r>
              <a:rPr lang="en-US" sz="2000" b="0" dirty="0"/>
              <a:t>an example of problems encountered</a:t>
            </a:r>
            <a:endParaRPr lang="en-US" b="0" dirty="0"/>
          </a:p>
        </p:txBody>
      </p:sp>
      <p:sp>
        <p:nvSpPr>
          <p:cNvPr id="8" name="Content Placeholder 2">
            <a:extLst>
              <a:ext uri="{FF2B5EF4-FFF2-40B4-BE49-F238E27FC236}">
                <a16:creationId xmlns:a16="http://schemas.microsoft.com/office/drawing/2014/main" id="{B23837A6-5E62-48BD-8241-836D8AC802E1}"/>
              </a:ext>
            </a:extLst>
          </p:cNvPr>
          <p:cNvSpPr>
            <a:spLocks noGrp="1"/>
          </p:cNvSpPr>
          <p:nvPr>
            <p:ph idx="1"/>
          </p:nvPr>
        </p:nvSpPr>
        <p:spPr>
          <a:xfrm>
            <a:off x="152400" y="914400"/>
            <a:ext cx="8839200" cy="5334000"/>
          </a:xfrm>
        </p:spPr>
        <p:txBody>
          <a:bodyPr>
            <a:noAutofit/>
          </a:bodyPr>
          <a:lstStyle/>
          <a:p>
            <a:r>
              <a:rPr lang="en-US" i="0" dirty="0"/>
              <a:t>Python wrapping of scientific applications is popular</a:t>
            </a:r>
          </a:p>
          <a:p>
            <a:r>
              <a:rPr lang="en-US" i="0" dirty="0"/>
              <a:t>This approach </a:t>
            </a:r>
            <a:r>
              <a:rPr lang="en-US" i="0"/>
              <a:t>can be </a:t>
            </a:r>
            <a:r>
              <a:rPr lang="en-US" i="0" dirty="0"/>
              <a:t>powerful:</a:t>
            </a:r>
          </a:p>
          <a:p>
            <a:pPr lvl="1"/>
            <a:r>
              <a:rPr lang="en-US" i="0" dirty="0"/>
              <a:t>extend capabilities with a powerful, expressive language</a:t>
            </a:r>
          </a:p>
          <a:p>
            <a:pPr lvl="1"/>
            <a:r>
              <a:rPr lang="en-US" i="0" dirty="0"/>
              <a:t>develop convenient GUIs and CLIs</a:t>
            </a:r>
          </a:p>
          <a:p>
            <a:pPr lvl="1"/>
            <a:r>
              <a:rPr lang="en-US" i="0" dirty="0"/>
              <a:t>develop a common interface to multiple codes</a:t>
            </a:r>
          </a:p>
          <a:p>
            <a:r>
              <a:rPr lang="en-US" i="0" dirty="0"/>
              <a:t>It also creates serious challenges:</a:t>
            </a:r>
          </a:p>
          <a:p>
            <a:pPr lvl="1"/>
            <a:r>
              <a:rPr lang="en-US" i="0" dirty="0"/>
              <a:t>Python </a:t>
            </a:r>
            <a:r>
              <a:rPr lang="en-US" i="0"/>
              <a:t>2.7.x code is not always compatible </a:t>
            </a:r>
            <a:r>
              <a:rPr lang="en-US" i="0" dirty="0"/>
              <a:t>with </a:t>
            </a:r>
            <a:r>
              <a:rPr lang="en-US" i="0"/>
              <a:t>Python 3.x code</a:t>
            </a:r>
            <a:endParaRPr lang="en-US" i="0" dirty="0"/>
          </a:p>
          <a:p>
            <a:pPr lvl="1"/>
            <a:r>
              <a:rPr lang="en-US" i="0" dirty="0"/>
              <a:t>32 bit and 64 bit versions of Python are incompatible</a:t>
            </a:r>
          </a:p>
          <a:p>
            <a:pPr lvl="2"/>
            <a:r>
              <a:rPr lang="en-US" b="1" i="0" dirty="0"/>
              <a:t> also true of many other software libraries</a:t>
            </a:r>
          </a:p>
          <a:p>
            <a:pPr lvl="1"/>
            <a:r>
              <a:rPr lang="en-US" i="0" dirty="0"/>
              <a:t>open source library projects issue frequent releases </a:t>
            </a:r>
          </a:p>
          <a:p>
            <a:pPr lvl="2"/>
            <a:r>
              <a:rPr lang="en-US" b="1" i="0" dirty="0"/>
              <a:t> breaks compatibility with previous versions of other libraries</a:t>
            </a:r>
          </a:p>
          <a:p>
            <a:pPr lvl="1"/>
            <a:r>
              <a:rPr lang="en-US" i="0" dirty="0"/>
              <a:t>Python is amazingly cross-platform; however… </a:t>
            </a:r>
          </a:p>
          <a:p>
            <a:pPr lvl="2"/>
            <a:r>
              <a:rPr lang="en-US" b="1" i="0" dirty="0"/>
              <a:t> C/C++ and Fortran libraries and </a:t>
            </a:r>
            <a:r>
              <a:rPr lang="en-US" b="1" i="0"/>
              <a:t>compilers </a:t>
            </a:r>
            <a:r>
              <a:rPr lang="en-US"/>
              <a:t>less so</a:t>
            </a:r>
            <a:endParaRPr lang="en-US" b="1" i="0" dirty="0"/>
          </a:p>
          <a:p>
            <a:pPr lvl="1"/>
            <a:r>
              <a:rPr lang="en-US" i="0"/>
              <a:t>a computer may have </a:t>
            </a:r>
            <a:r>
              <a:rPr lang="en-US" i="0" dirty="0"/>
              <a:t>multiple versions of installed Python </a:t>
            </a:r>
          </a:p>
          <a:p>
            <a:pPr lvl="2"/>
            <a:r>
              <a:rPr lang="en-US" b="1" i="0" dirty="0"/>
              <a:t> this </a:t>
            </a:r>
            <a:r>
              <a:rPr lang="en-US" b="1" i="0"/>
              <a:t>creates additional complexity</a:t>
            </a:r>
            <a:r>
              <a:rPr lang="en-US"/>
              <a:t> </a:t>
            </a:r>
            <a:endParaRPr lang="en-US" dirty="0"/>
          </a:p>
        </p:txBody>
      </p:sp>
    </p:spTree>
    <p:extLst>
      <p:ext uri="{BB962C8B-B14F-4D97-AF65-F5344CB8AC3E}">
        <p14:creationId xmlns:p14="http://schemas.microsoft.com/office/powerpoint/2010/main" val="192446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146766"/>
          </a:xfrm>
        </p:spPr>
        <p:txBody>
          <a:bodyPr>
            <a:normAutofit/>
          </a:bodyPr>
          <a:lstStyle/>
          <a:p>
            <a:r>
              <a:rPr lang="en-US" sz="1800" i="0" dirty="0"/>
              <a:t>When you run a simulation how confident are you in the results?</a:t>
            </a:r>
          </a:p>
          <a:p>
            <a:r>
              <a:rPr lang="en-US" dirty="0"/>
              <a:t>Are you skeptical of results presented by others in talks or papers?</a:t>
            </a:r>
          </a:p>
          <a:p>
            <a:pPr lvl="1"/>
            <a:r>
              <a:rPr lang="en-US" i="0" dirty="0"/>
              <a:t>have you ever wanted to rerun someone else’s simulation?</a:t>
            </a:r>
          </a:p>
          <a:p>
            <a:r>
              <a:rPr lang="en-US" dirty="0"/>
              <a:t>How do you validate your own results?</a:t>
            </a:r>
          </a:p>
          <a:p>
            <a:pPr lvl="1"/>
            <a:r>
              <a:rPr lang="en-US" i="0" dirty="0"/>
              <a:t>compar</a:t>
            </a:r>
            <a:r>
              <a:rPr lang="en-US" dirty="0"/>
              <a:t>e with your physical intuition?</a:t>
            </a:r>
          </a:p>
          <a:p>
            <a:pPr lvl="1"/>
            <a:r>
              <a:rPr lang="en-US" i="0" dirty="0"/>
              <a:t>compare with your previous work?</a:t>
            </a:r>
          </a:p>
          <a:p>
            <a:pPr lvl="1"/>
            <a:r>
              <a:rPr lang="en-US" dirty="0"/>
              <a:t>compare with publicly available papers and presentations?</a:t>
            </a:r>
          </a:p>
          <a:p>
            <a:pPr lvl="1"/>
            <a:r>
              <a:rPr lang="en-US" i="0" dirty="0"/>
              <a:t>rer</a:t>
            </a:r>
            <a:r>
              <a:rPr lang="en-US" dirty="0"/>
              <a:t>un the same case with a different code (or ask a colleague to do it…)?</a:t>
            </a:r>
          </a:p>
          <a:p>
            <a:pPr lvl="1"/>
            <a:r>
              <a:rPr lang="en-US" i="0" dirty="0"/>
              <a:t>discuss the plots with a colleague…?</a:t>
            </a:r>
          </a:p>
          <a:p>
            <a:pPr lvl="1"/>
            <a:endParaRPr lang="en-US" i="0" dirty="0"/>
          </a:p>
          <a:p>
            <a:r>
              <a:rPr lang="en-US" dirty="0"/>
              <a:t>Maybe revisit previous discussion points – </a:t>
            </a:r>
            <a:endParaRPr lang="en-US" i="0" dirty="0"/>
          </a:p>
          <a:p>
            <a:pPr lvl="1"/>
            <a:r>
              <a:rPr lang="en-US" i="0" dirty="0"/>
              <a:t>Have you successfully shared a simulation with a colleague?</a:t>
            </a:r>
          </a:p>
          <a:p>
            <a:pPr lvl="2"/>
            <a:r>
              <a:rPr lang="en-US" i="0" dirty="0"/>
              <a:t>How positive was the experience?</a:t>
            </a:r>
          </a:p>
          <a:p>
            <a:pPr lvl="2"/>
            <a:r>
              <a:rPr lang="en-US" dirty="0"/>
              <a:t>Did you every try and fail?</a:t>
            </a:r>
            <a:endParaRPr lang="en-US" i="0" dirty="0"/>
          </a:p>
          <a:p>
            <a:pPr lvl="1"/>
            <a:r>
              <a:rPr lang="en-US" i="0" dirty="0"/>
              <a:t>Briefly describe a code benchmarking exercise.</a:t>
            </a:r>
          </a:p>
          <a:p>
            <a:pPr lvl="2"/>
            <a:r>
              <a:rPr lang="en-US" i="0" dirty="0"/>
              <a:t>Which codes?  Were others involved?  </a:t>
            </a:r>
            <a:r>
              <a:rPr lang="en-US" dirty="0"/>
              <a:t>Did you have access to all codes?</a:t>
            </a:r>
          </a:p>
          <a:p>
            <a:pPr lvl="2"/>
            <a:r>
              <a:rPr lang="en-US" i="0" dirty="0"/>
              <a:t>How positive was the experience?</a:t>
            </a:r>
          </a:p>
        </p:txBody>
      </p:sp>
    </p:spTree>
    <p:extLst>
      <p:ext uri="{BB962C8B-B14F-4D97-AF65-F5344CB8AC3E}">
        <p14:creationId xmlns:p14="http://schemas.microsoft.com/office/powerpoint/2010/main" val="2046148354"/>
      </p:ext>
    </p:extLst>
  </p:cSld>
  <p:clrMapOvr>
    <a:masterClrMapping/>
  </p:clrMapOvr>
</p:sld>
</file>

<file path=ppt/theme/theme1.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24317</TotalTime>
  <Words>3428</Words>
  <Application>Microsoft Office PowerPoint</Application>
  <PresentationFormat>On-screen Show (4:3)</PresentationFormat>
  <Paragraphs>359</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ＭＳ Ｐゴシック</vt:lpstr>
      <vt:lpstr>Arial</vt:lpstr>
      <vt:lpstr>Calibri</vt:lpstr>
      <vt:lpstr>Century Gothic</vt:lpstr>
      <vt:lpstr>Courier New</vt:lpstr>
      <vt:lpstr>DejaVu Sans</vt:lpstr>
      <vt:lpstr>Times New Roman</vt:lpstr>
      <vt:lpstr>4_Office Theme</vt:lpstr>
      <vt:lpstr>USPAS – Simulation of Beam and Plasma Systems Steven M. Lund, Jean-Luc Vay, Remi Lehe, Daniel Winklehner and David L. Bruhwiler</vt:lpstr>
      <vt:lpstr>Motivation</vt:lpstr>
      <vt:lpstr>What is meant by Reproducibility?</vt:lpstr>
      <vt:lpstr>Barriers to Reproducibility</vt:lpstr>
      <vt:lpstr>Class discussion:</vt:lpstr>
      <vt:lpstr>Validity – this is essential to the issue of reproducibility</vt:lpstr>
      <vt:lpstr>Usability – without it, reproducibility loses a lot of value</vt:lpstr>
      <vt:lpstr>Usability via Python – an example of problems encountered</vt:lpstr>
      <vt:lpstr>Class discussion:</vt:lpstr>
      <vt:lpstr>The reproducibility literature (pt. 1)</vt:lpstr>
      <vt:lpstr>The reproducibility literature (pt. 2)</vt:lpstr>
      <vt:lpstr>Heads up – today’s homework</vt:lpstr>
      <vt:lpstr>Near-term goals – let’s walk before trying to run…</vt:lpstr>
      <vt:lpstr>What do containers do?    How are they used?</vt:lpstr>
      <vt:lpstr>Container vs. Virtual Machine (VM)</vt:lpstr>
      <vt:lpstr>Application Containers for Reproducibility</vt:lpstr>
      <vt:lpstr>Class discussion:</vt:lpstr>
      <vt:lpstr>Running Particle Accelerator Codes inside Docker</vt:lpstr>
      <vt:lpstr>Delivering codes via the Docker Hub repository</vt:lpstr>
      <vt:lpstr>Wrap up</vt:lpstr>
    </vt:vector>
  </TitlesOfParts>
  <Company>Brookhaven National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Lana Belyavina</dc:creator>
  <cp:lastModifiedBy>David Bruhwiler</cp:lastModifiedBy>
  <cp:revision>1032</cp:revision>
  <dcterms:created xsi:type="dcterms:W3CDTF">2015-04-21T20:23:32Z</dcterms:created>
  <dcterms:modified xsi:type="dcterms:W3CDTF">2018-01-14T16:39:38Z</dcterms:modified>
</cp:coreProperties>
</file>