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2"/>
  </p:notesMasterIdLst>
  <p:sldIdLst>
    <p:sldId id="297" r:id="rId2"/>
    <p:sldId id="393" r:id="rId3"/>
    <p:sldId id="401" r:id="rId4"/>
    <p:sldId id="394" r:id="rId5"/>
    <p:sldId id="395" r:id="rId6"/>
    <p:sldId id="396" r:id="rId7"/>
    <p:sldId id="397" r:id="rId8"/>
    <p:sldId id="398" r:id="rId9"/>
    <p:sldId id="399" r:id="rId10"/>
    <p:sldId id="40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6305" autoAdjust="0"/>
  </p:normalViewPr>
  <p:slideViewPr>
    <p:cSldViewPr snapToGrid="0" snapToObjects="1">
      <p:cViewPr varScale="1">
        <p:scale>
          <a:sx n="115" d="100"/>
          <a:sy n="115" d="100"/>
        </p:scale>
        <p:origin x="143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37280-896D-453C-A8B2-790CBDCE44E5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E9D85-81CD-44C8-8F15-3AA06C34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50617-1FA3-45FC-A030-A46FC7CAE6B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05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1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9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40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4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79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11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64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46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0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" y="6299146"/>
            <a:ext cx="2673400" cy="5202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685800"/>
          </a:xfrm>
        </p:spPr>
        <p:txBody>
          <a:bodyPr>
            <a:normAutofit/>
          </a:bodyPr>
          <a:lstStyle>
            <a:lvl1pPr>
              <a:defRPr sz="2800" b="1" i="1">
                <a:latin typeface="Century Gothic" panose="020B0502020202020204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257800"/>
          </a:xfrm>
        </p:spPr>
        <p:txBody>
          <a:bodyPr/>
          <a:lstStyle>
            <a:lvl1pPr>
              <a:defRPr sz="2400" b="0" i="1">
                <a:latin typeface="Century Gothic" panose="020B0502020202020204" pitchFamily="34" charset="0"/>
                <a:cs typeface="Times New Roman" pitchFamily="18" charset="0"/>
              </a:defRPr>
            </a:lvl1pPr>
            <a:lvl2pPr>
              <a:defRPr sz="2000" i="1">
                <a:solidFill>
                  <a:srgbClr val="005CA5"/>
                </a:solidFill>
                <a:latin typeface="Century Gothic" panose="020B0502020202020204" pitchFamily="34" charset="0"/>
                <a:cs typeface="Times New Roman" pitchFamily="18" charset="0"/>
              </a:defRPr>
            </a:lvl2pPr>
            <a:lvl3pPr>
              <a:defRPr sz="1800" i="1">
                <a:solidFill>
                  <a:srgbClr val="5FBB46"/>
                </a:solidFill>
                <a:latin typeface="Century Gothic" panose="020B0502020202020204" pitchFamily="34" charset="0"/>
                <a:cs typeface="Times New Roman" pitchFamily="18" charset="0"/>
              </a:defRPr>
            </a:lvl3pPr>
            <a:lvl4pPr>
              <a:defRPr sz="1600" i="1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defRPr>
            </a:lvl4pPr>
            <a:lvl5pPr>
              <a:defRPr sz="1400" b="1" i="1">
                <a:solidFill>
                  <a:srgbClr val="B9D532"/>
                </a:solidFill>
                <a:latin typeface="Century Gothic" panose="020B0502020202020204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38808" y="6437219"/>
            <a:ext cx="669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fld id="{5AD4D27D-51A4-4946-AB6E-BFCDB6726517}" type="slidenum">
              <a:rPr lang="en-US" sz="1600" b="0" i="0" smtClean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US" sz="1600" b="0" i="0" dirty="0">
              <a:solidFill>
                <a:srgbClr val="005C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747346" y="6359357"/>
            <a:ext cx="1988240" cy="413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3"/>
          <p:cNvSpPr>
            <a:spLocks noGrp="1"/>
          </p:cNvSpPr>
          <p:nvPr userDrawn="1"/>
        </p:nvSpPr>
        <p:spPr>
          <a:xfrm>
            <a:off x="1298714" y="6423934"/>
            <a:ext cx="7079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/>
            <a:r>
              <a:rPr lang="en-US" sz="1400" b="0" i="0" baseline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Bruhwiler   –   USPAS   –   January 2018   –   Computational Reproducibility</a:t>
            </a:r>
            <a:endParaRPr lang="en-US" sz="1400" b="0" i="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1" y="6331508"/>
            <a:ext cx="424069" cy="4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8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2425A-B293-4D10-957C-D8FEA8D2125B}" type="datetimeFigureOut">
              <a:rPr lang="en-US"/>
              <a:pPr>
                <a:defRPr/>
              </a:pPr>
              <a:t>1/6/2018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0C4C7-0F4E-4D08-BC67-BE5604D1E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10-F8AB-6840-B03A-23D4C2B2884A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91D4-5A5D-5E4C-A157-D779421C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05AAC167-D7E8-454F-A616-12CB3739E2D8}" type="datetimeFigureOut">
              <a:rPr lang="en-US"/>
              <a:pPr defTabSz="914400">
                <a:defRPr/>
              </a:pPr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FC37517B-3432-4B28-BCE9-5811FCD8C22E}" type="slidenum">
              <a:rPr lang="en-US"/>
              <a:pPr defTabSz="91440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3" r:id="rId2"/>
    <p:sldLayoutId id="2147483710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.sirepo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irepo.com/" TargetMode="External"/><Relationship Id="rId7" Type="http://schemas.openxmlformats.org/officeDocument/2006/relationships/hyperlink" Target="https://hub.docker.com/r/radiasof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jupyter.radiasoft.org/" TargetMode="External"/><Relationship Id="rId5" Type="http://schemas.openxmlformats.org/officeDocument/2006/relationships/hyperlink" Target="https://beta.sirepo.com/" TargetMode="External"/><Relationship Id="rId4" Type="http://schemas.openxmlformats.org/officeDocument/2006/relationships/hyperlink" Target="https://github.com/radiasof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860" y="61544"/>
            <a:ext cx="9141864" cy="120476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i="1" smtClean="0">
                <a:solidFill>
                  <a:srgbClr val="005CA5"/>
                </a:solidFill>
                <a:latin typeface="Century Gothic" panose="020B0502020202020204" pitchFamily="34" charset="0"/>
              </a:rPr>
              <a:t>Computational Reproducibility</a:t>
            </a:r>
            <a:endParaRPr lang="en-US" sz="3200" i="1" dirty="0">
              <a:solidFill>
                <a:srgbClr val="005CA5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1090246" y="4224011"/>
            <a:ext cx="6981092" cy="992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4400"/>
            <a:r>
              <a:rPr lang="en-US" sz="2200" b="1" dirty="0">
                <a:solidFill>
                  <a:srgbClr val="B9D532"/>
                </a:solidFill>
                <a:latin typeface="Century Gothic" panose="020B0502020202020204" pitchFamily="34" charset="0"/>
                <a:cs typeface="Times New Roman" pitchFamily="18" charset="0"/>
              </a:rPr>
              <a:t>presented at the HSC Section Meeting, CERN</a:t>
            </a:r>
          </a:p>
          <a:p>
            <a:pPr defTabSz="914400"/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rPr>
              <a:t>(Hadron Synchrotron Collective effects)</a:t>
            </a:r>
          </a:p>
          <a:p>
            <a:pPr defTabSz="914400"/>
            <a:r>
              <a:rPr lang="en-US" sz="2000" dirty="0">
                <a:solidFill>
                  <a:srgbClr val="003399"/>
                </a:solidFill>
                <a:latin typeface="Century Gothic" panose="020B0502020202020204" pitchFamily="34" charset="0"/>
                <a:cs typeface="Times New Roman" pitchFamily="18" charset="0"/>
              </a:rPr>
              <a:t>24 April 2017  –  Geneva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6435" y="1631235"/>
            <a:ext cx="9124940" cy="4590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59" tIns="44437" rIns="90459" bIns="44437">
            <a:spAutoFit/>
          </a:bodyPr>
          <a:lstStyle/>
          <a:p>
            <a:pPr algn="ctr" defTabSz="914400" eaLnBrk="0" hangingPunct="0">
              <a:spcBef>
                <a:spcPts val="1200"/>
              </a:spcBef>
              <a:defRPr/>
            </a:pPr>
            <a:r>
              <a:rPr lang="en-US" sz="2400" dirty="0">
                <a:solidFill>
                  <a:prstClr val="black"/>
                </a:solidFill>
                <a:latin typeface="Arial" charset="0"/>
                <a:ea typeface="ＭＳ Ｐゴシック"/>
                <a:cs typeface="ＭＳ Ｐゴシック"/>
              </a:rPr>
              <a:t>D.L</a:t>
            </a:r>
            <a:r>
              <a:rPr lang="en-US" sz="2400">
                <a:solidFill>
                  <a:prstClr val="black"/>
                </a:solidFill>
                <a:latin typeface="Arial" charset="0"/>
                <a:ea typeface="ＭＳ Ｐゴシック"/>
                <a:cs typeface="ＭＳ Ｐゴシック"/>
              </a:rPr>
              <a:t>. </a:t>
            </a:r>
            <a:r>
              <a:rPr lang="en-US" sz="2400" smtClean="0">
                <a:solidFill>
                  <a:prstClr val="black"/>
                </a:solidFill>
                <a:latin typeface="Arial" charset="0"/>
                <a:ea typeface="ＭＳ Ｐゴシック"/>
                <a:cs typeface="ＭＳ Ｐゴシック"/>
              </a:rPr>
              <a:t>Bruhwiler, </a:t>
            </a:r>
            <a:r>
              <a:rPr lang="en-US" sz="2400" dirty="0">
                <a:solidFill>
                  <a:prstClr val="black"/>
                </a:solidFill>
                <a:latin typeface="Arial" charset="0"/>
                <a:ea typeface="ＭＳ Ｐゴシック"/>
                <a:cs typeface="ＭＳ Ｐゴシック"/>
              </a:rPr>
              <a:t>R</a:t>
            </a:r>
            <a:r>
              <a:rPr lang="en-US" sz="2400">
                <a:solidFill>
                  <a:prstClr val="black"/>
                </a:solidFill>
                <a:latin typeface="Arial" charset="0"/>
                <a:ea typeface="ＭＳ Ｐゴシック"/>
                <a:cs typeface="ＭＳ Ｐゴシック"/>
              </a:rPr>
              <a:t>. Nagler </a:t>
            </a:r>
            <a:r>
              <a:rPr lang="en-US" sz="2400" smtClean="0">
                <a:solidFill>
                  <a:prstClr val="black"/>
                </a:solidFill>
                <a:latin typeface="Arial" charset="0"/>
                <a:ea typeface="ＭＳ Ｐゴシック"/>
                <a:cs typeface="ＭＳ Ｐゴシック"/>
              </a:rPr>
              <a:t>and P</a:t>
            </a:r>
            <a:r>
              <a:rPr lang="en-US" sz="2400">
                <a:solidFill>
                  <a:prstClr val="black"/>
                </a:solidFill>
                <a:latin typeface="Arial" charset="0"/>
                <a:ea typeface="ＭＳ Ｐゴシック"/>
                <a:cs typeface="ＭＳ Ｐゴシック"/>
              </a:rPr>
              <a:t>. Moeller</a:t>
            </a:r>
            <a:endParaRPr lang="en-US" sz="2400" dirty="0">
              <a:solidFill>
                <a:prstClr val="black"/>
              </a:solidFill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23401" y="5767115"/>
            <a:ext cx="596799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This material is based upon work supported by the U.S. Department of Energy, Office of Science, </a:t>
            </a:r>
            <a:r>
              <a:rPr lang="en-US" sz="1400" smtClean="0">
                <a:latin typeface="Times New Roman" pitchFamily="18" charset="0"/>
                <a:cs typeface="Times New Roman" panose="02020603050405020304" pitchFamily="18" charset="0"/>
              </a:rPr>
              <a:t>Offices of High Energy Physics and Basic </a:t>
            </a:r>
            <a:r>
              <a:rPr lang="en-US" sz="1400">
                <a:latin typeface="Times New Roman" pitchFamily="18" charset="0"/>
                <a:cs typeface="Times New Roman" panose="02020603050405020304" pitchFamily="18" charset="0"/>
              </a:rPr>
              <a:t>Energy </a:t>
            </a:r>
            <a:r>
              <a:rPr lang="en-US" sz="1400" smtClean="0">
                <a:latin typeface="Times New Roman" pitchFamily="18" charset="0"/>
                <a:cs typeface="Times New Roman" panose="02020603050405020304" pitchFamily="18" charset="0"/>
              </a:rPr>
              <a:t>Sciences, under </a:t>
            </a:r>
            <a:r>
              <a:rPr lang="en-US" sz="1400">
                <a:latin typeface="Times New Roman" pitchFamily="18" charset="0"/>
                <a:cs typeface="Times New Roman" panose="02020603050405020304" pitchFamily="18" charset="0"/>
              </a:rPr>
              <a:t>Award Number(s</a:t>
            </a:r>
            <a:r>
              <a:rPr lang="en-US" sz="1400" smtClean="0">
                <a:latin typeface="Times New Roman" pitchFamily="18" charset="0"/>
                <a:cs typeface="Times New Roman" panose="02020603050405020304" pitchFamily="18" charset="0"/>
              </a:rPr>
              <a:t>)</a:t>
            </a:r>
            <a:r>
              <a:rPr lang="en-US" sz="1400" smtClean="0">
                <a:solidFill>
                  <a:prstClr val="black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DE-SC0006284 and DE-SC0017161.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28" y="5682711"/>
            <a:ext cx="2803003" cy="9074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462" y="2187235"/>
            <a:ext cx="2754553" cy="53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7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945" y="430821"/>
            <a:ext cx="8015654" cy="589085"/>
          </a:xfrm>
        </p:spPr>
        <p:txBody>
          <a:bodyPr>
            <a:normAutofit/>
          </a:bodyPr>
          <a:lstStyle/>
          <a:p>
            <a:r>
              <a:rPr lang="en-US" dirty="0"/>
              <a:t>Conclusion:  many ways to 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722" y="1213337"/>
            <a:ext cx="8217877" cy="4950071"/>
          </a:xfrm>
        </p:spPr>
        <p:txBody>
          <a:bodyPr>
            <a:normAutofit/>
          </a:bodyPr>
          <a:lstStyle/>
          <a:p>
            <a:r>
              <a:rPr lang="en-US" i="0" dirty="0"/>
              <a:t>Simple web link to run on the same server</a:t>
            </a:r>
          </a:p>
          <a:p>
            <a:pPr lvl="1"/>
            <a:r>
              <a:rPr lang="en-US" i="0" dirty="0"/>
              <a:t>email or IM a URL to your colleague</a:t>
            </a:r>
          </a:p>
          <a:p>
            <a:r>
              <a:rPr lang="en-US" i="0" dirty="0"/>
              <a:t>Self-extracting simulations</a:t>
            </a:r>
          </a:p>
          <a:p>
            <a:pPr lvl="1"/>
            <a:r>
              <a:rPr lang="en-US" i="0" dirty="0"/>
              <a:t>alternative to URL when colleague uses different server</a:t>
            </a:r>
          </a:p>
          <a:p>
            <a:pPr lvl="1"/>
            <a:r>
              <a:rPr lang="en-US" i="0" dirty="0"/>
              <a:t>put (potentially large) HTML file on Dropbox (for example)</a:t>
            </a:r>
          </a:p>
          <a:p>
            <a:pPr lvl="1"/>
            <a:r>
              <a:rPr lang="en-US" i="0" dirty="0"/>
              <a:t>colleague double-clicks and specifies Sirepo server to use</a:t>
            </a:r>
          </a:p>
          <a:p>
            <a:r>
              <a:rPr lang="en-US" i="0" dirty="0"/>
              <a:t>Zipped archive (used for self-extracting feature)</a:t>
            </a:r>
          </a:p>
          <a:p>
            <a:r>
              <a:rPr lang="en-US" i="0" dirty="0"/>
              <a:t>Python source for CLI</a:t>
            </a:r>
          </a:p>
          <a:p>
            <a:pPr lvl="1"/>
            <a:r>
              <a:rPr lang="en-US" i="0" dirty="0"/>
              <a:t>the Sirepo GUI never constrains power users</a:t>
            </a:r>
          </a:p>
          <a:p>
            <a:pPr lvl="1"/>
            <a:r>
              <a:rPr lang="en-US" i="0" dirty="0"/>
              <a:t>easy interaction between new users and expert</a:t>
            </a:r>
          </a:p>
          <a:p>
            <a:r>
              <a:rPr lang="en-US" i="0" dirty="0"/>
              <a:t>IPython/Jupyter compatible</a:t>
            </a:r>
          </a:p>
          <a:p>
            <a:pPr lvl="1"/>
            <a:r>
              <a:rPr lang="en-US" i="0" dirty="0"/>
              <a:t>manual now, but will be automated in the future</a:t>
            </a:r>
          </a:p>
          <a:p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65698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40672"/>
            <a:ext cx="8191500" cy="589085"/>
          </a:xfrm>
        </p:spPr>
        <p:txBody>
          <a:bodyPr>
            <a:normAutofit/>
          </a:bodyPr>
          <a:lstStyle/>
          <a:p>
            <a:r>
              <a:rPr lang="en-US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791301"/>
            <a:ext cx="8608944" cy="5225186"/>
          </a:xfrm>
        </p:spPr>
        <p:txBody>
          <a:bodyPr>
            <a:normAutofit/>
          </a:bodyPr>
          <a:lstStyle/>
          <a:p>
            <a:r>
              <a:rPr lang="en-US" sz="2000" i="0"/>
              <a:t>Scientific </a:t>
            </a:r>
            <a:r>
              <a:rPr lang="en-US" sz="2000" i="0"/>
              <a:t>research </a:t>
            </a:r>
            <a:r>
              <a:rPr lang="en-US" sz="2000" i="0" smtClean="0"/>
              <a:t>should </a:t>
            </a:r>
            <a:r>
              <a:rPr lang="en-US" sz="2000" i="0"/>
              <a:t>be reproducible</a:t>
            </a:r>
          </a:p>
          <a:p>
            <a:r>
              <a:rPr lang="en-US" sz="2000" i="0"/>
              <a:t>Peer review </a:t>
            </a:r>
            <a:r>
              <a:rPr lang="en-US" sz="2000" i="0"/>
              <a:t>partially </a:t>
            </a:r>
            <a:r>
              <a:rPr lang="en-US" sz="2000" i="0" smtClean="0"/>
              <a:t>addresses the issue by requiring – </a:t>
            </a:r>
            <a:endParaRPr lang="en-US" sz="2000" i="0"/>
          </a:p>
          <a:p>
            <a:pPr lvl="1"/>
            <a:r>
              <a:rPr lang="en-US" sz="1600" i="0"/>
              <a:t>theory</a:t>
            </a:r>
            <a:r>
              <a:rPr lang="en-US" sz="1600" i="0" smtClean="0"/>
              <a:t>:  logic, physics &amp; </a:t>
            </a:r>
            <a:r>
              <a:rPr lang="en-US" sz="1600" i="0"/>
              <a:t>mathematics are clear </a:t>
            </a:r>
            <a:r>
              <a:rPr lang="en-US" sz="1600" i="0"/>
              <a:t>and </a:t>
            </a:r>
            <a:r>
              <a:rPr lang="en-US" sz="1600" i="0" smtClean="0"/>
              <a:t>correct</a:t>
            </a:r>
          </a:p>
          <a:p>
            <a:pPr lvl="2"/>
            <a:r>
              <a:rPr lang="en-US" sz="1400" b="1" i="0" smtClean="0"/>
              <a:t>essentially no problem, assuming rigorous peer review</a:t>
            </a:r>
            <a:endParaRPr lang="en-US" sz="1400" b="1" i="0"/>
          </a:p>
          <a:p>
            <a:pPr lvl="1"/>
            <a:r>
              <a:rPr lang="en-US" sz="1600" i="0"/>
              <a:t>experiment</a:t>
            </a:r>
            <a:r>
              <a:rPr lang="en-US" sz="1600" i="0" smtClean="0"/>
              <a:t>:  descriptions of apparatus, methods, data collection &amp; analysis</a:t>
            </a:r>
          </a:p>
          <a:p>
            <a:pPr lvl="2"/>
            <a:r>
              <a:rPr lang="en-US" sz="1400" b="1" i="0" smtClean="0"/>
              <a:t>producing and/or collecting data is beyond the scope considered here</a:t>
            </a:r>
          </a:p>
          <a:p>
            <a:pPr lvl="2"/>
            <a:r>
              <a:rPr lang="en-US" sz="1400" b="1" i="0" smtClean="0"/>
              <a:t>data archival, post-processing, analysis and viz should all be reproducible</a:t>
            </a:r>
            <a:endParaRPr lang="en-US" sz="1400" b="1" i="0"/>
          </a:p>
          <a:p>
            <a:pPr lvl="1"/>
            <a:r>
              <a:rPr lang="en-US" sz="1600" i="0"/>
              <a:t>computation</a:t>
            </a:r>
            <a:r>
              <a:rPr lang="en-US" sz="1600" i="0" smtClean="0"/>
              <a:t>:  similar </a:t>
            </a:r>
            <a:r>
              <a:rPr lang="en-US" sz="1600" i="0"/>
              <a:t>to experiments, but it’s possible to do much better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114812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40672"/>
            <a:ext cx="8191500" cy="589085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791301"/>
            <a:ext cx="8191500" cy="1916723"/>
          </a:xfrm>
        </p:spPr>
        <p:txBody>
          <a:bodyPr>
            <a:normAutofit/>
          </a:bodyPr>
          <a:lstStyle/>
          <a:p>
            <a:r>
              <a:rPr lang="en-US" i="0" dirty="0"/>
              <a:t>Reproducible simulations</a:t>
            </a:r>
          </a:p>
          <a:p>
            <a:r>
              <a:rPr lang="en-US" i="0" dirty="0"/>
              <a:t>Simple sharing across users and systems</a:t>
            </a:r>
          </a:p>
          <a:p>
            <a:r>
              <a:rPr lang="en-US" i="0" dirty="0"/>
              <a:t>Portable, easy-to-install legacy codes</a:t>
            </a:r>
          </a:p>
          <a:p>
            <a:r>
              <a:rPr lang="en-US" i="0" dirty="0"/>
              <a:t>Accessible, browser-compatible UI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00100" y="2878008"/>
            <a:ext cx="8185644" cy="589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Outcome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00100" y="3511053"/>
            <a:ext cx="8185644" cy="247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b="0" i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i="1" kern="1200">
                <a:solidFill>
                  <a:srgbClr val="005CA5"/>
                </a:solidFill>
                <a:latin typeface="Century Gothic" panose="020B0502020202020204" pitchFamily="34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i="1" kern="1200">
                <a:solidFill>
                  <a:srgbClr val="5FBB46"/>
                </a:solidFill>
                <a:latin typeface="Century Gothic" panose="020B0502020202020204" pitchFamily="34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i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b="1" i="1" kern="1200">
                <a:solidFill>
                  <a:srgbClr val="B9D532"/>
                </a:solidFill>
                <a:latin typeface="Century Gothic" panose="020B050202020202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i="0" dirty="0"/>
              <a:t>Many particle and X-ray codes in the cloud:</a:t>
            </a:r>
          </a:p>
          <a:p>
            <a:pPr lvl="1" defTabSz="914400"/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https://beta.sirepo.com</a:t>
            </a:r>
            <a:endParaRPr lang="en-US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defTabSz="914400"/>
            <a:r>
              <a:rPr lang="en-US" i="0" dirty="0"/>
              <a:t>SRW, Shadow3</a:t>
            </a:r>
          </a:p>
          <a:p>
            <a:pPr lvl="1" defTabSz="914400"/>
            <a:r>
              <a:rPr lang="en-US" i="0" dirty="0"/>
              <a:t>Elegant, Hellweg, Warp</a:t>
            </a:r>
          </a:p>
          <a:p>
            <a:pPr defTabSz="914400"/>
            <a:r>
              <a:rPr lang="en-US" i="0" dirty="0">
                <a:solidFill>
                  <a:srgbClr val="FF0000"/>
                </a:solidFill>
              </a:rPr>
              <a:t>Instantaneous collaboration</a:t>
            </a:r>
          </a:p>
          <a:p>
            <a:pPr defTabSz="914400"/>
            <a:r>
              <a:rPr lang="en-US" i="0" dirty="0"/>
              <a:t>Computational reproducibility is now possible</a:t>
            </a:r>
          </a:p>
        </p:txBody>
      </p:sp>
    </p:spTree>
    <p:extLst>
      <p:ext uri="{BB962C8B-B14F-4D97-AF65-F5344CB8AC3E}">
        <p14:creationId xmlns:p14="http://schemas.microsoft.com/office/powerpoint/2010/main" val="400042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ock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9820"/>
            <a:ext cx="8576135" cy="2947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038" y="413224"/>
            <a:ext cx="7892562" cy="589085"/>
          </a:xfrm>
        </p:spPr>
        <p:txBody>
          <a:bodyPr>
            <a:normAutofit/>
          </a:bodyPr>
          <a:lstStyle/>
          <a:p>
            <a:r>
              <a:rPr lang="en-US" dirty="0"/>
              <a:t>HPC Application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15763"/>
            <a:ext cx="8839200" cy="3147646"/>
          </a:xfrm>
        </p:spPr>
        <p:txBody>
          <a:bodyPr>
            <a:normAutofit fontScale="92500" lnSpcReduction="10000"/>
          </a:bodyPr>
          <a:lstStyle/>
          <a:p>
            <a:r>
              <a:rPr lang="en-US" sz="2000" i="0" dirty="0"/>
              <a:t>Executable, portable archive of code and all dependencies</a:t>
            </a:r>
          </a:p>
          <a:p>
            <a:pPr lvl="1"/>
            <a:r>
              <a:rPr lang="en-US" sz="1800" i="0" dirty="0"/>
              <a:t>except the OS kernel</a:t>
            </a:r>
          </a:p>
          <a:p>
            <a:pPr lvl="1"/>
            <a:r>
              <a:rPr lang="en-US" sz="1800" i="0" dirty="0"/>
              <a:t>most popular container platform for Linux, Windows, and Mac</a:t>
            </a:r>
          </a:p>
          <a:p>
            <a:r>
              <a:rPr lang="en-US" sz="2000" i="0" dirty="0"/>
              <a:t>Linux – containers run at native speeds</a:t>
            </a:r>
          </a:p>
          <a:p>
            <a:r>
              <a:rPr lang="en-US" sz="2000" i="0" dirty="0"/>
              <a:t>Mac OS X and Windows:</a:t>
            </a:r>
          </a:p>
          <a:p>
            <a:pPr lvl="1"/>
            <a:r>
              <a:rPr lang="en-US" sz="1800" i="0" dirty="0"/>
              <a:t>containers can run at near-native speed for CPU-intensive codes</a:t>
            </a:r>
          </a:p>
          <a:p>
            <a:pPr lvl="2"/>
            <a:r>
              <a:rPr lang="en-US" sz="1600" b="1" i="0" dirty="0"/>
              <a:t>a couple of good examples on Mac;  more testing required on Windows</a:t>
            </a:r>
          </a:p>
          <a:p>
            <a:pPr lvl="1"/>
            <a:r>
              <a:rPr lang="en-US" sz="1800" i="0" dirty="0"/>
              <a:t>I/O can be slow (similar to NFS)</a:t>
            </a:r>
          </a:p>
          <a:p>
            <a:pPr lvl="1"/>
            <a:r>
              <a:rPr lang="en-US" sz="1800" i="0" dirty="0"/>
              <a:t>MPI works</a:t>
            </a:r>
          </a:p>
          <a:p>
            <a:pPr lvl="2"/>
            <a:r>
              <a:rPr lang="en-US" sz="1600" b="1" i="0" dirty="0"/>
              <a:t>seems to work well on Mac;  more testing required on Windows</a:t>
            </a:r>
          </a:p>
        </p:txBody>
      </p:sp>
    </p:spTree>
    <p:extLst>
      <p:ext uri="{BB962C8B-B14F-4D97-AF65-F5344CB8AC3E}">
        <p14:creationId xmlns:p14="http://schemas.microsoft.com/office/powerpoint/2010/main" val="350309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922" y="290136"/>
            <a:ext cx="7760677" cy="589085"/>
          </a:xfrm>
        </p:spPr>
        <p:txBody>
          <a:bodyPr>
            <a:normAutofit/>
          </a:bodyPr>
          <a:lstStyle/>
          <a:p>
            <a:r>
              <a:rPr lang="en-US" dirty="0"/>
              <a:t>Delivering Codes via Docker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2464"/>
            <a:ext cx="8839200" cy="5011617"/>
          </a:xfrm>
        </p:spPr>
        <p:txBody>
          <a:bodyPr>
            <a:normAutofit lnSpcReduction="10000"/>
          </a:bodyPr>
          <a:lstStyle/>
          <a:p>
            <a:r>
              <a:rPr lang="en-US" sz="2000" i="0" dirty="0"/>
              <a:t>Seven particle accelerator codes are available </a:t>
            </a:r>
            <a:r>
              <a:rPr lang="en-US" sz="2000" i="0" dirty="0">
                <a:solidFill>
                  <a:srgbClr val="FF0000"/>
                </a:solidFill>
              </a:rPr>
              <a:t>(more on the way)</a:t>
            </a:r>
          </a:p>
          <a:p>
            <a:pPr lvl="1"/>
            <a:r>
              <a:rPr lang="en-US" sz="1800" i="0" dirty="0"/>
              <a:t>X-ray:      SRW, Shadow3</a:t>
            </a:r>
          </a:p>
          <a:p>
            <a:pPr lvl="1"/>
            <a:r>
              <a:rPr lang="en-US" sz="1800" i="0" dirty="0"/>
              <a:t>Beams:   Synergia, Warp, Elegant/SDDS, Hellweg</a:t>
            </a:r>
          </a:p>
          <a:p>
            <a:pPr lvl="2"/>
            <a:r>
              <a:rPr lang="en-US" sz="1600" b="1" i="0" dirty="0"/>
              <a:t>coming soon:  MAD-X, PTC</a:t>
            </a:r>
          </a:p>
          <a:p>
            <a:pPr lvl="1"/>
            <a:r>
              <a:rPr lang="en-US" sz="1800" i="0" dirty="0"/>
              <a:t>FELs:        Genesis v.2</a:t>
            </a:r>
          </a:p>
          <a:p>
            <a:r>
              <a:rPr lang="en-US" sz="2000" i="0" dirty="0"/>
              <a:t>Three user interface (UI) modes are supported: </a:t>
            </a:r>
          </a:p>
          <a:p>
            <a:pPr lvl="1"/>
            <a:r>
              <a:rPr lang="en-US" sz="1800" i="0" dirty="0"/>
              <a:t>Sirepo (GUI);  Jupyter (IPython notebooks);  command-line (CLI)</a:t>
            </a:r>
          </a:p>
          <a:p>
            <a:r>
              <a:rPr lang="en-US" sz="2000" i="0" dirty="0"/>
              <a:t>Automated build/test/release to Docker Hub and to PyPI</a:t>
            </a:r>
          </a:p>
          <a:p>
            <a:r>
              <a:rPr lang="en-US" sz="2000" i="0" dirty="0"/>
              <a:t>One command to download/install/run:</a:t>
            </a:r>
            <a:endParaRPr lang="en-US" i="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&gt;  docker run –p 8000:8000 radiasoft/sirepo</a:t>
            </a:r>
            <a:endParaRPr lang="en-US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1400" i="0" dirty="0"/>
          </a:p>
          <a:p>
            <a:r>
              <a:rPr lang="en-US" sz="2000" i="0" dirty="0"/>
              <a:t>RadiaSoft code on GitHub:    </a:t>
            </a:r>
            <a:r>
              <a:rPr lang="en-US" sz="1600" i="0" u="sng" dirty="0">
                <a:solidFill>
                  <a:srgbClr val="000000"/>
                </a:solidFill>
                <a:latin typeface="Courier New" panose="02070309020205020404" pitchFamily="49" charset="0"/>
                <a:hlinkClick r:id="rId3"/>
              </a:rPr>
              <a:t>http://sirepo.com</a:t>
            </a:r>
            <a:r>
              <a:rPr lang="en-US" sz="1600" i="0" dirty="0">
                <a:solidFill>
                  <a:srgbClr val="000000"/>
                </a:solidFill>
              </a:rPr>
              <a:t>          </a:t>
            </a:r>
            <a:r>
              <a:rPr lang="en-US" sz="1600" i="0" dirty="0">
                <a:solidFill>
                  <a:srgbClr val="0070C0"/>
                </a:solidFill>
              </a:rPr>
              <a:t>(primary repo)</a:t>
            </a:r>
            <a:endParaRPr lang="en-US" sz="2000" i="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1600" i="0" dirty="0">
                <a:cs typeface="Courier New" panose="02070309020205020404" pitchFamily="49" charset="0"/>
              </a:rPr>
              <a:t>                                                               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https://github.com/radiasoft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0" dirty="0">
                <a:cs typeface="Courier New" panose="02070309020205020404" pitchFamily="49" charset="0"/>
              </a:rPr>
              <a:t>(all)</a:t>
            </a:r>
          </a:p>
          <a:p>
            <a:pPr lvl="3"/>
            <a:endParaRPr lang="en-US" sz="1400" i="0" dirty="0">
              <a:cs typeface="Courier New" panose="02070309020205020404" pitchFamily="49" charset="0"/>
            </a:endParaRPr>
          </a:p>
          <a:p>
            <a:r>
              <a:rPr lang="en-US" sz="2000" i="0" dirty="0"/>
              <a:t>Try it yourself on RadiaSoft servers:  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https://beta.sirepo.com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i="0" dirty="0"/>
          </a:p>
          <a:p>
            <a:pPr marL="457200" lvl="1" indent="0">
              <a:buNone/>
            </a:pPr>
            <a:r>
              <a:rPr lang="en-US" sz="1600" i="0" dirty="0"/>
              <a:t>                                                                           </a:t>
            </a:r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https://jupyter.radiasoft.org</a:t>
            </a:r>
            <a:r>
              <a:rPr lang="en-US" sz="1600" i="0" dirty="0"/>
              <a:t> </a:t>
            </a:r>
            <a:endParaRPr lang="en-US" sz="14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22331" y="791301"/>
            <a:ext cx="528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https://hub.docker.com/r/radiasoft/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854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946" y="298936"/>
            <a:ext cx="8015654" cy="589085"/>
          </a:xfrm>
        </p:spPr>
        <p:txBody>
          <a:bodyPr>
            <a:normAutofit/>
          </a:bodyPr>
          <a:lstStyle/>
          <a:p>
            <a:r>
              <a:rPr lang="en-US" dirty="0"/>
              <a:t>Version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02323"/>
            <a:ext cx="8839200" cy="5161086"/>
          </a:xfrm>
        </p:spPr>
        <p:txBody>
          <a:bodyPr>
            <a:normAutofit/>
          </a:bodyPr>
          <a:lstStyle/>
          <a:p>
            <a:r>
              <a:rPr lang="en-US" i="0" dirty="0"/>
              <a:t>Images are identified by chronological version</a:t>
            </a:r>
          </a:p>
          <a:p>
            <a:pPr lvl="1"/>
            <a:r>
              <a:rPr lang="en-US" i="0" dirty="0"/>
              <a:t>does not interfere with systems used by the code developers</a:t>
            </a:r>
          </a:p>
          <a:p>
            <a:pPr lvl="1"/>
            <a:r>
              <a:rPr lang="en-US" i="0" dirty="0"/>
              <a:t>provides meaningful versioning, as necessary for reproducibility</a:t>
            </a:r>
          </a:p>
          <a:p>
            <a:r>
              <a:rPr lang="en-US" i="0" dirty="0"/>
              <a:t>Channels are declared for the main git branch:</a:t>
            </a:r>
          </a:p>
          <a:p>
            <a:pPr lvl="1"/>
            <a:r>
              <a:rPr lang="en-US" i="0" dirty="0"/>
              <a:t>dev    (latest, specified by default)</a:t>
            </a:r>
          </a:p>
          <a:p>
            <a:pPr lvl="1"/>
            <a:r>
              <a:rPr lang="en-US" i="0" dirty="0"/>
              <a:t>alpha (internal testing)</a:t>
            </a:r>
          </a:p>
          <a:p>
            <a:pPr lvl="1"/>
            <a:r>
              <a:rPr lang="en-US" i="0" dirty="0"/>
              <a:t>beta   (external testing)</a:t>
            </a:r>
          </a:p>
          <a:p>
            <a:pPr lvl="1"/>
            <a:r>
              <a:rPr lang="en-US" i="0" dirty="0"/>
              <a:t>prod   (ready for production release)</a:t>
            </a:r>
          </a:p>
          <a:p>
            <a:r>
              <a:rPr lang="en-US" i="0" dirty="0"/>
              <a:t>Each container image includes a ‘manifest’</a:t>
            </a:r>
          </a:p>
          <a:p>
            <a:pPr lvl="1"/>
            <a:r>
              <a:rPr lang="en-US" i="0" dirty="0"/>
              <a:t>describes the image &amp; codes,   rsmanifest.json</a:t>
            </a:r>
          </a:p>
          <a:p>
            <a:r>
              <a:rPr lang="en-US" i="0" dirty="0"/>
              <a:t>Source code for each application is stored in the image</a:t>
            </a:r>
          </a:p>
          <a:p>
            <a:r>
              <a:rPr lang="en-US" i="0" dirty="0"/>
              <a:t>Code versions/commits can be queried by simulations</a:t>
            </a:r>
          </a:p>
        </p:txBody>
      </p:sp>
    </p:spTree>
    <p:extLst>
      <p:ext uri="{BB962C8B-B14F-4D97-AF65-F5344CB8AC3E}">
        <p14:creationId xmlns:p14="http://schemas.microsoft.com/office/powerpoint/2010/main" val="252569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946" y="172117"/>
            <a:ext cx="8015654" cy="589085"/>
          </a:xfrm>
        </p:spPr>
        <p:txBody>
          <a:bodyPr>
            <a:normAutofit/>
          </a:bodyPr>
          <a:lstStyle/>
          <a:p>
            <a:r>
              <a:rPr lang="en-US" dirty="0"/>
              <a:t>The Browser is the Scientific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242" y="2857500"/>
            <a:ext cx="8120444" cy="3209184"/>
          </a:xfrm>
        </p:spPr>
        <p:txBody>
          <a:bodyPr>
            <a:normAutofit/>
          </a:bodyPr>
          <a:lstStyle/>
          <a:p>
            <a:r>
              <a:rPr lang="en-US" sz="2800" i="0" dirty="0"/>
              <a:t>Easy sharing via links  (&amp; many other ways)</a:t>
            </a:r>
          </a:p>
          <a:p>
            <a:r>
              <a:rPr lang="en-US" sz="2800" i="0" dirty="0"/>
              <a:t>Nothing to </a:t>
            </a:r>
            <a:r>
              <a:rPr lang="en-US" sz="2800" dirty="0"/>
              <a:t>compile</a:t>
            </a:r>
            <a:r>
              <a:rPr lang="en-US" sz="2800" i="0" dirty="0"/>
              <a:t> or </a:t>
            </a:r>
            <a:r>
              <a:rPr lang="en-US" sz="2800" dirty="0"/>
              <a:t>build</a:t>
            </a:r>
            <a:r>
              <a:rPr lang="en-US" sz="2800" i="0" dirty="0"/>
              <a:t> or </a:t>
            </a:r>
            <a:r>
              <a:rPr lang="en-US" sz="2800" dirty="0"/>
              <a:t>install</a:t>
            </a:r>
          </a:p>
          <a:p>
            <a:r>
              <a:rPr lang="en-US" sz="2800" i="0" dirty="0"/>
              <a:t>Work from either your tablet &amp; desktop</a:t>
            </a:r>
          </a:p>
          <a:p>
            <a:r>
              <a:rPr lang="en-US" sz="2800" i="0" dirty="0"/>
              <a:t>Fast, interactive scientific plotting</a:t>
            </a:r>
          </a:p>
          <a:p>
            <a:r>
              <a:rPr lang="en-US" sz="2800" i="0" dirty="0"/>
              <a:t>Modern JavaScript:</a:t>
            </a:r>
          </a:p>
          <a:p>
            <a:pPr lvl="1"/>
            <a:r>
              <a:rPr lang="en-US" sz="2400" i="0" dirty="0"/>
              <a:t>Angular, Bootstrap, D3.js</a:t>
            </a:r>
          </a:p>
        </p:txBody>
      </p:sp>
      <p:pic>
        <p:nvPicPr>
          <p:cNvPr id="4" name="Picture 3" descr="bootstrap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771" y="1028417"/>
            <a:ext cx="1426862" cy="1426862"/>
          </a:xfrm>
          <a:prstGeom prst="rect">
            <a:avLst/>
          </a:prstGeom>
        </p:spPr>
      </p:pic>
      <p:pic>
        <p:nvPicPr>
          <p:cNvPr id="5" name="Picture 4" descr="angul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41" y="805700"/>
            <a:ext cx="1860321" cy="1860321"/>
          </a:xfrm>
          <a:prstGeom prst="rect">
            <a:avLst/>
          </a:prstGeom>
        </p:spPr>
      </p:pic>
      <p:pic>
        <p:nvPicPr>
          <p:cNvPr id="6" name="Picture 5" descr="d3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86" y="1028417"/>
            <a:ext cx="1489358" cy="141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488" y="2135488"/>
            <a:ext cx="3741813" cy="3636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9100" y="219808"/>
            <a:ext cx="4648201" cy="176725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n-US" sz="3200" b="0" dirty="0"/>
              <a:t>Begin demo:</a:t>
            </a:r>
            <a:br>
              <a:rPr lang="en-US" sz="3200" b="0" dirty="0"/>
            </a:br>
            <a:r>
              <a:rPr lang="en-US" sz="3200" b="0" dirty="0"/>
              <a:t>Elegant in the cloud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26" y="769876"/>
            <a:ext cx="3733800" cy="2800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026" y="3953970"/>
            <a:ext cx="4440119" cy="204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946" y="219808"/>
            <a:ext cx="8015654" cy="589085"/>
          </a:xfrm>
        </p:spPr>
        <p:txBody>
          <a:bodyPr>
            <a:normAutofit/>
          </a:bodyPr>
          <a:lstStyle/>
          <a:p>
            <a:r>
              <a:rPr lang="en-US" dirty="0"/>
              <a:t>Number of users is growing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20968" y="967156"/>
            <a:ext cx="8270631" cy="528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b="0" i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i="1" kern="1200">
                <a:solidFill>
                  <a:srgbClr val="005CA5"/>
                </a:solidFill>
                <a:latin typeface="Century Gothic" panose="020B0502020202020204" pitchFamily="34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i="1" kern="1200">
                <a:solidFill>
                  <a:srgbClr val="5FBB46"/>
                </a:solidFill>
                <a:latin typeface="Century Gothic" panose="020B0502020202020204" pitchFamily="34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i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b="1" i="1" kern="1200">
                <a:solidFill>
                  <a:srgbClr val="B9D532"/>
                </a:solidFill>
                <a:latin typeface="Century Gothic" panose="020B0502020202020204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i="0" dirty="0"/>
              <a:t>Brookhaven National Lab (BNL)</a:t>
            </a:r>
            <a:r>
              <a:rPr lang="en-US" sz="2000" dirty="0"/>
              <a:t> – mostly SRW</a:t>
            </a:r>
            <a:endParaRPr lang="en-US" sz="2800" dirty="0"/>
          </a:p>
          <a:p>
            <a:pPr lvl="1" defTabSz="914400"/>
            <a:r>
              <a:rPr lang="en-US" i="0" dirty="0"/>
              <a:t>multiple independent Sirepo servers at NSLS-II</a:t>
            </a:r>
          </a:p>
          <a:p>
            <a:pPr lvl="2" defTabSz="914400"/>
            <a:r>
              <a:rPr lang="en-US" b="1" i="0" dirty="0"/>
              <a:t>RadiaSoft will assist users in standing up independent servers</a:t>
            </a:r>
          </a:p>
          <a:p>
            <a:pPr lvl="1" defTabSz="914400"/>
            <a:r>
              <a:rPr lang="en-US" i="0" dirty="0"/>
              <a:t>M. Rakitin is an active Sirepo developer</a:t>
            </a:r>
          </a:p>
          <a:p>
            <a:pPr lvl="2" defTabSz="914400"/>
            <a:r>
              <a:rPr lang="en-US" b="1" i="0" dirty="0"/>
              <a:t>we welcome new contributors to this open source project</a:t>
            </a:r>
          </a:p>
          <a:p>
            <a:pPr defTabSz="914400"/>
            <a:r>
              <a:rPr lang="en-US" i="0" dirty="0"/>
              <a:t>SLAC, European XFEL, ESRF, Elletra</a:t>
            </a:r>
            <a:r>
              <a:rPr lang="en-US" sz="2000" dirty="0"/>
              <a:t> – using SRW</a:t>
            </a:r>
          </a:p>
          <a:p>
            <a:pPr defTabSz="914400"/>
            <a:r>
              <a:rPr lang="en-US" i="0" dirty="0"/>
              <a:t>ANL/APS &amp; LBL/ALS</a:t>
            </a:r>
            <a:r>
              <a:rPr lang="en-US" sz="2000" dirty="0"/>
              <a:t> – testing Shadow3 and SRW</a:t>
            </a:r>
            <a:endParaRPr lang="en-US" dirty="0"/>
          </a:p>
          <a:p>
            <a:pPr defTabSz="914400"/>
            <a:r>
              <a:rPr lang="en-US" i="0" dirty="0"/>
              <a:t>Fermilab</a:t>
            </a:r>
            <a:r>
              <a:rPr lang="en-US" sz="2000" dirty="0"/>
              <a:t> – using Jupyter/IPython for IOTA simulations</a:t>
            </a:r>
            <a:endParaRPr lang="en-US" dirty="0"/>
          </a:p>
          <a:p>
            <a:pPr defTabSz="914400"/>
            <a:r>
              <a:rPr lang="en-US" i="0" dirty="0"/>
              <a:t>UCLA &amp; LBL/ATAP</a:t>
            </a:r>
            <a:r>
              <a:rPr lang="en-US" sz="2000" dirty="0"/>
              <a:t> – using Elegant</a:t>
            </a:r>
            <a:r>
              <a:rPr lang="en-US" i="0" dirty="0"/>
              <a:t> </a:t>
            </a:r>
          </a:p>
          <a:p>
            <a:pPr defTabSz="914400"/>
            <a:r>
              <a:rPr lang="en-US" i="0" dirty="0"/>
              <a:t>commercial client</a:t>
            </a:r>
            <a:r>
              <a:rPr lang="en-US" sz="2000" dirty="0"/>
              <a:t> – using Jupyter/IPython for Warp</a:t>
            </a:r>
            <a:endParaRPr lang="en-US" dirty="0"/>
          </a:p>
          <a:p>
            <a:pPr defTabSz="914400"/>
            <a:r>
              <a:rPr lang="en-US" i="0" dirty="0"/>
              <a:t>We have 50+ active users</a:t>
            </a:r>
          </a:p>
          <a:p>
            <a:pPr lvl="1" defTabSz="914400"/>
            <a:r>
              <a:rPr lang="en-US" i="0" dirty="0"/>
              <a:t>Sirepo: 25+     Jupyter: 30+</a:t>
            </a:r>
          </a:p>
          <a:p>
            <a:pPr lvl="1" defTabSz="914400"/>
            <a:r>
              <a:rPr lang="en-US" i="0" dirty="0">
                <a:solidFill>
                  <a:srgbClr val="FF0000"/>
                </a:solidFill>
              </a:rPr>
              <a:t>We are looking for more!</a:t>
            </a:r>
          </a:p>
        </p:txBody>
      </p:sp>
    </p:spTree>
    <p:extLst>
      <p:ext uri="{BB962C8B-B14F-4D97-AF65-F5344CB8AC3E}">
        <p14:creationId xmlns:p14="http://schemas.microsoft.com/office/powerpoint/2010/main" val="1503375717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23107</TotalTime>
  <Words>747</Words>
  <Application>Microsoft Office PowerPoint</Application>
  <PresentationFormat>On-screen Show (4:3)</PresentationFormat>
  <Paragraphs>114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Calibri</vt:lpstr>
      <vt:lpstr>Century Gothic</vt:lpstr>
      <vt:lpstr>Courier New</vt:lpstr>
      <vt:lpstr>DejaVu Sans</vt:lpstr>
      <vt:lpstr>Times New Roman</vt:lpstr>
      <vt:lpstr>4_Office Theme</vt:lpstr>
      <vt:lpstr>Computational Reproducibility</vt:lpstr>
      <vt:lpstr>Motivation</vt:lpstr>
      <vt:lpstr>Goals</vt:lpstr>
      <vt:lpstr>HPC Application Containers</vt:lpstr>
      <vt:lpstr>Delivering Codes via Docker Images</vt:lpstr>
      <vt:lpstr>Version Management</vt:lpstr>
      <vt:lpstr>The Browser is the Scientific UI</vt:lpstr>
      <vt:lpstr>Begin demo: Elegant in the cloud</vt:lpstr>
      <vt:lpstr>Number of users is growing</vt:lpstr>
      <vt:lpstr>Conclusion:  many ways to share</vt:lpstr>
    </vt:vector>
  </TitlesOfParts>
  <Company>Brookhaven National Laboratory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Lana Belyavina</dc:creator>
  <cp:lastModifiedBy>David Bruhwiler</cp:lastModifiedBy>
  <cp:revision>913</cp:revision>
  <dcterms:created xsi:type="dcterms:W3CDTF">2015-04-21T20:23:32Z</dcterms:created>
  <dcterms:modified xsi:type="dcterms:W3CDTF">2018-01-06T19:04:21Z</dcterms:modified>
</cp:coreProperties>
</file>