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96" r:id="rId1"/>
  </p:sldMasterIdLst>
  <p:notesMasterIdLst>
    <p:notesMasterId r:id="rId11"/>
  </p:notesMasterIdLst>
  <p:handoutMasterIdLst>
    <p:handoutMasterId r:id="rId12"/>
  </p:handoutMasterIdLst>
  <p:sldIdLst>
    <p:sldId id="297" r:id="rId2"/>
    <p:sldId id="424" r:id="rId3"/>
    <p:sldId id="428" r:id="rId4"/>
    <p:sldId id="427" r:id="rId5"/>
    <p:sldId id="430" r:id="rId6"/>
    <p:sldId id="431" r:id="rId7"/>
    <p:sldId id="432" r:id="rId8"/>
    <p:sldId id="433" r:id="rId9"/>
    <p:sldId id="434" r:id="rId10"/>
  </p:sldIdLst>
  <p:sldSz cx="9144000" cy="6858000" type="screen4x3"/>
  <p:notesSz cx="9313863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6305" autoAdjust="0"/>
  </p:normalViewPr>
  <p:slideViewPr>
    <p:cSldViewPr snapToGrid="0" snapToObjects="1">
      <p:cViewPr varScale="1">
        <p:scale>
          <a:sx n="110" d="100"/>
          <a:sy n="110" d="100"/>
        </p:scale>
        <p:origin x="159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9647D2-3F31-4C7A-A3D6-BDCFBA1C30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6007" cy="3436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5D9ACD-A067-4A47-AE74-1DC2A4E432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275701" y="0"/>
            <a:ext cx="4036007" cy="3436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4BF13-B076-47C4-A811-5ACDD69C3816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685FE-8B43-4866-BF54-A725BFB439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4340"/>
            <a:ext cx="4036007" cy="343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76C3A-D555-4B2B-AB53-E9BE474EE1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275701" y="6514340"/>
            <a:ext cx="4036007" cy="343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81277-9F19-46D4-ADCA-8DF63E84D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055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6007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5701" y="0"/>
            <a:ext cx="4036007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37280-896D-453C-A8B2-790CBDCE44E5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13088" y="857250"/>
            <a:ext cx="3087687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1387" y="3300412"/>
            <a:ext cx="745109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036007" cy="3440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5701" y="6513910"/>
            <a:ext cx="4036007" cy="3440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E9D85-81CD-44C8-8F15-3AA06C34A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47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50617-1FA3-45FC-A030-A46FC7CAE6B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705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02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22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42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00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69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85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15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6" y="6299146"/>
            <a:ext cx="2673400" cy="5202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/>
          </a:bodyPr>
          <a:lstStyle>
            <a:lvl1pPr>
              <a:defRPr sz="2400" b="1" i="1">
                <a:latin typeface="Century Gothic" panose="020B0502020202020204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257800"/>
          </a:xfrm>
        </p:spPr>
        <p:txBody>
          <a:bodyPr/>
          <a:lstStyle>
            <a:lvl1pPr>
              <a:defRPr sz="1800" b="0" i="0">
                <a:latin typeface="Century Gothic" panose="020B0502020202020204" pitchFamily="34" charset="0"/>
                <a:cs typeface="Times New Roman" pitchFamily="18" charset="0"/>
              </a:defRPr>
            </a:lvl1pPr>
            <a:lvl2pPr>
              <a:defRPr sz="1600" i="0">
                <a:solidFill>
                  <a:srgbClr val="005CA5"/>
                </a:solidFill>
                <a:latin typeface="Century Gothic" panose="020B0502020202020204" pitchFamily="34" charset="0"/>
                <a:cs typeface="Times New Roman" pitchFamily="18" charset="0"/>
              </a:defRPr>
            </a:lvl2pPr>
            <a:lvl3pPr>
              <a:defRPr sz="1400" b="1" i="0">
                <a:solidFill>
                  <a:srgbClr val="5FBB46"/>
                </a:solidFill>
                <a:latin typeface="Century Gothic" panose="020B0502020202020204" pitchFamily="34" charset="0"/>
                <a:cs typeface="Times New Roman" pitchFamily="18" charset="0"/>
              </a:defRPr>
            </a:lvl3pPr>
            <a:lvl4pPr>
              <a:defRPr sz="1200" i="0">
                <a:solidFill>
                  <a:schemeClr val="tx1"/>
                </a:solidFill>
                <a:latin typeface="Century Gothic" panose="020B0502020202020204" pitchFamily="34" charset="0"/>
                <a:cs typeface="Times New Roman" pitchFamily="18" charset="0"/>
              </a:defRPr>
            </a:lvl4pPr>
            <a:lvl5pPr>
              <a:defRPr sz="1200" b="0" i="1">
                <a:solidFill>
                  <a:srgbClr val="003399"/>
                </a:solidFill>
                <a:latin typeface="Century Gothic" panose="020B0502020202020204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338808" y="6437219"/>
            <a:ext cx="669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i="0">
                <a:solidFill>
                  <a:srgbClr val="005C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fld id="{5AD4D27D-51A4-4946-AB6E-BFCDB6726517}" type="slidenum">
              <a:rPr lang="en-US" sz="1600" b="0" i="0" smtClean="0">
                <a:solidFill>
                  <a:srgbClr val="005C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‹#›</a:t>
            </a:fld>
            <a:endParaRPr lang="en-US" sz="1600" b="0" i="0" dirty="0">
              <a:solidFill>
                <a:srgbClr val="005CA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747346" y="6359357"/>
            <a:ext cx="1988240" cy="413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3"/>
          <p:cNvSpPr>
            <a:spLocks noGrp="1"/>
          </p:cNvSpPr>
          <p:nvPr userDrawn="1"/>
        </p:nvSpPr>
        <p:spPr>
          <a:xfrm>
            <a:off x="1298714" y="6423934"/>
            <a:ext cx="70790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56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28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00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72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l"/>
            <a:r>
              <a:rPr lang="en-US" sz="1400" b="0" i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Bruhwiler   –   USPAS   –   January 2018   –   Computational Reproducibility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1" y="6331508"/>
            <a:ext cx="424069" cy="42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8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2425A-B293-4D10-957C-D8FEA8D2125B}" type="datetimeFigureOut">
              <a:rPr lang="en-US"/>
              <a:pPr>
                <a:defRPr/>
              </a:pPr>
              <a:t>1/14/2018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0C4C7-0F4E-4D08-BC67-BE5604D1E1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1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3710-F8AB-6840-B03A-23D4C2B2884A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91D4-5A5D-5E4C-A157-D779421C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23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Content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image1.png" descr="HeaderFooter_006031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745403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 defTabSz="457200">
              <a:defRPr sz="2400" i="0">
                <a:solidFill>
                  <a:srgbClr val="004C97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004C97"/>
                </a:solidFill>
              </a:rPr>
              <a:t>Title Text</a:t>
            </a:r>
          </a:p>
        </p:txBody>
      </p:sp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xfrm>
            <a:off x="228600" y="1043046"/>
            <a:ext cx="8672514" cy="5814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 defTabSz="457200">
              <a:defRPr>
                <a:solidFill>
                  <a:srgbClr val="404040"/>
                </a:solidFill>
                <a:latin typeface="+mj-lt"/>
                <a:ea typeface="+mj-ea"/>
                <a:cs typeface="+mj-cs"/>
                <a:sym typeface="Helvetica"/>
              </a:defRPr>
            </a:lvl1pPr>
            <a:lvl2pPr marL="768927" indent="-311727" defTabSz="457200">
              <a:defRPr>
                <a:solidFill>
                  <a:srgbClr val="404040"/>
                </a:solidFill>
                <a:latin typeface="+mj-lt"/>
                <a:ea typeface="+mj-ea"/>
                <a:cs typeface="+mj-cs"/>
                <a:sym typeface="Helvetica"/>
              </a:defRPr>
            </a:lvl2pPr>
            <a:lvl3pPr marL="1188719" indent="-274319" defTabSz="457200">
              <a:defRPr>
                <a:solidFill>
                  <a:srgbClr val="404040"/>
                </a:solidFill>
                <a:latin typeface="+mj-lt"/>
                <a:ea typeface="+mj-ea"/>
                <a:cs typeface="+mj-cs"/>
                <a:sym typeface="Helvetica"/>
              </a:defRPr>
            </a:lvl3pPr>
            <a:lvl4pPr marL="1676400" indent="-304800" defTabSz="457200">
              <a:defRPr>
                <a:solidFill>
                  <a:srgbClr val="404040"/>
                </a:solidFill>
                <a:latin typeface="+mj-lt"/>
                <a:ea typeface="+mj-ea"/>
                <a:cs typeface="+mj-cs"/>
                <a:sym typeface="Helvetica"/>
              </a:defRPr>
            </a:lvl4pPr>
            <a:lvl5pPr marL="2133600" indent="-304800" defTabSz="457200">
              <a:buChar char="•"/>
              <a:defRPr>
                <a:solidFill>
                  <a:srgbClr val="404040"/>
                </a:solidFill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Body Level Five</a:t>
            </a:r>
          </a:p>
        </p:txBody>
      </p:sp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xfrm>
            <a:off x="8509000" y="6527800"/>
            <a:ext cx="447675" cy="177800"/>
          </a:xfrm>
          <a:prstGeom prst="rect">
            <a:avLst/>
          </a:prstGeom>
        </p:spPr>
        <p:txBody>
          <a:bodyPr lIns="0" tIns="0" rIns="0" bIns="0" anchor="t"/>
          <a:lstStyle>
            <a:lvl1pPr algn="l" defTabSz="457200">
              <a:defRPr>
                <a:solidFill>
                  <a:srgbClr val="004C97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67" name="Shape 67"/>
          <p:cNvSpPr/>
          <p:nvPr/>
        </p:nvSpPr>
        <p:spPr>
          <a:xfrm>
            <a:off x="8646283" y="6482079"/>
            <a:ext cx="23124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1200"/>
              <a:t>/#</a:t>
            </a:r>
          </a:p>
        </p:txBody>
      </p:sp>
    </p:spTree>
    <p:extLst>
      <p:ext uri="{BB962C8B-B14F-4D97-AF65-F5344CB8AC3E}">
        <p14:creationId xmlns:p14="http://schemas.microsoft.com/office/powerpoint/2010/main" val="242099497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45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fld id="{05AAC167-D7E8-454F-A616-12CB3739E2D8}" type="datetimeFigureOut">
              <a:rPr lang="en-US"/>
              <a:pPr defTabSz="914400">
                <a:defRPr/>
              </a:pPr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fld id="{FC37517B-3432-4B28-BCE9-5811FCD8C22E}" type="slidenum">
              <a:rPr lang="en-US"/>
              <a:pPr defTabSz="914400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6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3" r:id="rId2"/>
    <p:sldLayoutId id="2147483710" r:id="rId3"/>
    <p:sldLayoutId id="2147483711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uspas.fnal.gov/programs/2018/odu/courses/beam-plasma-systems.s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fnal.gov/sites/Synergia/SitePages/Synergia%20Home.asp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ompacc.fnal.gov/~amundson/html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jupyter.org/" TargetMode="External"/><Relationship Id="rId5" Type="http://schemas.openxmlformats.org/officeDocument/2006/relationships/hyperlink" Target="https://uspas-jupyter.radiasoft.org/" TargetMode="External"/><Relationship Id="rId4" Type="http://schemas.openxmlformats.org/officeDocument/2006/relationships/hyperlink" Target="https://github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58957" y="139146"/>
            <a:ext cx="7876574" cy="100053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USPAS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Simulation of Beam and Plasma Systems</a:t>
            </a:r>
            <a:b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Steven M. Lund, Jean-Luc Vay, Remi Lehe, Daniel Winklehner and David L. Bruhwiler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/>
        </p:nvSpPr>
        <p:spPr>
          <a:xfrm>
            <a:off x="342670" y="3544958"/>
            <a:ext cx="8542914" cy="1715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56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28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00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72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defTabSz="914400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U.S. Particle Accelerator School 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sponsored by </a:t>
            </a:r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 Dominion University</a:t>
            </a:r>
          </a:p>
          <a:p>
            <a:pPr defTabSz="914400"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http://uspas.fnal.gov/programs/2018/odu/courses/beam-plasma-systems.shtml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>
              <a:spcBef>
                <a:spcPts val="2400"/>
              </a:spcBef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January 15-26, 2018    –    Hampton, Virginia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42670" y="2134811"/>
            <a:ext cx="8809053" cy="859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59" tIns="44437" rIns="90459" bIns="44437">
            <a:spAutoFit/>
          </a:bodyPr>
          <a:lstStyle/>
          <a:p>
            <a:pPr defTabSz="914400" eaLnBrk="0" hangingPunct="0">
              <a:spcBef>
                <a:spcPts val="1200"/>
              </a:spcBef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Instructor:   David L. Bruhwiler</a:t>
            </a:r>
          </a:p>
          <a:p>
            <a:pPr defTabSz="914400" eaLnBrk="0" hangingPunct="0">
              <a:spcBef>
                <a:spcPts val="1200"/>
              </a:spcBef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Contributors:  R. Nagler and P. Moeller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42669" y="5767115"/>
            <a:ext cx="596799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This material is based upon work supported by the U.S. Department of Energy, Office of Science, Offices of High Energy Physics and Basic Energy Sciences, under Award Number(s)</a:t>
            </a:r>
            <a:r>
              <a:rPr lang="en-US" sz="1400">
                <a:solidFill>
                  <a:prstClr val="black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DE-SC0011237 and DE-SC0011340.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528" y="5682711"/>
            <a:ext cx="2803003" cy="90747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193" y="2246221"/>
            <a:ext cx="2754553" cy="53599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342669" y="1558064"/>
            <a:ext cx="8542915" cy="527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>
              <a:spcBef>
                <a:spcPts val="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Lab:	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Reproducibility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" y="65245"/>
            <a:ext cx="1310754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70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385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62150"/>
            <a:ext cx="8839200" cy="5233850"/>
          </a:xfrm>
        </p:spPr>
        <p:txBody>
          <a:bodyPr>
            <a:normAutofit/>
          </a:bodyPr>
          <a:lstStyle/>
          <a:p>
            <a:r>
              <a:rPr lang="en-US" dirty="0"/>
              <a:t>Familiarize yourself with the Jupyter hub server</a:t>
            </a:r>
          </a:p>
          <a:p>
            <a:pPr lvl="1"/>
            <a:r>
              <a:rPr lang="en-US" dirty="0"/>
              <a:t>browser-based terminal window with bash</a:t>
            </a:r>
          </a:p>
          <a:p>
            <a:pPr lvl="1"/>
            <a:r>
              <a:rPr lang="en-US" dirty="0"/>
              <a:t>many particle accelerator codes pre-installed (on RadiaSoft server)</a:t>
            </a:r>
          </a:p>
          <a:p>
            <a:pPr lvl="1"/>
            <a:r>
              <a:rPr lang="en-US" dirty="0"/>
              <a:t>supports Jupyter (aka IPython) notebooks</a:t>
            </a:r>
          </a:p>
          <a:p>
            <a:pPr lvl="1"/>
            <a:endParaRPr lang="en-US" dirty="0"/>
          </a:p>
          <a:p>
            <a:r>
              <a:rPr lang="en-US" dirty="0"/>
              <a:t>Explore use of a Jupyter notebook for particle accelerator simulations</a:t>
            </a:r>
          </a:p>
          <a:p>
            <a:pPr lvl="1"/>
            <a:r>
              <a:rPr lang="en-US" dirty="0"/>
              <a:t>assume you are asked to do space charge simulations with Synergia</a:t>
            </a:r>
          </a:p>
          <a:p>
            <a:pPr lvl="2"/>
            <a:r>
              <a:rPr lang="en-US" b="0" dirty="0">
                <a:hlinkClick r:id="rId3"/>
              </a:rPr>
              <a:t>https://web.fnal.gov/sites/Synergia/SitePages/Synergia%20Home.aspx</a:t>
            </a:r>
            <a:r>
              <a:rPr lang="en-US" b="0" dirty="0"/>
              <a:t> </a:t>
            </a:r>
          </a:p>
          <a:p>
            <a:pPr lvl="2"/>
            <a:r>
              <a:rPr lang="en-US" b="0" dirty="0">
                <a:hlinkClick r:id="rId4"/>
              </a:rPr>
              <a:t>http://compacc.fnal.gov/~amundson/html/</a:t>
            </a:r>
            <a:r>
              <a:rPr lang="en-US" b="0" dirty="0"/>
              <a:t>   </a:t>
            </a:r>
            <a:r>
              <a:rPr lang="en-US" dirty="0"/>
              <a:t>(draft user manual)</a:t>
            </a:r>
          </a:p>
          <a:p>
            <a:pPr lvl="1"/>
            <a:r>
              <a:rPr lang="en-US" dirty="0"/>
              <a:t>typically, you must do the following:</a:t>
            </a:r>
          </a:p>
          <a:p>
            <a:pPr lvl="2"/>
            <a:r>
              <a:rPr lang="en-US" dirty="0"/>
              <a:t>find the source repository, download, install</a:t>
            </a:r>
          </a:p>
          <a:p>
            <a:pPr lvl="2"/>
            <a:r>
              <a:rPr lang="en-US" dirty="0"/>
              <a:t>learn how to run the code, then visualize the output</a:t>
            </a:r>
          </a:p>
          <a:p>
            <a:pPr lvl="1"/>
            <a:r>
              <a:rPr lang="en-US" dirty="0"/>
              <a:t>if someone provides you with a well-written Jupyter notebook…</a:t>
            </a:r>
          </a:p>
          <a:p>
            <a:pPr lvl="2"/>
            <a:r>
              <a:rPr lang="en-US" dirty="0"/>
              <a:t>then you can start working immediately</a:t>
            </a:r>
          </a:p>
          <a:p>
            <a:pPr lvl="2"/>
            <a:endParaRPr lang="en-US" dirty="0"/>
          </a:p>
          <a:p>
            <a:r>
              <a:rPr lang="en-US" dirty="0"/>
              <a:t>Consider expansion of a 2D (i.e. very long) proton beam in a drift</a:t>
            </a:r>
          </a:p>
          <a:p>
            <a:pPr lvl="1"/>
            <a:r>
              <a:rPr lang="en-US" dirty="0"/>
              <a:t>this is an important exercise with any particle tracking code</a:t>
            </a:r>
          </a:p>
        </p:txBody>
      </p:sp>
    </p:spTree>
    <p:extLst>
      <p:ext uri="{BB962C8B-B14F-4D97-AF65-F5344CB8AC3E}">
        <p14:creationId xmlns:p14="http://schemas.microsoft.com/office/powerpoint/2010/main" val="12542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4350" y="6515100"/>
            <a:ext cx="5665788" cy="139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457200"/>
            <a:r>
              <a:rPr sz="900">
                <a:solidFill>
                  <a:srgbClr val="004C97"/>
                </a:solidFill>
                <a:latin typeface="+mj-lt"/>
                <a:ea typeface="+mj-ea"/>
                <a:cs typeface="+mj-cs"/>
                <a:sym typeface="Helvetica"/>
              </a:rPr>
              <a:t>Slide courtesy of James Amundson | Advancing Particle Accelerator Science with High Performance Computing</a:t>
            </a:r>
          </a:p>
        </p:txBody>
      </p:sp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228600" y="103664"/>
            <a:ext cx="8686800" cy="641739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004C97"/>
                </a:solidFill>
              </a:rPr>
              <a:t>Beam dynamics with space charge via Synergia 2.1</a:t>
            </a:r>
          </a:p>
        </p:txBody>
      </p:sp>
      <p:sp>
        <p:nvSpPr>
          <p:cNvPr id="108" name="Shape 108"/>
          <p:cNvSpPr/>
          <p:nvPr/>
        </p:nvSpPr>
        <p:spPr>
          <a:xfrm>
            <a:off x="5498112" y="6515100"/>
            <a:ext cx="1076326" cy="139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r" defTabSz="457200"/>
            <a:r>
              <a:rPr sz="900" dirty="0">
                <a:solidFill>
                  <a:srgbClr val="004C97"/>
                </a:solidFill>
                <a:latin typeface="+mj-lt"/>
                <a:ea typeface="+mj-ea"/>
                <a:cs typeface="+mj-cs"/>
                <a:sym typeface="Helvetica"/>
              </a:rPr>
              <a:t>11/12/15</a:t>
            </a:r>
          </a:p>
        </p:txBody>
      </p:sp>
      <p:pic>
        <p:nvPicPr>
          <p:cNvPr id="109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902" y="890596"/>
            <a:ext cx="9144001" cy="14433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image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902" y="2415082"/>
            <a:ext cx="3712603" cy="671019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Shape 111"/>
          <p:cNvSpPr/>
          <p:nvPr/>
        </p:nvSpPr>
        <p:spPr>
          <a:xfrm>
            <a:off x="24901" y="3098552"/>
            <a:ext cx="4138723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sz="2400">
                <a:solidFill>
                  <a:srgbClr val="0000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00FF"/>
                </a:solidFill>
              </a:rPr>
              <a:t>Accelerator Simulation Group</a:t>
            </a:r>
          </a:p>
        </p:txBody>
      </p:sp>
      <p:sp>
        <p:nvSpPr>
          <p:cNvPr id="112" name="Shape 112"/>
          <p:cNvSpPr/>
          <p:nvPr/>
        </p:nvSpPr>
        <p:spPr>
          <a:xfrm>
            <a:off x="4448908" y="2516569"/>
            <a:ext cx="4466492" cy="1231106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defTabSz="457200">
              <a:defRPr>
                <a:solidFill>
                  <a:srgbClr val="404040"/>
                </a:solidFill>
              </a:defRPr>
            </a:lvl1pPr>
          </a:lstStyle>
          <a:p>
            <a:pPr lvl="0" algn="ctr">
              <a:defRPr>
                <a:solidFill>
                  <a:srgbClr val="000000"/>
                </a:solidFill>
              </a:defRPr>
            </a:pPr>
            <a:r>
              <a:rPr sz="2000" dirty="0">
                <a:solidFill>
                  <a:srgbClr val="404040"/>
                </a:solidFill>
              </a:rPr>
              <a:t>James Amundson, </a:t>
            </a:r>
            <a:r>
              <a:rPr lang="en-US" sz="2000" dirty="0">
                <a:solidFill>
                  <a:srgbClr val="404040"/>
                </a:solidFill>
              </a:rPr>
              <a:t> </a:t>
            </a:r>
            <a:r>
              <a:rPr sz="2000" dirty="0">
                <a:solidFill>
                  <a:srgbClr val="404040"/>
                </a:solidFill>
              </a:rPr>
              <a:t>Qiming Lu, </a:t>
            </a:r>
            <a:endParaRPr lang="en-US" sz="2000" dirty="0">
              <a:solidFill>
                <a:srgbClr val="404040"/>
              </a:solidFill>
            </a:endParaRPr>
          </a:p>
          <a:p>
            <a:pPr lvl="0" algn="ctr">
              <a:defRPr>
                <a:solidFill>
                  <a:srgbClr val="000000"/>
                </a:solidFill>
              </a:defRPr>
            </a:pPr>
            <a:r>
              <a:rPr sz="2000" dirty="0">
                <a:solidFill>
                  <a:srgbClr val="404040"/>
                </a:solidFill>
              </a:rPr>
              <a:t>Alexandru Macridin,</a:t>
            </a:r>
            <a:r>
              <a:rPr lang="en-US" sz="2000" dirty="0">
                <a:solidFill>
                  <a:srgbClr val="404040"/>
                </a:solidFill>
              </a:rPr>
              <a:t> </a:t>
            </a:r>
            <a:r>
              <a:rPr sz="2000" dirty="0">
                <a:solidFill>
                  <a:srgbClr val="404040"/>
                </a:solidFill>
              </a:rPr>
              <a:t> Leo Michelotti, </a:t>
            </a:r>
            <a:endParaRPr lang="en-US" sz="2000" dirty="0">
              <a:solidFill>
                <a:srgbClr val="404040"/>
              </a:solidFill>
            </a:endParaRPr>
          </a:p>
          <a:p>
            <a:pPr lvl="0" algn="ctr">
              <a:defRPr>
                <a:solidFill>
                  <a:srgbClr val="000000"/>
                </a:solidFill>
              </a:defRPr>
            </a:pPr>
            <a:r>
              <a:rPr sz="2000" dirty="0">
                <a:solidFill>
                  <a:srgbClr val="404040"/>
                </a:solidFill>
              </a:rPr>
              <a:t>Chong Shik Park, </a:t>
            </a:r>
            <a:r>
              <a:rPr lang="en-US" sz="2000" dirty="0">
                <a:solidFill>
                  <a:srgbClr val="404040"/>
                </a:solidFill>
              </a:rPr>
              <a:t> </a:t>
            </a:r>
            <a:r>
              <a:rPr sz="2000" dirty="0">
                <a:solidFill>
                  <a:srgbClr val="404040"/>
                </a:solidFill>
              </a:rPr>
              <a:t>(Panagiotis Spentzouris), Eric Stern </a:t>
            </a:r>
            <a:r>
              <a:rPr lang="en-US" sz="2000" dirty="0">
                <a:solidFill>
                  <a:srgbClr val="404040"/>
                </a:solidFill>
              </a:rPr>
              <a:t> </a:t>
            </a:r>
            <a:r>
              <a:rPr sz="2000" dirty="0">
                <a:solidFill>
                  <a:srgbClr val="404040"/>
                </a:solidFill>
              </a:rPr>
              <a:t>and</a:t>
            </a:r>
            <a:r>
              <a:rPr lang="en-US" sz="2000" dirty="0">
                <a:solidFill>
                  <a:srgbClr val="404040"/>
                </a:solidFill>
              </a:rPr>
              <a:t> </a:t>
            </a:r>
            <a:r>
              <a:rPr sz="2000" dirty="0">
                <a:solidFill>
                  <a:srgbClr val="404040"/>
                </a:solidFill>
              </a:rPr>
              <a:t> Timofey Zolkin</a:t>
            </a:r>
          </a:p>
        </p:txBody>
      </p:sp>
      <p:pic>
        <p:nvPicPr>
          <p:cNvPr id="113" name="image7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08574" y="4078159"/>
            <a:ext cx="4731728" cy="12094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image8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53503" y="5442068"/>
            <a:ext cx="6619672" cy="802637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Shape 115"/>
          <p:cNvSpPr/>
          <p:nvPr/>
        </p:nvSpPr>
        <p:spPr>
          <a:xfrm>
            <a:off x="6873174" y="5844594"/>
            <a:ext cx="1819385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sz="2000">
                <a:solidFill>
                  <a:srgbClr val="40404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04040"/>
                </a:solidFill>
              </a:rPr>
              <a:t>Funded by DOE</a:t>
            </a:r>
          </a:p>
        </p:txBody>
      </p:sp>
      <p:pic>
        <p:nvPicPr>
          <p:cNvPr id="116" name="image9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28600" y="3560217"/>
            <a:ext cx="3357404" cy="1840683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Shape 117"/>
          <p:cNvSpPr/>
          <p:nvPr/>
        </p:nvSpPr>
        <p:spPr>
          <a:xfrm>
            <a:off x="1347734" y="3678049"/>
            <a:ext cx="3252227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sz="2000">
                <a:solidFill>
                  <a:srgbClr val="40404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04040"/>
                </a:solidFill>
              </a:rPr>
              <a:t>Computer time from INCITE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BD1F6B-28FB-4E05-9476-87F65C5888F1}"/>
              </a:ext>
            </a:extLst>
          </p:cNvPr>
          <p:cNvSpPr/>
          <p:nvPr/>
        </p:nvSpPr>
        <p:spPr>
          <a:xfrm>
            <a:off x="8629650" y="6515100"/>
            <a:ext cx="310652" cy="234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424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8DFA41-DA6C-4748-A504-1D45073160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92" r="17788" b="27315"/>
          <a:stretch/>
        </p:blipFill>
        <p:spPr>
          <a:xfrm>
            <a:off x="6008913" y="0"/>
            <a:ext cx="3135087" cy="15327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385"/>
            <a:ext cx="4815840" cy="589085"/>
          </a:xfrm>
        </p:spPr>
        <p:txBody>
          <a:bodyPr>
            <a:normAutofit/>
          </a:bodyPr>
          <a:lstStyle/>
          <a:p>
            <a:r>
              <a:rPr lang="en-US" dirty="0"/>
              <a:t>JupyterHub</a:t>
            </a:r>
            <a:r>
              <a:rPr lang="en-US" sz="2000" b="0" dirty="0"/>
              <a:t> (Part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02684"/>
            <a:ext cx="8839200" cy="4223647"/>
          </a:xfrm>
        </p:spPr>
        <p:txBody>
          <a:bodyPr>
            <a:normAutofit/>
          </a:bodyPr>
          <a:lstStyle/>
          <a:p>
            <a:r>
              <a:rPr lang="en-US" dirty="0"/>
              <a:t>Create a GitHub account (if necessary),  </a:t>
            </a:r>
            <a:r>
              <a:rPr lang="en-US" dirty="0">
                <a:hlinkClick r:id="rId4"/>
              </a:rPr>
              <a:t>https://github.com</a:t>
            </a:r>
            <a:r>
              <a:rPr lang="en-US" dirty="0"/>
              <a:t> </a:t>
            </a:r>
          </a:p>
          <a:p>
            <a:r>
              <a:rPr lang="en-US" dirty="0"/>
              <a:t>Go to the RadiaSoft server,  </a:t>
            </a:r>
            <a:r>
              <a:rPr lang="en-US" dirty="0">
                <a:hlinkClick r:id="rId5"/>
              </a:rPr>
              <a:t>https://uspas-jupyter.radiasoft.org</a:t>
            </a:r>
            <a:r>
              <a:rPr lang="en-US" dirty="0"/>
              <a:t> </a:t>
            </a:r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/>
              <a:t>Authorize the server with your GitHub credentials</a:t>
            </a:r>
          </a:p>
          <a:p>
            <a:pPr lvl="1"/>
            <a:r>
              <a:rPr lang="en-US" dirty="0"/>
              <a:t>it can verify your identity and provide a persistent simulation workspace</a:t>
            </a:r>
          </a:p>
          <a:p>
            <a:pPr lvl="1"/>
            <a:r>
              <a:rPr lang="en-US" dirty="0"/>
              <a:t>the server saves your GitHub username, but never sees your password</a:t>
            </a:r>
          </a:p>
          <a:p>
            <a:pPr lvl="2"/>
            <a:r>
              <a:rPr lang="en-US" dirty="0"/>
              <a:t>RadiaSoft only uses your username to identify you on the Jupyter server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Upon first login, you might see:</a:t>
            </a:r>
          </a:p>
          <a:p>
            <a:endParaRPr lang="en-US" dirty="0"/>
          </a:p>
          <a:p>
            <a:r>
              <a:rPr lang="en-US" dirty="0"/>
              <a:t>If so, just select 'My Server’ </a:t>
            </a:r>
          </a:p>
          <a:p>
            <a:pPr lvl="1"/>
            <a:r>
              <a:rPr lang="en-US" dirty="0"/>
              <a:t>activates your instance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740EC9-5BF3-42B8-B46F-60AE69F7C0A6}"/>
              </a:ext>
            </a:extLst>
          </p:cNvPr>
          <p:cNvSpPr txBox="1"/>
          <p:nvPr/>
        </p:nvSpPr>
        <p:spPr>
          <a:xfrm>
            <a:off x="2804160" y="729138"/>
            <a:ext cx="30581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7013" indent="-227013">
              <a:spcBef>
                <a:spcPts val="3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Jupyter &amp; JupyterHub,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http://jupyter.org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6FB276-DFC7-40E8-BB42-DA1C4F5B2E41}"/>
              </a:ext>
            </a:extLst>
          </p:cNvPr>
          <p:cNvSpPr txBox="1"/>
          <p:nvPr/>
        </p:nvSpPr>
        <p:spPr>
          <a:xfrm>
            <a:off x="2464526" y="1170706"/>
            <a:ext cx="339776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7013" indent="-227013">
              <a:spcBef>
                <a:spcPts val="3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RadiaSoft,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https://uspas-jupyter.radiasoft.org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026" name="Picture 2" descr="Screenshot1">
            <a:extLst>
              <a:ext uri="{FF2B5EF4-FFF2-40B4-BE49-F238E27FC236}">
                <a16:creationId xmlns:a16="http://schemas.microsoft.com/office/drawing/2014/main" id="{DCAFB5C2-C6A8-4505-95E7-25290CCF5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407" y="4227944"/>
            <a:ext cx="4902727" cy="190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527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385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JupyterHub</a:t>
            </a:r>
            <a:r>
              <a:rPr lang="en-US" sz="2000" b="0" dirty="0"/>
              <a:t> (Part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31520"/>
            <a:ext cx="8839200" cy="5791200"/>
          </a:xfrm>
        </p:spPr>
        <p:txBody>
          <a:bodyPr>
            <a:normAutofit/>
          </a:bodyPr>
          <a:lstStyle/>
          <a:p>
            <a:r>
              <a:rPr lang="en-US" dirty="0"/>
              <a:t>Next you’ll see something like the following, but with no files: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upload a Jupyter notebook, or any file, click on the 'Upload' button.</a:t>
            </a:r>
          </a:p>
          <a:p>
            <a:pPr lvl="2"/>
            <a:endParaRPr lang="en-US" dirty="0"/>
          </a:p>
          <a:p>
            <a:r>
              <a:rPr lang="en-US" dirty="0"/>
              <a:t>To create a subdirectory, click on the 'New' button, then select 'Folder’.</a:t>
            </a:r>
          </a:p>
          <a:p>
            <a:pPr lvl="2"/>
            <a:endParaRPr lang="en-US" dirty="0"/>
          </a:p>
          <a:p>
            <a:r>
              <a:rPr lang="en-US" dirty="0"/>
              <a:t>To rename, delete or move a file or folder, select the box to its left</a:t>
            </a:r>
          </a:p>
          <a:p>
            <a:pPr lvl="1"/>
            <a:r>
              <a:rPr lang="en-US" dirty="0"/>
              <a:t>causes necessary buttons to appear in the upper-left region of your browser</a:t>
            </a:r>
          </a:p>
          <a:p>
            <a:endParaRPr lang="en-US" dirty="0"/>
          </a:p>
        </p:txBody>
      </p:sp>
      <p:pic>
        <p:nvPicPr>
          <p:cNvPr id="2050" name="Picture 2" descr="Screenshot2">
            <a:extLst>
              <a:ext uri="{FF2B5EF4-FFF2-40B4-BE49-F238E27FC236}">
                <a16:creationId xmlns:a16="http://schemas.microsoft.com/office/drawing/2014/main" id="{80323FA5-0BF1-41D8-8B05-14D5A12D9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710" y="1295017"/>
            <a:ext cx="5800045" cy="286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010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7803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JupyterHub</a:t>
            </a:r>
            <a:r>
              <a:rPr lang="en-US" sz="2000" b="0" dirty="0"/>
              <a:t> (Part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6028"/>
            <a:ext cx="8839200" cy="5303520"/>
          </a:xfrm>
        </p:spPr>
        <p:txBody>
          <a:bodyPr>
            <a:normAutofit/>
          </a:bodyPr>
          <a:lstStyle/>
          <a:p>
            <a:r>
              <a:rPr lang="en-US" dirty="0"/>
              <a:t>For a bash terminal, click on the 'New' button and select 'Terminal’</a:t>
            </a:r>
          </a:p>
          <a:p>
            <a:pPr lvl="1"/>
            <a:r>
              <a:rPr lang="en-US" dirty="0"/>
              <a:t>the terminal window will open in a new tab of your browser</a:t>
            </a:r>
          </a:p>
          <a:p>
            <a:pPr lvl="1"/>
            <a:r>
              <a:rPr lang="en-US" dirty="0"/>
              <a:t>it will looking something like this: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it’s like any bash terminal</a:t>
            </a:r>
          </a:p>
          <a:p>
            <a:pPr lvl="2"/>
            <a:r>
              <a:rPr lang="en-US" dirty="0"/>
              <a:t>but you don't have X11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The working directory is   /home/vagrant/jupyter/</a:t>
            </a:r>
          </a:p>
          <a:p>
            <a:pPr lvl="1"/>
            <a:r>
              <a:rPr lang="en-US" dirty="0"/>
              <a:t>everything uploaded via the JupyterHub interface appear in that directory</a:t>
            </a:r>
          </a:p>
          <a:p>
            <a:pPr lvl="1"/>
            <a:r>
              <a:rPr lang="en-US" dirty="0"/>
              <a:t>you are free to 'cd' upward and create other directories</a:t>
            </a:r>
          </a:p>
          <a:p>
            <a:pPr lvl="1"/>
            <a:r>
              <a:rPr lang="en-US" dirty="0"/>
              <a:t>you can also 'scp' files to/from other computers</a:t>
            </a:r>
          </a:p>
          <a:p>
            <a:pPr lvl="1"/>
            <a:r>
              <a:rPr lang="en-US" dirty="0"/>
              <a:t>you can ‘git pull’ repos from wherever you like</a:t>
            </a:r>
          </a:p>
          <a:p>
            <a:endParaRPr lang="en-US" dirty="0"/>
          </a:p>
        </p:txBody>
      </p:sp>
      <p:pic>
        <p:nvPicPr>
          <p:cNvPr id="3074" name="Picture 2" descr="Screenshot3">
            <a:extLst>
              <a:ext uri="{FF2B5EF4-FFF2-40B4-BE49-F238E27FC236}">
                <a16:creationId xmlns:a16="http://schemas.microsoft.com/office/drawing/2014/main" id="{252CD98A-7F8D-4FEA-AFE7-857E10361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366" y="1517746"/>
            <a:ext cx="4759234" cy="272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722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7803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Pull a Jupyter notebook from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6028"/>
            <a:ext cx="8839200" cy="5303520"/>
          </a:xfrm>
        </p:spPr>
        <p:txBody>
          <a:bodyPr>
            <a:normAutofit/>
          </a:bodyPr>
          <a:lstStyle/>
          <a:p>
            <a:r>
              <a:rPr lang="en-US" dirty="0"/>
              <a:t>Type the following in your terminal window:</a:t>
            </a:r>
          </a:p>
          <a:p>
            <a:pPr marL="339725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39725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jupyter$ cd /home/vagrant/jupyter</a:t>
            </a:r>
          </a:p>
          <a:p>
            <a:pPr marL="339725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39725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jupyter$ git clone \</a:t>
            </a:r>
          </a:p>
          <a:p>
            <a:pPr marL="339725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https://github.com/radiasoft/rssynergia.git</a:t>
            </a:r>
          </a:p>
          <a:p>
            <a:pPr marL="339725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39725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jupyter$ mkdir uspas</a:t>
            </a:r>
          </a:p>
          <a:p>
            <a:pPr marL="339725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39725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jupyter$ cp \</a:t>
            </a:r>
          </a:p>
          <a:p>
            <a:pPr marL="339725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rssynergia/examples/drift_expansion/sc_drift_expansion.ipynb \</a:t>
            </a:r>
          </a:p>
          <a:p>
            <a:pPr marL="339725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uspas/</a:t>
            </a:r>
          </a:p>
          <a:p>
            <a:pPr marL="339725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6075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jupyter$ cp \</a:t>
            </a:r>
          </a:p>
          <a:p>
            <a:pPr marL="346075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 rssynergia/examples/drift_expansion/myGaussianBunch.txt \</a:t>
            </a:r>
          </a:p>
          <a:p>
            <a:pPr marL="346075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 uspas/</a:t>
            </a:r>
          </a:p>
          <a:p>
            <a:pPr marL="339725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758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549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Run Synergia from a Jupyter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22810"/>
            <a:ext cx="8839200" cy="5617023"/>
          </a:xfrm>
        </p:spPr>
        <p:txBody>
          <a:bodyPr>
            <a:normAutofit/>
          </a:bodyPr>
          <a:lstStyle/>
          <a:p>
            <a:r>
              <a:rPr lang="en-US" dirty="0"/>
              <a:t>Go back to the main browser tab for the JupyterHub server</a:t>
            </a:r>
          </a:p>
          <a:p>
            <a:pPr lvl="1"/>
            <a:r>
              <a:rPr lang="en-US" dirty="0"/>
              <a:t>click on the directory named  ‘uspas’</a:t>
            </a:r>
          </a:p>
          <a:p>
            <a:pPr lvl="1"/>
            <a:r>
              <a:rPr lang="en-US" dirty="0"/>
              <a:t>click on the file named  ‘sc_drift_expansion.ipynb’</a:t>
            </a:r>
          </a:p>
          <a:p>
            <a:pPr lvl="1"/>
            <a:r>
              <a:rPr lang="en-US" dirty="0"/>
              <a:t>this opens a Jupyter notebook in a new browser tab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Type ‘shift enter’ repeatedly to advance through the notebook</a:t>
            </a:r>
          </a:p>
          <a:p>
            <a:pPr lvl="1"/>
            <a:r>
              <a:rPr lang="en-US" dirty="0"/>
              <a:t>pause at each cell to read the docs or look over the code</a:t>
            </a:r>
          </a:p>
          <a:p>
            <a:pPr lvl="1"/>
            <a:r>
              <a:rPr lang="en-US" dirty="0"/>
              <a:t>if you see an asterisk in the square brackets to the left…</a:t>
            </a:r>
          </a:p>
          <a:p>
            <a:pPr lvl="2"/>
            <a:r>
              <a:rPr lang="en-US" dirty="0"/>
              <a:t>that means the Python kernel is working</a:t>
            </a:r>
          </a:p>
          <a:p>
            <a:pPr lvl="2"/>
            <a:r>
              <a:rPr lang="en-US" dirty="0"/>
              <a:t>wait until a number replaces the asterisk;  look for any output</a:t>
            </a:r>
          </a:p>
          <a:p>
            <a:r>
              <a:rPr lang="en-US" dirty="0"/>
              <a:t>Once you understand what’s happening, scroll back to the top</a:t>
            </a:r>
          </a:p>
          <a:p>
            <a:pPr lvl="1"/>
            <a:r>
              <a:rPr lang="en-US" dirty="0"/>
              <a:t>click on ‘Kernel’ and then select ‘Restart &amp; Clear Output’</a:t>
            </a:r>
          </a:p>
          <a:p>
            <a:pPr lvl="1"/>
            <a:r>
              <a:rPr lang="en-US" dirty="0"/>
              <a:t>this prevents a lot of problems, when starting a new Synergia simulation</a:t>
            </a:r>
          </a:p>
          <a:p>
            <a:r>
              <a:rPr lang="en-US" dirty="0"/>
              <a:t>Find the discussion of drift length in the 4</a:t>
            </a:r>
            <a:r>
              <a:rPr lang="en-US" baseline="30000" dirty="0"/>
              <a:t>th</a:t>
            </a:r>
            <a:r>
              <a:rPr lang="en-US" dirty="0"/>
              <a:t> cell</a:t>
            </a:r>
          </a:p>
          <a:p>
            <a:pPr lvl="1"/>
            <a:r>
              <a:rPr lang="en-US" dirty="0"/>
              <a:t>in the cell above, modify this Python code</a:t>
            </a:r>
          </a:p>
          <a:p>
            <a:pPr marL="914400" lvl="1" indent="0">
              <a:buNone/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opts.add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("turns",30,"Number of turns",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/>
              <a:t>to specify 60 “turns”, so that the drift length is increased to 6 m</a:t>
            </a:r>
          </a:p>
          <a:p>
            <a:r>
              <a:rPr lang="en-US" dirty="0"/>
              <a:t>Click on ‘Cell’ and then select ‘Run All’</a:t>
            </a:r>
          </a:p>
          <a:p>
            <a:pPr lvl="1"/>
            <a:r>
              <a:rPr lang="en-US" dirty="0"/>
              <a:t>wait for the simulation to complete, then observe the results</a:t>
            </a:r>
          </a:p>
        </p:txBody>
      </p:sp>
    </p:spTree>
    <p:extLst>
      <p:ext uri="{BB962C8B-B14F-4D97-AF65-F5344CB8AC3E}">
        <p14:creationId xmlns:p14="http://schemas.microsoft.com/office/powerpoint/2010/main" val="4096223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549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Your Tasks for this afternoon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22810"/>
            <a:ext cx="8839200" cy="5617023"/>
          </a:xfrm>
        </p:spPr>
        <p:txBody>
          <a:bodyPr>
            <a:normAutofit/>
          </a:bodyPr>
          <a:lstStyle/>
          <a:p>
            <a:r>
              <a:rPr lang="en-US" dirty="0"/>
              <a:t>Save the final plot for at least 3 different propagation distances</a:t>
            </a:r>
          </a:p>
          <a:p>
            <a:pPr lvl="1"/>
            <a:r>
              <a:rPr lang="en-US" dirty="0"/>
              <a:t>put these plots into a form (or location) that can be shared later</a:t>
            </a:r>
          </a:p>
          <a:p>
            <a:r>
              <a:rPr lang="en-US" dirty="0"/>
              <a:t>For one choice of propagation distance, choose two new currents</a:t>
            </a:r>
          </a:p>
          <a:p>
            <a:pPr lvl="1"/>
            <a:r>
              <a:rPr lang="en-US" dirty="0"/>
              <a:t>put these 3 plots into a file (or location) that can be shared later</a:t>
            </a:r>
          </a:p>
          <a:p>
            <a:pPr lvl="1"/>
            <a:r>
              <a:rPr lang="en-US" dirty="0"/>
              <a:t>make sure the curve labels and plot title are correct for each plot</a:t>
            </a:r>
          </a:p>
          <a:p>
            <a:r>
              <a:rPr lang="en-US" dirty="0"/>
              <a:t>For one choice of current and propagation distance</a:t>
            </a:r>
          </a:p>
          <a:p>
            <a:pPr lvl="1"/>
            <a:r>
              <a:rPr lang="en-US" dirty="0"/>
              <a:t>increase the Synergia step size repeatedly (keep distance constant)</a:t>
            </a:r>
          </a:p>
          <a:p>
            <a:pPr lvl="1"/>
            <a:r>
              <a:rPr lang="en-US" dirty="0"/>
              <a:t>look for signs of problems due to poor resolution</a:t>
            </a:r>
          </a:p>
          <a:p>
            <a:pPr lvl="1"/>
            <a:r>
              <a:rPr lang="en-US" dirty="0"/>
              <a:t>make at least 3 plots, with meaningful titles</a:t>
            </a:r>
          </a:p>
          <a:p>
            <a:endParaRPr lang="en-US" dirty="0"/>
          </a:p>
          <a:p>
            <a:r>
              <a:rPr lang="en-US" dirty="0"/>
              <a:t>Homework for this evening:</a:t>
            </a:r>
          </a:p>
          <a:p>
            <a:pPr lvl="1"/>
            <a:r>
              <a:rPr lang="en-US" dirty="0"/>
              <a:t>Write a paragraph for each of your 3 sets of plots</a:t>
            </a:r>
          </a:p>
          <a:p>
            <a:pPr lvl="1"/>
            <a:r>
              <a:rPr lang="en-US" dirty="0"/>
              <a:t>Explain what you did and/or what you learned</a:t>
            </a:r>
          </a:p>
          <a:p>
            <a:pPr lvl="1"/>
            <a:r>
              <a:rPr lang="en-US" dirty="0"/>
              <a:t>Feel free to comment on the Jupyter notebook experience</a:t>
            </a:r>
          </a:p>
          <a:p>
            <a:pPr lvl="1"/>
            <a:r>
              <a:rPr lang="en-US" dirty="0"/>
              <a:t>Make plots and text available to instructors (print, PDF, web…)</a:t>
            </a:r>
          </a:p>
        </p:txBody>
      </p:sp>
    </p:spTree>
    <p:extLst>
      <p:ext uri="{BB962C8B-B14F-4D97-AF65-F5344CB8AC3E}">
        <p14:creationId xmlns:p14="http://schemas.microsoft.com/office/powerpoint/2010/main" val="3584866"/>
      </p:ext>
    </p:extLst>
  </p:cSld>
  <p:clrMapOvr>
    <a:masterClrMapping/>
  </p:clrMapOvr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1083</Words>
  <Application>Microsoft Office PowerPoint</Application>
  <PresentationFormat>On-screen Show (4:3)</PresentationFormat>
  <Paragraphs>146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ＭＳ Ｐゴシック</vt:lpstr>
      <vt:lpstr>Arial</vt:lpstr>
      <vt:lpstr>Calibri</vt:lpstr>
      <vt:lpstr>Century Gothic</vt:lpstr>
      <vt:lpstr>Courier New</vt:lpstr>
      <vt:lpstr>DejaVu Sans</vt:lpstr>
      <vt:lpstr>Helvetica</vt:lpstr>
      <vt:lpstr>Times New Roman</vt:lpstr>
      <vt:lpstr>4_Office Theme</vt:lpstr>
      <vt:lpstr>USPAS – Simulation of Beam and Plasma Systems Steven M. Lund, Jean-Luc Vay, Remi Lehe, Daniel Winklehner and David L. Bruhwiler</vt:lpstr>
      <vt:lpstr>Goals</vt:lpstr>
      <vt:lpstr>Beam dynamics with space charge via Synergia 2.1</vt:lpstr>
      <vt:lpstr>JupyterHub (Part 1)</vt:lpstr>
      <vt:lpstr>JupyterHub (Part 2)</vt:lpstr>
      <vt:lpstr>JupyterHub (Part 3)</vt:lpstr>
      <vt:lpstr>Pull a Jupyter notebook from GitHub</vt:lpstr>
      <vt:lpstr>Run Synergia from a Jupyter notebook</vt:lpstr>
      <vt:lpstr>Your Tasks for this afternoon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2018-01-15T02:32:29Z</dcterms:created>
  <dcterms:modified xsi:type="dcterms:W3CDTF">2018-01-15T13:10:34Z</dcterms:modified>
</cp:coreProperties>
</file>