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8"/>
  </p:notesMasterIdLst>
  <p:sldIdLst>
    <p:sldId id="297" r:id="rId2"/>
    <p:sldId id="393" r:id="rId3"/>
    <p:sldId id="403" r:id="rId4"/>
    <p:sldId id="404" r:id="rId5"/>
    <p:sldId id="408" r:id="rId6"/>
    <p:sldId id="405" r:id="rId7"/>
    <p:sldId id="406" r:id="rId8"/>
    <p:sldId id="407" r:id="rId9"/>
    <p:sldId id="409" r:id="rId10"/>
    <p:sldId id="402" r:id="rId11"/>
    <p:sldId id="401" r:id="rId12"/>
    <p:sldId id="394" r:id="rId13"/>
    <p:sldId id="395" r:id="rId14"/>
    <p:sldId id="396" r:id="rId15"/>
    <p:sldId id="397" r:id="rId16"/>
    <p:sldId id="40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248071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720764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278981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www.nature.com/articles/nbt.3780" TargetMode="External"/><Relationship Id="rId13" Type="http://schemas.openxmlformats.org/officeDocument/2006/relationships/hyperlink" Target="https://pdfs.semanticscholar.org/57ee/c0917fc84716e5748c2e94139ab156db3ada.pdf" TargetMode="External"/><Relationship Id="rId3" Type="http://schemas.openxmlformats.org/officeDocument/2006/relationships/hyperlink" Target="https://openresearchsoftware.metajnl.com/articles/10.5334/jors.ay/" TargetMode="External"/><Relationship Id="rId7" Type="http://schemas.openxmlformats.org/officeDocument/2006/relationships/hyperlink" Target="https://www.sciencedirect.com/science/article/pii/S0167739X17300316" TargetMode="External"/><Relationship Id="rId12" Type="http://schemas.openxmlformats.org/officeDocument/2006/relationships/hyperlink" Target="http://gael-varoquaux.info/programming/beyond-computational-reproducibility-let-us-aim-for-reusability.html" TargetMode="External"/><Relationship Id="rId17" Type="http://schemas.openxmlformats.org/officeDocument/2006/relationships/hyperlink" Target="https://codeocean.com/webinar/editor" TargetMode="External"/><Relationship Id="rId2" Type="http://schemas.openxmlformats.org/officeDocument/2006/relationships/notesSlide" Target="../notesSlides/notesSlide10.xml"/><Relationship Id="rId16" Type="http://schemas.openxmlformats.org/officeDocument/2006/relationships/hyperlink" Target="https://codeocean.com/workshops/computational-reproducibility" TargetMode="Externa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science.sciencemag.org/content/334/6060/1226" TargetMode="External"/><Relationship Id="rId5" Type="http://schemas.openxmlformats.org/officeDocument/2006/relationships/hyperlink" Target="https://www.biorxiv.org/content/early/2017/10/10/200683" TargetMode="External"/><Relationship Id="rId15" Type="http://schemas.openxmlformats.org/officeDocument/2006/relationships/hyperlink" Target="http://journals.plos.org/ploscompbiol/article?id=10.1371/journal.pcbi.1003285" TargetMode="External"/><Relationship Id="rId10" Type="http://schemas.openxmlformats.org/officeDocument/2006/relationships/hyperlink" Target="http://ropensci.github.io/reproducibility-guide/sections/introduction/" TargetMode="External"/><Relationship Id="rId4" Type="http://schemas.openxmlformats.org/officeDocument/2006/relationships/hyperlink" Target="https://hal.inria.fr/hal-01358082/file/guest_rougier_2016.pdf" TargetMode="External"/><Relationship Id="rId9" Type="http://schemas.openxmlformats.org/officeDocument/2006/relationships/hyperlink" Target="https://arxiv.org/abs/1608.06897" TargetMode="External"/><Relationship Id="rId14" Type="http://schemas.openxmlformats.org/officeDocument/2006/relationships/hyperlink" Target="https://speakerdeck.com/labarba/introduction-to-computational-reproducibility-and-why-we-ca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eta.sirepo.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irepo.com/" TargetMode="External"/><Relationship Id="rId7" Type="http://schemas.openxmlformats.org/officeDocument/2006/relationships/hyperlink" Target="https://hub.docker.com/r/radiasof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beta.sirepo.com/" TargetMode="External"/><Relationship Id="rId4" Type="http://schemas.openxmlformats.org/officeDocument/2006/relationships/hyperlink" Target="https://github.com/radiasof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430"/>
            <a:ext cx="9135531" cy="592114"/>
          </a:xfrm>
        </p:spPr>
        <p:txBody>
          <a:bodyPr>
            <a:noAutofit/>
          </a:bodyPr>
          <a:lstStyle/>
          <a:p>
            <a:pPr>
              <a:spcBef>
                <a:spcPts val="0"/>
              </a:spcBef>
            </a:pPr>
            <a:r>
              <a:rPr lang="en-US" sz="2800" i="1" dirty="0">
                <a:latin typeface="Times New Roman" panose="02020603050405020304" pitchFamily="18" charset="0"/>
                <a:cs typeface="Times New Roman" panose="02020603050405020304" pitchFamily="18" charset="0"/>
              </a:rPr>
              <a:t>USPAS – Simulation of Beam and Plasma Systems</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419064"/>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1843267"/>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80" y="1796498"/>
            <a:ext cx="2754553" cy="535992"/>
          </a:xfrm>
          <a:prstGeom prst="rect">
            <a:avLst/>
          </a:prstGeom>
        </p:spPr>
      </p:pic>
      <p:sp>
        <p:nvSpPr>
          <p:cNvPr id="8" name="Title 1"/>
          <p:cNvSpPr txBox="1">
            <a:spLocks/>
          </p:cNvSpPr>
          <p:nvPr/>
        </p:nvSpPr>
        <p:spPr bwMode="auto">
          <a:xfrm>
            <a:off x="342669" y="775503"/>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40672"/>
            <a:ext cx="8191500" cy="589085"/>
          </a:xfrm>
        </p:spPr>
        <p:txBody>
          <a:bodyPr>
            <a:normAutofit/>
          </a:bodyPr>
          <a:lstStyle/>
          <a:p>
            <a:r>
              <a:rPr lang="en-US"/>
              <a:t>Literature</a:t>
            </a:r>
            <a:endParaRPr lang="en-US" dirty="0"/>
          </a:p>
        </p:txBody>
      </p:sp>
      <p:sp>
        <p:nvSpPr>
          <p:cNvPr id="3" name="Content Placeholder 2"/>
          <p:cNvSpPr>
            <a:spLocks noGrp="1"/>
          </p:cNvSpPr>
          <p:nvPr>
            <p:ph idx="1"/>
          </p:nvPr>
        </p:nvSpPr>
        <p:spPr>
          <a:xfrm>
            <a:off x="276639" y="791301"/>
            <a:ext cx="8608944" cy="520664"/>
          </a:xfrm>
        </p:spPr>
        <p:txBody>
          <a:bodyPr>
            <a:normAutofit/>
          </a:bodyPr>
          <a:lstStyle/>
          <a:p>
            <a:r>
              <a:rPr lang="en-US" sz="2000" i="0"/>
              <a:t>TBD…</a:t>
            </a:r>
          </a:p>
        </p:txBody>
      </p:sp>
      <p:sp>
        <p:nvSpPr>
          <p:cNvPr id="4" name="TextBox 3"/>
          <p:cNvSpPr txBox="1"/>
          <p:nvPr/>
        </p:nvSpPr>
        <p:spPr>
          <a:xfrm>
            <a:off x="230256" y="1391029"/>
            <a:ext cx="8542683" cy="5016758"/>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Stodden</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Miguez</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https://openresearchsoftware.metajnl.com/articles/10.5334/jors.ay/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Guest &amp; Rougier, </a:t>
            </a:r>
            <a:r>
              <a:rPr lang="en-US" sz="1600" dirty="0">
                <a:latin typeface="Times New Roman" panose="02020603050405020304" pitchFamily="18" charset="0"/>
                <a:cs typeface="Times New Roman" panose="02020603050405020304" pitchFamily="18" charset="0"/>
                <a:hlinkClick r:id="rId4"/>
              </a:rPr>
              <a:t>https://hal.inria.fr/hal-01358082/file/guest_rougier_2016.pdf</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Grüning</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5"/>
              </a:rPr>
              <a:t>https://www.biorxiv.org/content/early/2017/10/10/200683</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Piccolo &amp; Frampton, </a:t>
            </a:r>
            <a:r>
              <a:rPr lang="en-US" sz="1600" dirty="0">
                <a:latin typeface="Times New Roman" panose="02020603050405020304" pitchFamily="18" charset="0"/>
                <a:cs typeface="Times New Roman" panose="02020603050405020304" pitchFamily="18" charset="0"/>
                <a:hlinkClick r:id="rId6"/>
              </a:rPr>
              <a:t>https://gigascience.biomedcentral.com/articles/10.1186/s13742-016-0135-4</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Cohen-</a:t>
            </a:r>
            <a:r>
              <a:rPr lang="en-US" sz="1600" dirty="0" err="1">
                <a:latin typeface="Times New Roman" panose="02020603050405020304" pitchFamily="18" charset="0"/>
                <a:cs typeface="Times New Roman" panose="02020603050405020304" pitchFamily="18" charset="0"/>
              </a:rPr>
              <a:t>Boulakia</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7"/>
              </a:rPr>
              <a:t>https://www.sciencedirect.com/science/article/pii/S0167739X17300316</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Beaulieu-Jones &amp; Greene, </a:t>
            </a:r>
            <a:r>
              <a:rPr lang="en-US" sz="1600" dirty="0">
                <a:latin typeface="Times New Roman" panose="02020603050405020304" pitchFamily="18" charset="0"/>
                <a:cs typeface="Times New Roman" panose="02020603050405020304" pitchFamily="18" charset="0"/>
                <a:hlinkClick r:id="rId8"/>
              </a:rPr>
              <a:t>https://www.nature.com/articles/nbt.3780</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Hatton &amp; </a:t>
            </a:r>
            <a:r>
              <a:rPr lang="en-US" sz="1600" dirty="0" err="1">
                <a:latin typeface="Times New Roman" panose="02020603050405020304" pitchFamily="18" charset="0"/>
                <a:cs typeface="Times New Roman" panose="02020603050405020304" pitchFamily="18" charset="0"/>
              </a:rPr>
              <a:t>Warr</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9"/>
              </a:rPr>
              <a:t>https://arxiv.org/abs/1608.06897</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rOpenSci</a:t>
            </a:r>
            <a:r>
              <a:rPr lang="en-US" sz="1600" dirty="0">
                <a:latin typeface="Times New Roman" panose="02020603050405020304" pitchFamily="18" charset="0"/>
                <a:cs typeface="Times New Roman" panose="02020603050405020304" pitchFamily="18" charset="0"/>
              </a:rPr>
              <a:t> Project, </a:t>
            </a:r>
            <a:r>
              <a:rPr lang="en-US" sz="1600" dirty="0">
                <a:latin typeface="Times New Roman" panose="02020603050405020304" pitchFamily="18" charset="0"/>
                <a:cs typeface="Times New Roman" panose="02020603050405020304" pitchFamily="18" charset="0"/>
                <a:hlinkClick r:id="rId10"/>
              </a:rPr>
              <a:t>http://ropensci.github.io/reproducibility-guide/sections/introduction/</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R.D. Peng, </a:t>
            </a:r>
            <a:r>
              <a:rPr lang="en-US" sz="1600" dirty="0">
                <a:latin typeface="Times New Roman" panose="02020603050405020304" pitchFamily="18" charset="0"/>
                <a:cs typeface="Times New Roman" panose="02020603050405020304" pitchFamily="18" charset="0"/>
                <a:hlinkClick r:id="rId11"/>
              </a:rPr>
              <a:t>http://science.sciencemag.org/content/334/6060/1226</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Varoquaux</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2"/>
              </a:rPr>
              <a:t>http://gael-varoquaux.info/programming/beyond-computational-reproducibility-let-us-aim-for-reusability.html</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Freire, Bonnet &amp; </a:t>
            </a:r>
            <a:r>
              <a:rPr lang="en-US" sz="1600" dirty="0" err="1">
                <a:latin typeface="Times New Roman" panose="02020603050405020304" pitchFamily="18" charset="0"/>
                <a:cs typeface="Times New Roman" panose="02020603050405020304" pitchFamily="18" charset="0"/>
              </a:rPr>
              <a:t>Shasha</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3"/>
              </a:rPr>
              <a:t>https://pdfs.semanticscholar.org/57ee/c0917fc84716e5748c2e94139ab156db3ada.pdf</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Barba, </a:t>
            </a:r>
            <a:r>
              <a:rPr lang="en-US" sz="1600" dirty="0">
                <a:latin typeface="Times New Roman" panose="02020603050405020304" pitchFamily="18" charset="0"/>
                <a:cs typeface="Times New Roman" panose="02020603050405020304" pitchFamily="18" charset="0"/>
                <a:hlinkClick r:id="rId14"/>
              </a:rPr>
              <a:t>https://speakerdeck.com/labarba/introduction-to-computational-reproducibility-and-why-we-care</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Sandve</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5"/>
              </a:rPr>
              <a:t>http://journals.plos.org/ploscompbiol/article?id=10.1371/journal.pcbi.1003285</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Computational Reproducibility Workshop, </a:t>
            </a:r>
            <a:r>
              <a:rPr lang="en-US" sz="1600" dirty="0">
                <a:latin typeface="Times New Roman" panose="02020603050405020304" pitchFamily="18" charset="0"/>
                <a:cs typeface="Times New Roman" panose="02020603050405020304" pitchFamily="18" charset="0"/>
                <a:hlinkClick r:id="rId16"/>
              </a:rPr>
              <a:t>https://codeocean.com/workshops/computational-reproducibility</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Montagano</a:t>
            </a:r>
            <a:r>
              <a:rPr lang="en-US" sz="1600" dirty="0">
                <a:latin typeface="Times New Roman" panose="02020603050405020304" pitchFamily="18" charset="0"/>
                <a:cs typeface="Times New Roman" panose="02020603050405020304" pitchFamily="18" charset="0"/>
              </a:rPr>
              <a:t> &amp; Green, </a:t>
            </a:r>
            <a:r>
              <a:rPr lang="en-US" sz="1600" dirty="0">
                <a:latin typeface="Times New Roman" panose="02020603050405020304" pitchFamily="18" charset="0"/>
                <a:cs typeface="Times New Roman" panose="02020603050405020304" pitchFamily="18" charset="0"/>
                <a:hlinkClick r:id="rId17"/>
              </a:rPr>
              <a:t>https://codeocean.com/webinar/editor</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5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40672"/>
            <a:ext cx="8191500" cy="589085"/>
          </a:xfrm>
        </p:spPr>
        <p:txBody>
          <a:bodyPr>
            <a:normAutofit/>
          </a:bodyPr>
          <a:lstStyle/>
          <a:p>
            <a:r>
              <a:rPr lang="en-US" dirty="0"/>
              <a:t>Goals</a:t>
            </a:r>
          </a:p>
        </p:txBody>
      </p:sp>
      <p:sp>
        <p:nvSpPr>
          <p:cNvPr id="3" name="Content Placeholder 2"/>
          <p:cNvSpPr>
            <a:spLocks noGrp="1"/>
          </p:cNvSpPr>
          <p:nvPr>
            <p:ph idx="1"/>
          </p:nvPr>
        </p:nvSpPr>
        <p:spPr>
          <a:xfrm>
            <a:off x="800100" y="791301"/>
            <a:ext cx="8191500" cy="1916723"/>
          </a:xfrm>
        </p:spPr>
        <p:txBody>
          <a:bodyPr>
            <a:normAutofit/>
          </a:bodyPr>
          <a:lstStyle/>
          <a:p>
            <a:r>
              <a:rPr lang="en-US" i="0" dirty="0"/>
              <a:t>Reproducible simulations</a:t>
            </a:r>
          </a:p>
          <a:p>
            <a:r>
              <a:rPr lang="en-US" i="0" dirty="0"/>
              <a:t>Simple sharing across users and systems</a:t>
            </a:r>
          </a:p>
          <a:p>
            <a:r>
              <a:rPr lang="en-US" i="0" dirty="0"/>
              <a:t>Portable, easy-to-install legacy codes</a:t>
            </a:r>
          </a:p>
          <a:p>
            <a:r>
              <a:rPr lang="en-US" i="0" dirty="0"/>
              <a:t>Accessible, browser-compatible UI</a:t>
            </a:r>
          </a:p>
        </p:txBody>
      </p:sp>
      <p:sp>
        <p:nvSpPr>
          <p:cNvPr id="5" name="Title 1"/>
          <p:cNvSpPr txBox="1">
            <a:spLocks/>
          </p:cNvSpPr>
          <p:nvPr/>
        </p:nvSpPr>
        <p:spPr bwMode="auto">
          <a:xfrm>
            <a:off x="800100" y="2878008"/>
            <a:ext cx="8185644" cy="5890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b="1" i="1" kern="1200">
                <a:solidFill>
                  <a:schemeClr val="tx1"/>
                </a:solidFill>
                <a:latin typeface="Century Gothic" panose="020B0502020202020204" pitchFamily="34" charset="0"/>
                <a:ea typeface="+mj-ea"/>
                <a:cs typeface="Times New Roman"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defTabSz="914400"/>
            <a:r>
              <a:rPr lang="en-US" dirty="0"/>
              <a:t>Outcome</a:t>
            </a:r>
          </a:p>
        </p:txBody>
      </p:sp>
      <p:sp>
        <p:nvSpPr>
          <p:cNvPr id="6" name="Content Placeholder 2"/>
          <p:cNvSpPr txBox="1">
            <a:spLocks/>
          </p:cNvSpPr>
          <p:nvPr/>
        </p:nvSpPr>
        <p:spPr bwMode="auto">
          <a:xfrm>
            <a:off x="800100" y="3511053"/>
            <a:ext cx="8185644" cy="24765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400" b="0" i="1" kern="1200">
                <a:solidFill>
                  <a:schemeClr val="tx1"/>
                </a:solidFill>
                <a:latin typeface="Century Gothic" panose="020B0502020202020204" pitchFamily="34" charset="0"/>
                <a:ea typeface="+mn-ea"/>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000" i="1" kern="1200">
                <a:solidFill>
                  <a:srgbClr val="005CA5"/>
                </a:solidFill>
                <a:latin typeface="Century Gothic" panose="020B0502020202020204" pitchFamily="34" charset="0"/>
                <a:ea typeface="+mn-ea"/>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1800" i="1" kern="1200">
                <a:solidFill>
                  <a:srgbClr val="5FBB46"/>
                </a:solidFill>
                <a:latin typeface="Century Gothic" panose="020B0502020202020204" pitchFamily="34" charset="0"/>
                <a:ea typeface="+mn-ea"/>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1600" i="1" kern="1200">
                <a:solidFill>
                  <a:schemeClr val="tx1"/>
                </a:solidFill>
                <a:latin typeface="Century Gothic" panose="020B0502020202020204" pitchFamily="34" charset="0"/>
                <a:ea typeface="+mn-ea"/>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1400" b="1" i="1" kern="1200">
                <a:solidFill>
                  <a:srgbClr val="B9D532"/>
                </a:solidFill>
                <a:latin typeface="Century Gothic" panose="020B050202020202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i="0" dirty="0"/>
              <a:t>Many particle and X-ray codes in the cloud:</a:t>
            </a:r>
          </a:p>
          <a:p>
            <a:pPr lvl="1" defTabSz="914400"/>
            <a:r>
              <a:rPr lang="en-US" i="0" dirty="0">
                <a:latin typeface="Courier New" panose="02070309020205020404" pitchFamily="49" charset="0"/>
                <a:cs typeface="Courier New" panose="02070309020205020404" pitchFamily="49" charset="0"/>
                <a:hlinkClick r:id="rId3"/>
              </a:rPr>
              <a:t>https://beta.sirepo.com</a:t>
            </a:r>
            <a:endParaRPr lang="en-US" i="0" dirty="0">
              <a:latin typeface="Courier New" panose="02070309020205020404" pitchFamily="49" charset="0"/>
              <a:cs typeface="Courier New" panose="02070309020205020404" pitchFamily="49" charset="0"/>
            </a:endParaRPr>
          </a:p>
          <a:p>
            <a:pPr lvl="1" defTabSz="914400"/>
            <a:r>
              <a:rPr lang="en-US" i="0" dirty="0"/>
              <a:t>SRW, Shadow3</a:t>
            </a:r>
          </a:p>
          <a:p>
            <a:pPr lvl="1" defTabSz="914400"/>
            <a:r>
              <a:rPr lang="en-US" i="0" dirty="0"/>
              <a:t>Elegant, Hellweg, Warp</a:t>
            </a:r>
          </a:p>
          <a:p>
            <a:pPr defTabSz="914400"/>
            <a:r>
              <a:rPr lang="en-US" i="0" dirty="0">
                <a:solidFill>
                  <a:srgbClr val="FF0000"/>
                </a:solidFill>
              </a:rPr>
              <a:t>Instantaneous collaboration</a:t>
            </a:r>
          </a:p>
          <a:p>
            <a:pPr defTabSz="914400"/>
            <a:r>
              <a:rPr lang="en-US" i="0" dirty="0"/>
              <a:t>Computational reproducibility is now possible</a:t>
            </a:r>
          </a:p>
        </p:txBody>
      </p:sp>
    </p:spTree>
    <p:extLst>
      <p:ext uri="{BB962C8B-B14F-4D97-AF65-F5344CB8AC3E}">
        <p14:creationId xmlns:p14="http://schemas.microsoft.com/office/powerpoint/2010/main" val="400042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09820"/>
            <a:ext cx="8576135" cy="2947886"/>
          </a:xfrm>
          <a:prstGeom prst="rect">
            <a:avLst/>
          </a:prstGeom>
        </p:spPr>
      </p:pic>
      <p:sp>
        <p:nvSpPr>
          <p:cNvPr id="2" name="Title 1"/>
          <p:cNvSpPr>
            <a:spLocks noGrp="1"/>
          </p:cNvSpPr>
          <p:nvPr>
            <p:ph type="title"/>
          </p:nvPr>
        </p:nvSpPr>
        <p:spPr>
          <a:xfrm>
            <a:off x="1099038" y="413224"/>
            <a:ext cx="7892562" cy="589085"/>
          </a:xfrm>
        </p:spPr>
        <p:txBody>
          <a:bodyPr>
            <a:normAutofit/>
          </a:bodyPr>
          <a:lstStyle/>
          <a:p>
            <a:r>
              <a:rPr lang="en-US" dirty="0"/>
              <a:t>HPC Application Containers</a:t>
            </a:r>
          </a:p>
        </p:txBody>
      </p:sp>
      <p:sp>
        <p:nvSpPr>
          <p:cNvPr id="3" name="Content Placeholder 2"/>
          <p:cNvSpPr>
            <a:spLocks noGrp="1"/>
          </p:cNvSpPr>
          <p:nvPr>
            <p:ph idx="1"/>
          </p:nvPr>
        </p:nvSpPr>
        <p:spPr>
          <a:xfrm>
            <a:off x="152400" y="3015763"/>
            <a:ext cx="8839200" cy="3147646"/>
          </a:xfrm>
        </p:spPr>
        <p:txBody>
          <a:bodyPr>
            <a:normAutofit fontScale="92500" lnSpcReduction="10000"/>
          </a:bodyPr>
          <a:lstStyle/>
          <a:p>
            <a:r>
              <a:rPr lang="en-US" sz="2000" i="0" dirty="0"/>
              <a:t>Executable, portable archive of code and all dependencies</a:t>
            </a:r>
          </a:p>
          <a:p>
            <a:pPr lvl="1"/>
            <a:r>
              <a:rPr lang="en-US" sz="1800" i="0" dirty="0"/>
              <a:t>except the OS kernel</a:t>
            </a:r>
          </a:p>
          <a:p>
            <a:pPr lvl="1"/>
            <a:r>
              <a:rPr lang="en-US" sz="1800" i="0" dirty="0"/>
              <a:t>most popular container platform for Linux, Windows, and Mac</a:t>
            </a:r>
          </a:p>
          <a:p>
            <a:r>
              <a:rPr lang="en-US" sz="2000" i="0" dirty="0"/>
              <a:t>Linux – containers run at native speeds</a:t>
            </a:r>
          </a:p>
          <a:p>
            <a:r>
              <a:rPr lang="en-US" sz="2000" i="0" dirty="0"/>
              <a:t>Mac OS X and Windows:</a:t>
            </a:r>
          </a:p>
          <a:p>
            <a:pPr lvl="1"/>
            <a:r>
              <a:rPr lang="en-US" sz="1800" i="0" dirty="0"/>
              <a:t>containers can run at near-native speed for CPU-intensive codes</a:t>
            </a:r>
          </a:p>
          <a:p>
            <a:pPr lvl="2"/>
            <a:r>
              <a:rPr lang="en-US" sz="1600" b="1" i="0" dirty="0"/>
              <a:t>a couple of good examples on Mac;  more testing required on Windows</a:t>
            </a:r>
          </a:p>
          <a:p>
            <a:pPr lvl="1"/>
            <a:r>
              <a:rPr lang="en-US" sz="1800" i="0" dirty="0"/>
              <a:t>I/O can be slow (similar to NFS)</a:t>
            </a:r>
          </a:p>
          <a:p>
            <a:pPr lvl="1"/>
            <a:r>
              <a:rPr lang="en-US" sz="1800" i="0" dirty="0"/>
              <a:t>MPI works</a:t>
            </a:r>
          </a:p>
          <a:p>
            <a:pPr lvl="2"/>
            <a:r>
              <a:rPr lang="en-US" sz="1600" b="1" i="0" dirty="0"/>
              <a:t>seems to work well on Mac;  more testing required on Windows</a:t>
            </a:r>
          </a:p>
        </p:txBody>
      </p:sp>
    </p:spTree>
    <p:extLst>
      <p:ext uri="{BB962C8B-B14F-4D97-AF65-F5344CB8AC3E}">
        <p14:creationId xmlns:p14="http://schemas.microsoft.com/office/powerpoint/2010/main" val="350309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922" y="290136"/>
            <a:ext cx="7760677" cy="589085"/>
          </a:xfrm>
        </p:spPr>
        <p:txBody>
          <a:bodyPr>
            <a:normAutofit/>
          </a:bodyPr>
          <a:lstStyle/>
          <a:p>
            <a:r>
              <a:rPr lang="en-US" dirty="0"/>
              <a:t>Delivering Codes via Docker Images</a:t>
            </a:r>
          </a:p>
        </p:txBody>
      </p:sp>
      <p:sp>
        <p:nvSpPr>
          <p:cNvPr id="3" name="Content Placeholder 2"/>
          <p:cNvSpPr>
            <a:spLocks noGrp="1"/>
          </p:cNvSpPr>
          <p:nvPr>
            <p:ph idx="1"/>
          </p:nvPr>
        </p:nvSpPr>
        <p:spPr>
          <a:xfrm>
            <a:off x="152400" y="1292464"/>
            <a:ext cx="8839200" cy="5011617"/>
          </a:xfrm>
        </p:spPr>
        <p:txBody>
          <a:bodyPr>
            <a:normAutofit lnSpcReduction="10000"/>
          </a:bodyPr>
          <a:lstStyle/>
          <a:p>
            <a:r>
              <a:rPr lang="en-US" sz="2000" i="0" dirty="0"/>
              <a:t>Seven particle accelerator codes are available </a:t>
            </a:r>
            <a:r>
              <a:rPr lang="en-US" sz="2000" i="0" dirty="0">
                <a:solidFill>
                  <a:srgbClr val="FF0000"/>
                </a:solidFill>
              </a:rPr>
              <a:t>(more on the way)</a:t>
            </a:r>
          </a:p>
          <a:p>
            <a:pPr lvl="1"/>
            <a:r>
              <a:rPr lang="en-US" sz="1800" i="0" dirty="0"/>
              <a:t>X-ray:      SRW, Shadow3</a:t>
            </a:r>
          </a:p>
          <a:p>
            <a:pPr lvl="1"/>
            <a:r>
              <a:rPr lang="en-US" sz="1800" i="0" dirty="0"/>
              <a:t>Beams:   Synergia, Warp, Elegant/SDDS, Hellweg</a:t>
            </a:r>
          </a:p>
          <a:p>
            <a:pPr lvl="2"/>
            <a:r>
              <a:rPr lang="en-US" sz="1600" b="1" i="0" dirty="0"/>
              <a:t>coming soon:  MAD-X, PTC</a:t>
            </a:r>
          </a:p>
          <a:p>
            <a:pPr lvl="1"/>
            <a:r>
              <a:rPr lang="en-US" sz="1800" i="0" dirty="0"/>
              <a:t>FELs:        Genesis v.2</a:t>
            </a:r>
          </a:p>
          <a:p>
            <a:r>
              <a:rPr lang="en-US" sz="2000" i="0" dirty="0"/>
              <a:t>Three user interface (UI) modes are supported: </a:t>
            </a:r>
          </a:p>
          <a:p>
            <a:pPr lvl="1"/>
            <a:r>
              <a:rPr lang="en-US" sz="1800" i="0" dirty="0"/>
              <a:t>Sirepo (GUI);  Jupyter (IPython notebooks);  command-line (CLI)</a:t>
            </a:r>
          </a:p>
          <a:p>
            <a:r>
              <a:rPr lang="en-US" sz="2000" i="0" dirty="0"/>
              <a:t>Automated build/test/release to Docker Hub and to PyPI</a:t>
            </a:r>
          </a:p>
          <a:p>
            <a:r>
              <a:rPr lang="en-US" sz="2000" i="0" dirty="0"/>
              <a:t>One command to download/install/run:</a:t>
            </a:r>
            <a:endParaRPr lang="en-US" i="0" dirty="0"/>
          </a:p>
          <a:p>
            <a:pPr marL="0" indent="0">
              <a:spcBef>
                <a:spcPts val="600"/>
              </a:spcBef>
              <a:buNone/>
            </a:pPr>
            <a:r>
              <a:rPr lang="en-US" sz="2000" i="0" dirty="0">
                <a:latin typeface="Courier New" panose="02070309020205020404" pitchFamily="49" charset="0"/>
                <a:cs typeface="Courier New" panose="02070309020205020404" pitchFamily="49" charset="0"/>
              </a:rPr>
              <a:t>         &gt;  docker run –p 8000:8000 radiasoft/sirepo</a:t>
            </a:r>
            <a:endParaRPr lang="en-US" i="0" dirty="0">
              <a:latin typeface="Courier New" panose="02070309020205020404" pitchFamily="49" charset="0"/>
              <a:cs typeface="Courier New" panose="02070309020205020404" pitchFamily="49" charset="0"/>
            </a:endParaRPr>
          </a:p>
          <a:p>
            <a:pPr lvl="2"/>
            <a:endParaRPr lang="en-US" sz="1400" i="0" dirty="0"/>
          </a:p>
          <a:p>
            <a:r>
              <a:rPr lang="en-US" sz="2000" i="0" dirty="0"/>
              <a:t>RadiaSoft code on GitHub:    </a:t>
            </a:r>
            <a:r>
              <a:rPr lang="en-US" sz="1600" i="0" u="sng" dirty="0">
                <a:solidFill>
                  <a:srgbClr val="000000"/>
                </a:solidFill>
                <a:latin typeface="Courier New" panose="02070309020205020404" pitchFamily="49" charset="0"/>
                <a:hlinkClick r:id="rId3"/>
              </a:rPr>
              <a:t>http://sirepo.com</a:t>
            </a:r>
            <a:r>
              <a:rPr lang="en-US" sz="1600" i="0" dirty="0">
                <a:solidFill>
                  <a:srgbClr val="000000"/>
                </a:solidFill>
              </a:rPr>
              <a:t>          </a:t>
            </a:r>
            <a:r>
              <a:rPr lang="en-US" sz="1600" i="0" dirty="0">
                <a:solidFill>
                  <a:srgbClr val="0070C0"/>
                </a:solidFill>
              </a:rPr>
              <a:t>(primary repo)</a:t>
            </a:r>
            <a:endParaRPr lang="en-US" sz="2000" i="0" dirty="0">
              <a:solidFill>
                <a:srgbClr val="0070C0"/>
              </a:solidFill>
            </a:endParaRPr>
          </a:p>
          <a:p>
            <a:pPr marL="457200" lvl="1" indent="0">
              <a:buNone/>
            </a:pPr>
            <a:r>
              <a:rPr lang="en-US" sz="1600" i="0" dirty="0">
                <a:cs typeface="Courier New" panose="02070309020205020404" pitchFamily="49" charset="0"/>
              </a:rPr>
              <a:t>                                                               </a:t>
            </a:r>
            <a:r>
              <a:rPr lang="en-US" sz="1600" i="0" dirty="0">
                <a:latin typeface="Courier New" panose="02070309020205020404" pitchFamily="49" charset="0"/>
                <a:cs typeface="Courier New" panose="02070309020205020404" pitchFamily="49" charset="0"/>
                <a:hlinkClick r:id="rId4"/>
              </a:rPr>
              <a:t>https://github.com/radiasoft</a:t>
            </a:r>
            <a:r>
              <a:rPr lang="en-US" sz="1600" i="0" dirty="0">
                <a:latin typeface="Courier New" panose="02070309020205020404" pitchFamily="49" charset="0"/>
                <a:cs typeface="Courier New" panose="02070309020205020404" pitchFamily="49" charset="0"/>
              </a:rPr>
              <a:t>  </a:t>
            </a:r>
            <a:r>
              <a:rPr lang="en-US" sz="1600" i="0" dirty="0">
                <a:cs typeface="Courier New" panose="02070309020205020404" pitchFamily="49" charset="0"/>
              </a:rPr>
              <a:t>(all)</a:t>
            </a:r>
          </a:p>
          <a:p>
            <a:pPr lvl="3"/>
            <a:endParaRPr lang="en-US" sz="1400" i="0" dirty="0">
              <a:cs typeface="Courier New" panose="02070309020205020404" pitchFamily="49" charset="0"/>
            </a:endParaRPr>
          </a:p>
          <a:p>
            <a:r>
              <a:rPr lang="en-US" sz="2000" i="0" dirty="0"/>
              <a:t>Try it yourself on RadiaSoft servers:  </a:t>
            </a:r>
            <a:r>
              <a:rPr lang="en-US" sz="1600" i="0" dirty="0">
                <a:latin typeface="Courier New" panose="02070309020205020404" pitchFamily="49" charset="0"/>
                <a:cs typeface="Courier New" panose="02070309020205020404" pitchFamily="49" charset="0"/>
                <a:hlinkClick r:id="rId5"/>
              </a:rPr>
              <a:t>https://beta.sirepo.com</a:t>
            </a:r>
            <a:r>
              <a:rPr lang="en-US" sz="1800" i="0" dirty="0">
                <a:latin typeface="Courier New" panose="02070309020205020404" pitchFamily="49" charset="0"/>
                <a:cs typeface="Courier New" panose="02070309020205020404" pitchFamily="49" charset="0"/>
              </a:rPr>
              <a:t> </a:t>
            </a:r>
            <a:endParaRPr lang="en-US" sz="2000" i="0" dirty="0"/>
          </a:p>
          <a:p>
            <a:pPr marL="457200" lvl="1" indent="0">
              <a:buNone/>
            </a:pPr>
            <a:r>
              <a:rPr lang="en-US" sz="1600" i="0" dirty="0"/>
              <a:t>                                                                           </a:t>
            </a:r>
            <a:r>
              <a:rPr lang="en-US" sz="1600" i="0" dirty="0">
                <a:latin typeface="Courier New" panose="02070309020205020404" pitchFamily="49" charset="0"/>
                <a:cs typeface="Courier New" panose="02070309020205020404" pitchFamily="49" charset="0"/>
                <a:hlinkClick r:id="rId6"/>
              </a:rPr>
              <a:t>https://jupyter.radiasoft.org</a:t>
            </a:r>
            <a:r>
              <a:rPr lang="en-US" sz="1600" i="0" dirty="0"/>
              <a:t> </a:t>
            </a:r>
            <a:endParaRPr lang="en-US" sz="1400" i="0" dirty="0">
              <a:latin typeface="Courier New" panose="02070309020205020404" pitchFamily="49" charset="0"/>
              <a:cs typeface="Courier New" panose="02070309020205020404" pitchFamily="49" charset="0"/>
            </a:endParaRPr>
          </a:p>
        </p:txBody>
      </p:sp>
      <p:sp>
        <p:nvSpPr>
          <p:cNvPr id="4" name="TextBox 3"/>
          <p:cNvSpPr txBox="1"/>
          <p:nvPr/>
        </p:nvSpPr>
        <p:spPr>
          <a:xfrm>
            <a:off x="2822331" y="791301"/>
            <a:ext cx="528417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hlinkClick r:id="rId7"/>
              </a:rPr>
              <a:t>https://hub.docker.com/r/radiasoft/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2854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298936"/>
            <a:ext cx="8015654" cy="589085"/>
          </a:xfrm>
        </p:spPr>
        <p:txBody>
          <a:bodyPr>
            <a:normAutofit/>
          </a:bodyPr>
          <a:lstStyle/>
          <a:p>
            <a:r>
              <a:rPr lang="en-US" dirty="0"/>
              <a:t>Version Management</a:t>
            </a:r>
          </a:p>
        </p:txBody>
      </p:sp>
      <p:sp>
        <p:nvSpPr>
          <p:cNvPr id="3" name="Content Placeholder 2"/>
          <p:cNvSpPr>
            <a:spLocks noGrp="1"/>
          </p:cNvSpPr>
          <p:nvPr>
            <p:ph idx="1"/>
          </p:nvPr>
        </p:nvSpPr>
        <p:spPr>
          <a:xfrm>
            <a:off x="152400" y="1002323"/>
            <a:ext cx="8839200" cy="5161086"/>
          </a:xfrm>
        </p:spPr>
        <p:txBody>
          <a:bodyPr>
            <a:normAutofit/>
          </a:bodyPr>
          <a:lstStyle/>
          <a:p>
            <a:r>
              <a:rPr lang="en-US" i="0" dirty="0"/>
              <a:t>Images are identified by chronological version</a:t>
            </a:r>
          </a:p>
          <a:p>
            <a:pPr lvl="1"/>
            <a:r>
              <a:rPr lang="en-US" i="0" dirty="0"/>
              <a:t>does not interfere with systems used by the code developers</a:t>
            </a:r>
          </a:p>
          <a:p>
            <a:pPr lvl="1"/>
            <a:r>
              <a:rPr lang="en-US" i="0" dirty="0"/>
              <a:t>provides meaningful versioning, as necessary for reproducibility</a:t>
            </a:r>
          </a:p>
          <a:p>
            <a:r>
              <a:rPr lang="en-US" i="0" dirty="0"/>
              <a:t>Channels are declared for the main git branch:</a:t>
            </a:r>
          </a:p>
          <a:p>
            <a:pPr lvl="1"/>
            <a:r>
              <a:rPr lang="en-US" i="0" dirty="0"/>
              <a:t>dev    (latest, specified by default)</a:t>
            </a:r>
          </a:p>
          <a:p>
            <a:pPr lvl="1"/>
            <a:r>
              <a:rPr lang="en-US" i="0" dirty="0"/>
              <a:t>alpha (internal testing)</a:t>
            </a:r>
          </a:p>
          <a:p>
            <a:pPr lvl="1"/>
            <a:r>
              <a:rPr lang="en-US" i="0" dirty="0"/>
              <a:t>beta   (external testing)</a:t>
            </a:r>
          </a:p>
          <a:p>
            <a:pPr lvl="1"/>
            <a:r>
              <a:rPr lang="en-US" i="0" dirty="0"/>
              <a:t>prod   (ready for production release)</a:t>
            </a:r>
          </a:p>
          <a:p>
            <a:r>
              <a:rPr lang="en-US" i="0" dirty="0"/>
              <a:t>Each container image includes a ‘manifest’</a:t>
            </a:r>
          </a:p>
          <a:p>
            <a:pPr lvl="1"/>
            <a:r>
              <a:rPr lang="en-US" i="0" dirty="0"/>
              <a:t>describes the image &amp; codes,   rsmanifest.json</a:t>
            </a:r>
          </a:p>
          <a:p>
            <a:r>
              <a:rPr lang="en-US" i="0" dirty="0"/>
              <a:t>Source code for each application is stored in the image</a:t>
            </a:r>
          </a:p>
          <a:p>
            <a:r>
              <a:rPr lang="en-US" i="0" dirty="0"/>
              <a:t>Code versions/commits can be queried by simulations</a:t>
            </a:r>
          </a:p>
        </p:txBody>
      </p:sp>
    </p:spTree>
    <p:extLst>
      <p:ext uri="{BB962C8B-B14F-4D97-AF65-F5344CB8AC3E}">
        <p14:creationId xmlns:p14="http://schemas.microsoft.com/office/powerpoint/2010/main" val="252569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172117"/>
            <a:ext cx="8015654" cy="589085"/>
          </a:xfrm>
        </p:spPr>
        <p:txBody>
          <a:bodyPr>
            <a:normAutofit/>
          </a:bodyPr>
          <a:lstStyle/>
          <a:p>
            <a:r>
              <a:rPr lang="en-US" dirty="0"/>
              <a:t>The Browser is the Scientific UI</a:t>
            </a:r>
          </a:p>
        </p:txBody>
      </p:sp>
      <p:sp>
        <p:nvSpPr>
          <p:cNvPr id="3" name="Content Placeholder 2"/>
          <p:cNvSpPr>
            <a:spLocks noGrp="1"/>
          </p:cNvSpPr>
          <p:nvPr>
            <p:ph idx="1"/>
          </p:nvPr>
        </p:nvSpPr>
        <p:spPr>
          <a:xfrm>
            <a:off x="698242" y="2857500"/>
            <a:ext cx="8120444" cy="3209184"/>
          </a:xfrm>
        </p:spPr>
        <p:txBody>
          <a:bodyPr>
            <a:normAutofit/>
          </a:bodyPr>
          <a:lstStyle/>
          <a:p>
            <a:r>
              <a:rPr lang="en-US" sz="2800" i="0" dirty="0"/>
              <a:t>Easy sharing via links  (&amp; many other ways)</a:t>
            </a:r>
          </a:p>
          <a:p>
            <a:r>
              <a:rPr lang="en-US" sz="2800" i="0" dirty="0"/>
              <a:t>Nothing to </a:t>
            </a:r>
            <a:r>
              <a:rPr lang="en-US" sz="2800" dirty="0"/>
              <a:t>compile</a:t>
            </a:r>
            <a:r>
              <a:rPr lang="en-US" sz="2800" i="0" dirty="0"/>
              <a:t> or </a:t>
            </a:r>
            <a:r>
              <a:rPr lang="en-US" sz="2800" dirty="0"/>
              <a:t>build</a:t>
            </a:r>
            <a:r>
              <a:rPr lang="en-US" sz="2800" i="0" dirty="0"/>
              <a:t> or </a:t>
            </a:r>
            <a:r>
              <a:rPr lang="en-US" sz="2800" dirty="0"/>
              <a:t>install</a:t>
            </a:r>
          </a:p>
          <a:p>
            <a:r>
              <a:rPr lang="en-US" sz="2800" i="0" dirty="0"/>
              <a:t>Work from either your tablet &amp; desktop</a:t>
            </a:r>
          </a:p>
          <a:p>
            <a:r>
              <a:rPr lang="en-US" sz="2800" i="0" dirty="0"/>
              <a:t>Fast, interactive scientific plotting</a:t>
            </a:r>
          </a:p>
          <a:p>
            <a:r>
              <a:rPr lang="en-US" sz="2800" i="0" dirty="0"/>
              <a:t>Modern JavaScript:</a:t>
            </a:r>
          </a:p>
          <a:p>
            <a:pPr lvl="1"/>
            <a:r>
              <a:rPr lang="en-US" sz="2400" i="0" dirty="0"/>
              <a:t>Angular, Bootstrap, D3.js</a:t>
            </a:r>
          </a:p>
        </p:txBody>
      </p:sp>
      <p:pic>
        <p:nvPicPr>
          <p:cNvPr id="4" name="Picture 3" descr="bootstra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771" y="1028417"/>
            <a:ext cx="1426862" cy="1426862"/>
          </a:xfrm>
          <a:prstGeom prst="rect">
            <a:avLst/>
          </a:prstGeom>
        </p:spPr>
      </p:pic>
      <p:pic>
        <p:nvPicPr>
          <p:cNvPr id="5" name="Picture 4" descr="angula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805700"/>
            <a:ext cx="1860321" cy="1860321"/>
          </a:xfrm>
          <a:prstGeom prst="rect">
            <a:avLst/>
          </a:prstGeom>
        </p:spPr>
      </p:pic>
      <p:pic>
        <p:nvPicPr>
          <p:cNvPr id="6" name="Picture 5" descr="d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8386" y="1028417"/>
            <a:ext cx="1489358" cy="1414889"/>
          </a:xfrm>
          <a:prstGeom prst="rect">
            <a:avLst/>
          </a:prstGeom>
        </p:spPr>
      </p:pic>
    </p:spTree>
    <p:extLst>
      <p:ext uri="{BB962C8B-B14F-4D97-AF65-F5344CB8AC3E}">
        <p14:creationId xmlns:p14="http://schemas.microsoft.com/office/powerpoint/2010/main" val="20556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5" y="430821"/>
            <a:ext cx="8015654" cy="589085"/>
          </a:xfrm>
        </p:spPr>
        <p:txBody>
          <a:bodyPr>
            <a:normAutofit/>
          </a:bodyPr>
          <a:lstStyle/>
          <a:p>
            <a:r>
              <a:rPr lang="en-US" dirty="0"/>
              <a:t>Conclusion:  many ways to share</a:t>
            </a:r>
          </a:p>
        </p:txBody>
      </p:sp>
      <p:sp>
        <p:nvSpPr>
          <p:cNvPr id="3" name="Content Placeholder 2"/>
          <p:cNvSpPr>
            <a:spLocks noGrp="1"/>
          </p:cNvSpPr>
          <p:nvPr>
            <p:ph idx="1"/>
          </p:nvPr>
        </p:nvSpPr>
        <p:spPr>
          <a:xfrm>
            <a:off x="773722" y="1213337"/>
            <a:ext cx="8217877" cy="4950071"/>
          </a:xfrm>
        </p:spPr>
        <p:txBody>
          <a:bodyPr>
            <a:normAutofit/>
          </a:bodyPr>
          <a:lstStyle/>
          <a:p>
            <a:r>
              <a:rPr lang="en-US" i="0" dirty="0"/>
              <a:t>Simple web link to run on the same server</a:t>
            </a:r>
          </a:p>
          <a:p>
            <a:pPr lvl="1"/>
            <a:r>
              <a:rPr lang="en-US" i="0" dirty="0"/>
              <a:t>email or IM a URL to your colleague</a:t>
            </a:r>
          </a:p>
          <a:p>
            <a:r>
              <a:rPr lang="en-US" i="0" dirty="0"/>
              <a:t>Self-extracting simulations</a:t>
            </a:r>
          </a:p>
          <a:p>
            <a:pPr lvl="1"/>
            <a:r>
              <a:rPr lang="en-US" i="0" dirty="0"/>
              <a:t>alternative to URL when colleague uses different server</a:t>
            </a:r>
          </a:p>
          <a:p>
            <a:pPr lvl="1"/>
            <a:r>
              <a:rPr lang="en-US" i="0" dirty="0"/>
              <a:t>put (potentially large) HTML file on Dropbox (for example)</a:t>
            </a:r>
          </a:p>
          <a:p>
            <a:pPr lvl="1"/>
            <a:r>
              <a:rPr lang="en-US" i="0" dirty="0"/>
              <a:t>colleague double-clicks and specifies Sirepo server to use</a:t>
            </a:r>
          </a:p>
          <a:p>
            <a:r>
              <a:rPr lang="en-US" i="0" dirty="0"/>
              <a:t>Zipped archive (used for self-extracting feature)</a:t>
            </a:r>
          </a:p>
          <a:p>
            <a:r>
              <a:rPr lang="en-US" i="0" dirty="0"/>
              <a:t>Python source for CLI</a:t>
            </a:r>
          </a:p>
          <a:p>
            <a:pPr lvl="1"/>
            <a:r>
              <a:rPr lang="en-US" i="0" dirty="0"/>
              <a:t>the Sirepo GUI never constrains power users</a:t>
            </a:r>
          </a:p>
          <a:p>
            <a:pPr lvl="1"/>
            <a:r>
              <a:rPr lang="en-US" i="0" dirty="0"/>
              <a:t>easy interaction between new users and expert</a:t>
            </a:r>
          </a:p>
          <a:p>
            <a:r>
              <a:rPr lang="en-US" i="0" dirty="0"/>
              <a:t>IPython/Jupyter compatible</a:t>
            </a:r>
          </a:p>
          <a:p>
            <a:pPr lvl="1"/>
            <a:r>
              <a:rPr lang="en-US" i="0" dirty="0"/>
              <a:t>manual now, but will be automated in the future</a:t>
            </a:r>
          </a:p>
          <a:p>
            <a:endParaRPr lang="en-US" i="0" dirty="0"/>
          </a:p>
        </p:txBody>
      </p:sp>
    </p:spTree>
    <p:extLst>
      <p:ext uri="{BB962C8B-B14F-4D97-AF65-F5344CB8AC3E}">
        <p14:creationId xmlns:p14="http://schemas.microsoft.com/office/powerpoint/2010/main" val="165698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 Digital 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first step (but more difficult to say…)</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social reasons</a:t>
            </a:r>
          </a:p>
          <a:p>
            <a:pPr lvl="1"/>
            <a:r>
              <a:rPr lang="en-US" sz="1600" i="0" dirty="0"/>
              <a:t>don’t want to share years of effort with others, who would directly benefit</a:t>
            </a:r>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dirty="0"/>
              <a:t>it can be very difficult to build/install the software</a:t>
            </a:r>
          </a:p>
          <a:p>
            <a:pPr lvl="1"/>
            <a:r>
              <a:rPr lang="en-US" sz="1600" i="0" dirty="0"/>
              <a:t>the software may be very difficult to use</a:t>
            </a:r>
          </a:p>
          <a:p>
            <a:pPr lvl="1"/>
            <a:r>
              <a:rPr lang="en-US" sz="1600" i="0" dirty="0"/>
              <a:t>the simulations may require many processors</a:t>
            </a:r>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reproducibility?</a:t>
            </a:r>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dirty="0"/>
              <a:t>we want confidence that published/presented 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of its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code is very difficult to use, what does reproducibility really mean?</a:t>
            </a:r>
          </a:p>
          <a:p>
            <a:pPr lvl="1"/>
            <a:r>
              <a:rPr lang="en-US" dirty="0"/>
              <a:t>if you are given 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can be very 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2.7.x is not compatible with Python 3.x</a:t>
            </a:r>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compilers are not</a:t>
            </a:r>
          </a:p>
          <a:p>
            <a:pPr lvl="1"/>
            <a:r>
              <a:rPr lang="en-US" i="0" dirty="0"/>
              <a:t>one frequently has multiple versions of installed Python </a:t>
            </a:r>
          </a:p>
          <a:p>
            <a:pPr lvl="2"/>
            <a:r>
              <a:rPr lang="en-US" b="1" i="0" dirty="0"/>
              <a:t> this creates confusion</a:t>
            </a:r>
            <a:r>
              <a:rPr lang="en-US" dirty="0"/>
              <a:t> </a:t>
            </a:r>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23281</TotalTime>
  <Words>2248</Words>
  <Application>Microsoft Office PowerPoint</Application>
  <PresentationFormat>On-screen Show (4:3)</PresentationFormat>
  <Paragraphs>250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its value</vt:lpstr>
      <vt:lpstr>Usability via Python – an example of problems encountered</vt:lpstr>
      <vt:lpstr>Class discussion:</vt:lpstr>
      <vt:lpstr>Literature</vt:lpstr>
      <vt:lpstr>Goals</vt:lpstr>
      <vt:lpstr>HPC Application Containers</vt:lpstr>
      <vt:lpstr>Delivering Codes via Docker Images</vt:lpstr>
      <vt:lpstr>Version Management</vt:lpstr>
      <vt:lpstr>The Browser is the Scientific UI</vt:lpstr>
      <vt:lpstr>Conclusion:  many ways to share</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943</cp:revision>
  <dcterms:created xsi:type="dcterms:W3CDTF">2015-04-21T20:23:32Z</dcterms:created>
  <dcterms:modified xsi:type="dcterms:W3CDTF">2018-01-07T19:01:03Z</dcterms:modified>
</cp:coreProperties>
</file>