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  <p:sldMasterId id="2147483711" r:id="rId2"/>
  </p:sldMasterIdLst>
  <p:notesMasterIdLst>
    <p:notesMasterId r:id="rId11"/>
  </p:notesMasterIdLst>
  <p:sldIdLst>
    <p:sldId id="297" r:id="rId3"/>
    <p:sldId id="393" r:id="rId4"/>
    <p:sldId id="446" r:id="rId5"/>
    <p:sldId id="447" r:id="rId6"/>
    <p:sldId id="448" r:id="rId7"/>
    <p:sldId id="430" r:id="rId8"/>
    <p:sldId id="442" r:id="rId9"/>
    <p:sldId id="42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543E6F-82BB-8D42-9A23-2A0C0F0C1C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58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Slice Energy Spread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b of fu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9144000" cy="85576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7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4386263" y="6581776"/>
            <a:ext cx="377016" cy="2769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2B45342-D41F-3246-BC88-9305F376649F}" type="slidenum">
              <a:rPr lang="en-US" sz="1200" smtClean="0">
                <a:solidFill>
                  <a:srgbClr val="FFFFFF"/>
                </a:solidFill>
              </a:rPr>
              <a:pPr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8725065" y="6486536"/>
            <a:ext cx="36738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F46901F-252C-D946-B4FD-40072B8BE34D}" type="slidenum">
              <a:rPr lang="en-US" sz="1200" b="1" smtClean="0">
                <a:solidFill>
                  <a:srgbClr val="FFFFFF"/>
                </a:solidFill>
              </a:rPr>
              <a:pPr algn="ctr"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86"/>
          <a:stretch>
            <a:fillRect/>
          </a:stretch>
        </p:blipFill>
        <p:spPr bwMode="auto">
          <a:xfrm>
            <a:off x="922338" y="6426646"/>
            <a:ext cx="1600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2571750" y="6448430"/>
            <a:ext cx="0" cy="36671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2595563" y="6389689"/>
            <a:ext cx="781050" cy="460375"/>
          </a:xfrm>
          <a:prstGeom prst="rect">
            <a:avLst/>
          </a:prstGeom>
          <a:noFill/>
          <a:ln>
            <a:noFill/>
          </a:ln>
          <a:extLst/>
        </p:spPr>
        <p:txBody>
          <a:bodyPr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Office of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Science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725067" y="6447087"/>
            <a:ext cx="367383" cy="355903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-752" y="-12699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59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Franklin Gothic Medium"/>
          <a:ea typeface="+mj-ea"/>
          <a:cs typeface="Franklin Gothic Mediu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08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914165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250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33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13" indent="-342813" algn="l" rtl="0" eaLnBrk="0" fontAlgn="base" hangingPunct="0">
        <a:spcBef>
          <a:spcPts val="900"/>
        </a:spcBef>
        <a:spcAft>
          <a:spcPct val="0"/>
        </a:spcAft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288850" indent="-226954" algn="l" rtl="0" eaLnBrk="0" fontAlgn="base" hangingPunct="0">
        <a:spcBef>
          <a:spcPts val="500"/>
        </a:spcBef>
        <a:spcAft>
          <a:spcPct val="0"/>
        </a:spcAft>
        <a:buSzPct val="85000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2pPr>
      <a:lvl3pPr marL="572941" indent="-117445" algn="l" rtl="0" eaLnBrk="0" fontAlgn="base" hangingPunct="0">
        <a:spcBef>
          <a:spcPts val="4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3pPr>
      <a:lvl4pPr marL="909404" indent="-226954" algn="l" rtl="0" eaLnBrk="0" fontAlgn="base" hangingPunct="0">
        <a:spcBef>
          <a:spcPct val="200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4pPr>
      <a:lvl5pPr marL="1145880" indent="-23647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5pPr>
      <a:lvl6pPr marL="2513959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6pPr>
      <a:lvl7pPr marL="2971040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7pPr>
      <a:lvl8pPr marL="3428124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8pPr>
      <a:lvl9pPr marL="3885205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320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G. Andonian, UCLA / RadiaBeam Tech</a:t>
            </a:r>
          </a:p>
          <a:p>
            <a:pPr marL="1489075"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G. Andonian, UCLA / RadiaBeam Tech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49" y="1968375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Energy Spread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2779620"/>
            <a:ext cx="2159726" cy="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5" y="946486"/>
            <a:ext cx="5143017" cy="3345357"/>
          </a:xfrm>
          <a:prstGeom prst="rect">
            <a:avLst/>
          </a:prstGeom>
        </p:spPr>
      </p:pic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27104"/>
          <a:lstStyle/>
          <a:p>
            <a:r>
              <a:rPr lang="en-US" dirty="0">
                <a:solidFill>
                  <a:prstClr val="white"/>
                </a:solidFill>
                <a:ea typeface="ＭＳ Ｐゴシック"/>
              </a:rPr>
              <a:t>High-quality electron beams (high charge, short duration, low emittance) can drive Free Electron Laser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3631" y="903764"/>
            <a:ext cx="4418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https://www.helmholtz-berlin.de/projects/berlinpro/erl-intro/linac-fel_en.html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rot="21300000" flipV="1">
            <a:off x="2570310" y="3134686"/>
            <a:ext cx="1019319" cy="465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3217441" y="3529559"/>
            <a:ext cx="76706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582445" y="3861203"/>
            <a:ext cx="1017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2432738" y="3748536"/>
            <a:ext cx="3010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451074" y="3933851"/>
            <a:ext cx="13653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Gain length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35" y="4781226"/>
            <a:ext cx="2824480" cy="8737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469" y="5323522"/>
            <a:ext cx="3484880" cy="7010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60854" y="1969976"/>
            <a:ext cx="37491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Free Electron Laser: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Interaction undulator radiation &amp; dense e-beam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 micro-bunching 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coherent undulator emission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Small gain length favorable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E-beam quality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 Pierce parameter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Large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favorable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ρ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typically of order 10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-10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-2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/>
              </a:rPr>
              <a:t> Energy spread washes out micro-bunching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1D gain length corrected with 3D effects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Λ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(energy spread, emittance, etc.)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55935" y="6511559"/>
            <a:ext cx="2852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Huang &amp; Kim PRSTAB 10, 034801 (2007)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1540107" y="1665048"/>
            <a:ext cx="503229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792517" y="1917456"/>
            <a:ext cx="767898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0" y="5107660"/>
            <a:ext cx="136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Pierce parameter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82188" y="4335783"/>
            <a:ext cx="137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Charge / duration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16200000" flipH="1">
            <a:off x="1857153" y="4703342"/>
            <a:ext cx="419588" cy="193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22180" y="6079399"/>
            <a:ext cx="123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E-beam energy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68231" y="5539429"/>
            <a:ext cx="919822" cy="604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41291" y="5833178"/>
            <a:ext cx="1852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E-beam size (emittance)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rot="16200000" flipV="1">
            <a:off x="2956682" y="5580739"/>
            <a:ext cx="282409" cy="222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366524" y="5274414"/>
            <a:ext cx="1211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4A8DB-DCC1-450B-A87A-F20904A0C4FC}"/>
              </a:ext>
            </a:extLst>
          </p:cNvPr>
          <p:cNvSpPr txBox="1"/>
          <p:nvPr/>
        </p:nvSpPr>
        <p:spPr>
          <a:xfrm>
            <a:off x="71585" y="653543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3930609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679"/>
            <a:ext cx="9144000" cy="855765"/>
          </a:xfrm>
        </p:spPr>
        <p:txBody>
          <a:bodyPr/>
          <a:lstStyle/>
          <a:p>
            <a:r>
              <a:rPr lang="en-US" dirty="0"/>
              <a:t>Each time slice can develop micro-bunching: Not integrated but slice energy spread critical to FEL: </a:t>
            </a:r>
            <a:r>
              <a:rPr lang="en-US" dirty="0" err="1"/>
              <a:t>σ</a:t>
            </a:r>
            <a:r>
              <a:rPr lang="en-US" baseline="-25000" dirty="0" err="1"/>
              <a:t>γ,slice</a:t>
            </a:r>
            <a:r>
              <a:rPr lang="en-US" dirty="0"/>
              <a:t>&lt;</a:t>
            </a:r>
            <a:r>
              <a:rPr lang="en-US" dirty="0" err="1"/>
              <a:t>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4112" y="1320706"/>
            <a:ext cx="4267200" cy="3200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029051" y="1576293"/>
            <a:ext cx="109728" cy="1097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Arrow Connector 6"/>
          <p:cNvCxnSpPr>
            <a:endCxn id="77" idx="1"/>
          </p:cNvCxnSpPr>
          <p:nvPr/>
        </p:nvCxnSpPr>
        <p:spPr bwMode="auto">
          <a:xfrm flipV="1">
            <a:off x="4088690" y="1420150"/>
            <a:ext cx="1822782" cy="215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842023" y="1264006"/>
            <a:ext cx="42672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6" y="916663"/>
            <a:ext cx="43343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 as a function of energy spread in a correlation-free beam: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>
            <a:off x="1972412" y="5448968"/>
            <a:ext cx="1168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>
            <a:off x="2556435" y="6032991"/>
            <a:ext cx="1627921" cy="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089395" y="5103092"/>
            <a:ext cx="197760" cy="4195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10800000">
            <a:off x="2708831" y="5103092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708831" y="5522674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 flipH="1" flipV="1">
            <a:off x="2675473" y="533556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2873233" y="534054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4794489" y="5448958"/>
            <a:ext cx="1168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>
            <a:off x="5378512" y="6032982"/>
            <a:ext cx="1692971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 bwMode="auto">
          <a:xfrm rot="3600000">
            <a:off x="6254922" y="4885985"/>
            <a:ext cx="64008" cy="840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10800000">
            <a:off x="5530908" y="5103082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>
            <a:off x="5530908" y="5522664"/>
            <a:ext cx="1276393" cy="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5497550" y="5335556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6240981" y="5340539"/>
            <a:ext cx="82784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034315" y="59536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8889" y="4651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1578" y="5091755"/>
            <a:ext cx="40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>
            <a:off x="3426116" y="5307217"/>
            <a:ext cx="43092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886681" y="59422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1255" y="46398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>
            <a:off x="3078053" y="4932973"/>
            <a:ext cx="239542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964652" y="4495604"/>
            <a:ext cx="48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08094" y="5103095"/>
            <a:ext cx="40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>
            <a:off x="6592632" y="5318557"/>
            <a:ext cx="43092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>
            <a:off x="5885305" y="4926618"/>
            <a:ext cx="772427" cy="6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907983" y="4511927"/>
            <a:ext cx="79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D×σ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z0</a:t>
            </a:r>
          </a:p>
        </p:txBody>
      </p:sp>
      <p:cxnSp>
        <p:nvCxnSpPr>
          <p:cNvPr id="48" name="Straight Connector 47"/>
          <p:cNvCxnSpPr>
            <a:stCxn id="50" idx="1"/>
          </p:cNvCxnSpPr>
          <p:nvPr/>
        </p:nvCxnSpPr>
        <p:spPr bwMode="auto">
          <a:xfrm rot="10800000">
            <a:off x="6285124" y="5507266"/>
            <a:ext cx="1065909" cy="135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351032" y="5180919"/>
            <a:ext cx="178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Instantaneous energy spread of slice: σ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/D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84356" y="951616"/>
            <a:ext cx="494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 correlation through chicane de-compression: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280" y="4524804"/>
            <a:ext cx="166145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Beam parameters: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pC in 10 fs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250 MeV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Emittance 0.5 μm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Beam size 25 μm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Undulator: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Period 2.18 cm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Strength K=1.26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Pierce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ρ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=0.007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8652933" y="1534670"/>
            <a:ext cx="109728" cy="1097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 flipV="1">
            <a:off x="7818575" y="2024148"/>
            <a:ext cx="554711" cy="515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 rot="19005134">
            <a:off x="7308316" y="2310814"/>
            <a:ext cx="161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De-compression D&gt;1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668065" y="1334247"/>
            <a:ext cx="53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D=1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6176" y="3843372"/>
            <a:ext cx="143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1D Gain Length</a:t>
            </a: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079321" y="5327080"/>
            <a:ext cx="360368" cy="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3481600" y="4455219"/>
            <a:ext cx="162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correlation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93735" y="4430370"/>
            <a:ext cx="182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Same beam, with correlation</a:t>
            </a:r>
          </a:p>
        </p:txBody>
      </p:sp>
      <p:sp>
        <p:nvSpPr>
          <p:cNvPr id="68" name="TextBox 67"/>
          <p:cNvSpPr txBox="1"/>
          <p:nvPr/>
        </p:nvSpPr>
        <p:spPr>
          <a:xfrm rot="18455222">
            <a:off x="2351014" y="2653295"/>
            <a:ext cx="143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3D Gain Length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87540" y="6211669"/>
            <a:ext cx="7246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Slippage of chirped e-beam through photon pulse is detrimental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Length of relevant slice is several radiation wavelengths long (~5 fs)</a:t>
            </a: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6909516" y="3437316"/>
            <a:ext cx="17547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Chicane de-compression: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Maier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al.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PRX 2012, Schroeder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al.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FEL2013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911472" y="1264006"/>
            <a:ext cx="2219048" cy="312287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32F08-F85D-44F2-B82C-19FB58D52593}"/>
              </a:ext>
            </a:extLst>
          </p:cNvPr>
          <p:cNvSpPr txBox="1"/>
          <p:nvPr/>
        </p:nvSpPr>
        <p:spPr>
          <a:xfrm rot="16200000">
            <a:off x="-1234544" y="278240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211031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Bunch length and energy spread known, but correlation not known (longitudinal phase phase not known)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16000" y="1260970"/>
            <a:ext cx="7112000" cy="5334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7212005" y="1694760"/>
            <a:ext cx="409163" cy="416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097272" y="1638055"/>
            <a:ext cx="635958" cy="587427"/>
            <a:chOff x="2901606" y="2114257"/>
            <a:chExt cx="908512" cy="839182"/>
          </a:xfrm>
        </p:grpSpPr>
        <p:cxnSp>
          <p:nvCxnSpPr>
            <p:cNvPr id="5" name="Straight Connector 4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Oval 12"/>
          <p:cNvSpPr/>
          <p:nvPr/>
        </p:nvSpPr>
        <p:spPr bwMode="auto">
          <a:xfrm>
            <a:off x="7323504" y="4294021"/>
            <a:ext cx="230962" cy="416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7030570" y="4237313"/>
            <a:ext cx="635958" cy="587427"/>
            <a:chOff x="2901606" y="2114257"/>
            <a:chExt cx="908512" cy="839182"/>
          </a:xfrm>
        </p:grpSpPr>
        <p:cxnSp>
          <p:nvCxnSpPr>
            <p:cNvPr id="15" name="Straight Connector 14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>
            <a:off x="7391544" y="5303303"/>
            <a:ext cx="109728" cy="4160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6985210" y="5246595"/>
            <a:ext cx="635958" cy="587427"/>
            <a:chOff x="2901606" y="2114257"/>
            <a:chExt cx="908512" cy="839182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Oval 24"/>
          <p:cNvSpPr/>
          <p:nvPr/>
        </p:nvSpPr>
        <p:spPr bwMode="auto">
          <a:xfrm rot="2700000">
            <a:off x="3459628" y="5607888"/>
            <a:ext cx="109728" cy="56173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3206842" y="5617869"/>
            <a:ext cx="635958" cy="587427"/>
            <a:chOff x="2901606" y="2114257"/>
            <a:chExt cx="908512" cy="839182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Oval 30"/>
          <p:cNvSpPr/>
          <p:nvPr/>
        </p:nvSpPr>
        <p:spPr bwMode="auto">
          <a:xfrm rot="2700000">
            <a:off x="4662185" y="4962328"/>
            <a:ext cx="230962" cy="56173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466100" y="4972308"/>
            <a:ext cx="635958" cy="587427"/>
            <a:chOff x="2901606" y="2114257"/>
            <a:chExt cx="908512" cy="839182"/>
          </a:xfrm>
        </p:grpSpPr>
        <p:cxnSp>
          <p:nvCxnSpPr>
            <p:cNvPr id="33" name="Straight Connector 32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Oval 36"/>
          <p:cNvSpPr/>
          <p:nvPr/>
        </p:nvSpPr>
        <p:spPr bwMode="auto">
          <a:xfrm rot="20280000">
            <a:off x="4312857" y="4042387"/>
            <a:ext cx="901267" cy="231091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245687" y="3880059"/>
            <a:ext cx="635958" cy="587427"/>
            <a:chOff x="2901606" y="2114257"/>
            <a:chExt cx="908512" cy="839182"/>
          </a:xfrm>
        </p:grpSpPr>
        <p:cxnSp>
          <p:nvCxnSpPr>
            <p:cNvPr id="39" name="Straight Connector 38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3451322" y="982358"/>
            <a:ext cx="3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Bunch duration: 5 pC in 10 fs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98453" y="16961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Correlation unknown</a:t>
            </a:r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 bwMode="auto">
          <a:xfrm>
            <a:off x="5991443" y="1880833"/>
            <a:ext cx="1039126" cy="47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826283" y="6687278"/>
            <a:ext cx="161022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86735" y="6488668"/>
            <a:ext cx="158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Chicane scan</a:t>
            </a:r>
          </a:p>
        </p:txBody>
      </p:sp>
      <p:sp>
        <p:nvSpPr>
          <p:cNvPr id="58" name="Freeform 57"/>
          <p:cNvSpPr/>
          <p:nvPr/>
        </p:nvSpPr>
        <p:spPr bwMode="auto">
          <a:xfrm>
            <a:off x="5272931" y="1916498"/>
            <a:ext cx="1271930" cy="3050520"/>
          </a:xfrm>
          <a:custGeom>
            <a:avLst/>
            <a:gdLst>
              <a:gd name="connsiteX0" fmla="*/ 759756 w 1271930"/>
              <a:gd name="connsiteY0" fmla="*/ 0 h 3050520"/>
              <a:gd name="connsiteX1" fmla="*/ 1145304 w 1271930"/>
              <a:gd name="connsiteY1" fmla="*/ 1667013 h 3050520"/>
              <a:gd name="connsiteX2" fmla="*/ 0 w 1271930"/>
              <a:gd name="connsiteY2" fmla="*/ 3050520 h 30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30" h="3050520">
                <a:moveTo>
                  <a:pt x="759756" y="0"/>
                </a:moveTo>
                <a:cubicBezTo>
                  <a:pt x="1015843" y="579296"/>
                  <a:pt x="1271930" y="1158593"/>
                  <a:pt x="1145304" y="1667013"/>
                </a:cubicBezTo>
                <a:cubicBezTo>
                  <a:pt x="1018678" y="2175433"/>
                  <a:pt x="0" y="3050520"/>
                  <a:pt x="0" y="30505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3594665" y="1973199"/>
            <a:ext cx="2613786" cy="3504129"/>
          </a:xfrm>
          <a:custGeom>
            <a:avLst/>
            <a:gdLst>
              <a:gd name="connsiteX0" fmla="*/ 2369984 w 2613786"/>
              <a:gd name="connsiteY0" fmla="*/ 0 h 3504129"/>
              <a:gd name="connsiteX1" fmla="*/ 2426682 w 2613786"/>
              <a:gd name="connsiteY1" fmla="*/ 1576291 h 3504129"/>
              <a:gd name="connsiteX2" fmla="*/ 1247360 w 2613786"/>
              <a:gd name="connsiteY2" fmla="*/ 2698973 h 3504129"/>
              <a:gd name="connsiteX3" fmla="*/ 430906 w 2613786"/>
              <a:gd name="connsiteY3" fmla="*/ 2993819 h 3504129"/>
              <a:gd name="connsiteX4" fmla="*/ 136076 w 2613786"/>
              <a:gd name="connsiteY4" fmla="*/ 3197943 h 3504129"/>
              <a:gd name="connsiteX5" fmla="*/ 0 w 2613786"/>
              <a:gd name="connsiteY5" fmla="*/ 3504129 h 350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3786" h="3504129">
                <a:moveTo>
                  <a:pt x="2369984" y="0"/>
                </a:moveTo>
                <a:cubicBezTo>
                  <a:pt x="2491885" y="563231"/>
                  <a:pt x="2613786" y="1126462"/>
                  <a:pt x="2426682" y="1576291"/>
                </a:cubicBezTo>
                <a:cubicBezTo>
                  <a:pt x="2239578" y="2026120"/>
                  <a:pt x="1579989" y="2462718"/>
                  <a:pt x="1247360" y="2698973"/>
                </a:cubicBezTo>
                <a:cubicBezTo>
                  <a:pt x="914731" y="2935228"/>
                  <a:pt x="616120" y="2910657"/>
                  <a:pt x="430906" y="2993819"/>
                </a:cubicBezTo>
                <a:cubicBezTo>
                  <a:pt x="245692" y="3076981"/>
                  <a:pt x="207894" y="3112891"/>
                  <a:pt x="136076" y="3197943"/>
                </a:cubicBezTo>
                <a:cubicBezTo>
                  <a:pt x="64258" y="3282995"/>
                  <a:pt x="0" y="3504129"/>
                  <a:pt x="0" y="35041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 rot="20820000">
            <a:off x="1634314" y="5142722"/>
            <a:ext cx="1811026" cy="1105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1566152" y="4942284"/>
            <a:ext cx="635958" cy="587427"/>
            <a:chOff x="2901606" y="2114257"/>
            <a:chExt cx="908512" cy="839182"/>
          </a:xfrm>
        </p:grpSpPr>
        <p:cxnSp>
          <p:nvCxnSpPr>
            <p:cNvPr id="62" name="Straight Connector 61"/>
            <p:cNvCxnSpPr/>
            <p:nvPr/>
          </p:nvCxnSpPr>
          <p:spPr bwMode="auto">
            <a:xfrm rot="10800000">
              <a:off x="2901606" y="2193639"/>
              <a:ext cx="908512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>
              <a:off x="2901606" y="2789687"/>
              <a:ext cx="908512" cy="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 flipH="1" flipV="1">
              <a:off x="2636440" y="252817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3236107" y="2539517"/>
              <a:ext cx="827842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BF916A7-2C77-449E-8799-4DA2B71F7197}"/>
              </a:ext>
            </a:extLst>
          </p:cNvPr>
          <p:cNvSpPr txBox="1"/>
          <p:nvPr/>
        </p:nvSpPr>
        <p:spPr>
          <a:xfrm>
            <a:off x="71585" y="6535436"/>
            <a:ext cx="288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courtesy of J. van Tilborg (LBL)</a:t>
            </a:r>
          </a:p>
        </p:txBody>
      </p:sp>
    </p:spTree>
    <p:extLst>
      <p:ext uri="{BB962C8B-B14F-4D97-AF65-F5344CB8AC3E}">
        <p14:creationId xmlns:p14="http://schemas.microsoft.com/office/powerpoint/2010/main" val="18630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Have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5782491" cy="589085"/>
          </a:xfrm>
        </p:spPr>
        <p:txBody>
          <a:bodyPr>
            <a:normAutofit/>
          </a:bodyPr>
          <a:lstStyle/>
          <a:p>
            <a:r>
              <a:rPr lang="en-US" dirty="0"/>
              <a:t>The accelerator design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FD9B6-06E6-4AA5-9B1E-1D0D1DB4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3" y="639633"/>
            <a:ext cx="7350437" cy="21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BNL_Template_0324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(4:3)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DejaVu Sans</vt:lpstr>
      <vt:lpstr>Franklin Gothic Medium</vt:lpstr>
      <vt:lpstr>Lucida Grande</vt:lpstr>
      <vt:lpstr>Times New Roman</vt:lpstr>
      <vt:lpstr>Wingdings</vt:lpstr>
      <vt:lpstr>4_Office Theme</vt:lpstr>
      <vt:lpstr>2_LBNL_Template_032411</vt:lpstr>
      <vt:lpstr>USPAS – Simulation of Beam and Plasma Systems Steven M. Lund, Jean-Luc Vay, Remi Lehe, Daniel Winklehner and David L. Bruhwiler</vt:lpstr>
      <vt:lpstr>Goals</vt:lpstr>
      <vt:lpstr>High-quality electron beams (high charge, short duration, low emittance) can drive Free Electron Laser</vt:lpstr>
      <vt:lpstr>Each time slice can develop micro-bunching: Not integrated but slice energy spread critical to FEL: σγ,slice&lt;ρ</vt:lpstr>
      <vt:lpstr>Bunch length and energy spread known, but correlation not known (longitudinal phase phase not known)</vt:lpstr>
      <vt:lpstr>Class discussion:</vt:lpstr>
      <vt:lpstr>The accelerator design workflow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2018-01-18T14:55:41Z</dcterms:modified>
</cp:coreProperties>
</file>