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21" r:id="rId16"/>
    <p:sldId id="413" r:id="rId17"/>
    <p:sldId id="423" r:id="rId18"/>
    <p:sldId id="422" r:id="rId19"/>
    <p:sldId id="394" r:id="rId20"/>
    <p:sldId id="39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375892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1/8/2018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hal.inria.fr/hal-01358082/file/guest_rougier_2016.pdf" TargetMode="External"/><Relationship Id="rId3" Type="http://schemas.openxmlformats.org/officeDocument/2006/relationships/hyperlink" Target="https://codeocean.com/workshops/computational-reproducibility" TargetMode="External"/><Relationship Id="rId7" Type="http://schemas.openxmlformats.org/officeDocument/2006/relationships/hyperlink" Target="https://pdfs.semanticscholar.org/57ee/c0917fc84716e5748c2e94139ab156db3ada.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journals.plos.org/ploscompbiol/article?id=10.1371/journal.pcbi.1003285" TargetMode="External"/><Relationship Id="rId5" Type="http://schemas.openxmlformats.org/officeDocument/2006/relationships/hyperlink" Target="https://gigascience.biomedcentral.com/articles/10.1186/s13742-016-0135-4"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openresearchsoftware.metajnl.com/articles/10.5334/jors.ay/" TargetMode="External"/><Relationship Id="rId9" Type="http://schemas.openxmlformats.org/officeDocument/2006/relationships/hyperlink" Target="http://gael-varoquaux.info/programming/beyond-computational-reproducibility-let-us-aim-for-reusabil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nersc.gov/users/software/using-shifter-and-docker/using-shifter-at-ners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aquasec.com/a-brief-history-of-containers-from-1970s-chroot-to-docker-201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410.0846" TargetMode="External"/><Relationship Id="rId3" Type="http://schemas.openxmlformats.org/officeDocument/2006/relationships/hyperlink" Target="https://www.software.ac.uk/c4rr" TargetMode="External"/><Relationship Id="rId7" Type="http://schemas.openxmlformats.org/officeDocument/2006/relationships/hyperlink" Target="https://arxiv.org/abs/1509.0878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accelconf.web.cern.ch/AccelConf/IPAC2015/papers/mopmn009.pdf" TargetMode="External"/><Relationship Id="rId5" Type="http://schemas.openxmlformats.org/officeDocument/2006/relationships/hyperlink" Target="https://link.springer.com/chapter/10.1007/978-3-319-38791-8_58" TargetMode="External"/><Relationship Id="rId4" Type="http://schemas.openxmlformats.org/officeDocument/2006/relationships/hyperlink" Target="http://o2r.info/2017/05/30/containerit-pac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www.nersc.gov/news-publications/nersc-news/nersc-center-news/2015/shifter-makes-container-based-hpc-a-breeze/"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1"/>
            <a:ext cx="8608944" cy="3597820"/>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r>
              <a:rPr lang="en-US" dirty="0"/>
              <a:t>Reproducibility, reusability, etc. – what is it?  …why do it?</a:t>
            </a:r>
          </a:p>
        </p:txBody>
      </p:sp>
      <p:sp>
        <p:nvSpPr>
          <p:cNvPr id="4" name="TextBox 3"/>
          <p:cNvSpPr txBox="1"/>
          <p:nvPr/>
        </p:nvSpPr>
        <p:spPr>
          <a:xfrm>
            <a:off x="601317" y="2243062"/>
            <a:ext cx="8542683" cy="1538883"/>
          </a:xfrm>
          <a:prstGeom prst="rect">
            <a:avLst/>
          </a:prstGeom>
          <a:noFill/>
        </p:spPr>
        <p:txBody>
          <a:bodyPr wrap="square" rtlCol="0">
            <a:spAutoFit/>
          </a:bodyPr>
          <a:lstStyle/>
          <a:p>
            <a:pPr marL="227013" indent="-227013">
              <a:spcBef>
                <a:spcPts val="300"/>
              </a:spcBef>
            </a:pPr>
            <a:r>
              <a:rPr lang="sv-SE" sz="1400" dirty="0">
                <a:latin typeface="Times New Roman" panose="02020603050405020304" pitchFamily="18" charset="0"/>
                <a:cs typeface="Times New Roman" panose="02020603050405020304" pitchFamily="18" charset="0"/>
              </a:rPr>
              <a:t>V. Stodden (2017), </a:t>
            </a:r>
            <a:r>
              <a:rPr lang="sv-SE" sz="1400" dirty="0">
                <a:latin typeface="Times New Roman" panose="02020603050405020304" pitchFamily="18" charset="0"/>
                <a:cs typeface="Times New Roman" panose="02020603050405020304" pitchFamily="18" charset="0"/>
                <a:hlinkClick r:id="rId3"/>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4"/>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5"/>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6"/>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7"/>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356543"/>
            <a:ext cx="8413474" cy="175432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8"/>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9"/>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a:p>
            <a:pPr marL="227013" indent="-227013">
              <a:spcBef>
                <a:spcPts val="30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Biology and health sciences:</a:t>
            </a:r>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583095" y="3744567"/>
            <a:ext cx="8284265" cy="523220"/>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pPr lvl="1"/>
            <a:r>
              <a:rPr lang="en-US" dirty="0"/>
              <a:t>and it can be easy</a:t>
            </a:r>
          </a:p>
          <a:p>
            <a:pPr lvl="1"/>
            <a:endParaRPr lang="en-US" dirty="0"/>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a:t>
            </a:r>
            <a:r>
              <a:rPr lang="en-US" sz="1200" b="0" dirty="0">
                <a:hlinkClick r:id="rId3"/>
              </a:rPr>
              <a:t>https://www.docker.com/what-docker</a:t>
            </a:r>
            <a:r>
              <a:rPr lang="en-US" sz="1200" b="0" dirty="0"/>
              <a:t> </a:t>
            </a:r>
          </a:p>
          <a:p>
            <a:pPr lvl="2"/>
            <a:r>
              <a:rPr lang="en-US" dirty="0"/>
              <a:t>Shifter, </a:t>
            </a:r>
            <a:r>
              <a:rPr lang="en-US" sz="1200" b="0" dirty="0">
                <a:hlinkClick r:id="rId4"/>
              </a:rPr>
              <a:t>http://www.nersc.gov/users/software/using-shifter-and-docker/using-shifter-at-nersc</a:t>
            </a:r>
            <a:r>
              <a:rPr lang="en-US" sz="1200" b="0" dirty="0"/>
              <a:t>  </a:t>
            </a:r>
            <a:endParaRPr lang="en-US" b="0" dirty="0"/>
          </a:p>
          <a:p>
            <a:pPr lvl="2"/>
            <a:endParaRPr lang="en-US" i="0" dirty="0"/>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Partial History of Containerization</a:t>
            </a:r>
            <a:endParaRPr lang="en-US" b="0" dirty="0"/>
          </a:p>
        </p:txBody>
      </p:sp>
      <p:sp>
        <p:nvSpPr>
          <p:cNvPr id="3" name="Content Placeholder 2"/>
          <p:cNvSpPr>
            <a:spLocks noGrp="1"/>
          </p:cNvSpPr>
          <p:nvPr>
            <p:ph idx="1"/>
          </p:nvPr>
        </p:nvSpPr>
        <p:spPr>
          <a:xfrm>
            <a:off x="476250" y="596032"/>
            <a:ext cx="8191500" cy="5447718"/>
          </a:xfrm>
        </p:spPr>
        <p:txBody>
          <a:bodyPr>
            <a:normAutofit lnSpcReduction="10000"/>
          </a:bodyPr>
          <a:lstStyle/>
          <a:p>
            <a:r>
              <a:rPr lang="en-US" dirty="0"/>
              <a:t>1979:  the </a:t>
            </a:r>
            <a:r>
              <a:rPr lang="en-US" dirty="0">
                <a:latin typeface="Courier New" panose="02070309020205020404" pitchFamily="49" charset="0"/>
                <a:cs typeface="Courier New" panose="02070309020205020404" pitchFamily="49" charset="0"/>
              </a:rPr>
              <a:t>chroot</a:t>
            </a:r>
            <a:r>
              <a:rPr lang="en-US" dirty="0"/>
              <a:t> system call is added to Unix V7     </a:t>
            </a:r>
          </a:p>
          <a:p>
            <a:pPr lvl="1"/>
            <a:r>
              <a:rPr lang="en-US" dirty="0"/>
              <a:t>changes root directory of a process and its children</a:t>
            </a:r>
          </a:p>
          <a:p>
            <a:pPr lvl="1"/>
            <a:r>
              <a:rPr lang="en-US" dirty="0"/>
              <a:t>the beginning of process isolation:</a:t>
            </a:r>
          </a:p>
          <a:p>
            <a:pPr lvl="2"/>
            <a:r>
              <a:rPr lang="en-US" dirty="0"/>
              <a:t>segregating file access for each process</a:t>
            </a:r>
          </a:p>
          <a:p>
            <a:pPr lvl="1"/>
            <a:r>
              <a:rPr lang="en-US" dirty="0">
                <a:solidFill>
                  <a:schemeClr val="tx1"/>
                </a:solidFill>
                <a:latin typeface="Courier New" panose="02070309020205020404" pitchFamily="49" charset="0"/>
                <a:cs typeface="Courier New" panose="02070309020205020404" pitchFamily="49" charset="0"/>
              </a:rPr>
              <a:t>chroot</a:t>
            </a:r>
            <a:r>
              <a:rPr lang="en-US" dirty="0"/>
              <a:t> was added to BSD in 1982</a:t>
            </a:r>
          </a:p>
          <a:p>
            <a:r>
              <a:rPr lang="en-US" dirty="0"/>
              <a:t>2006:  process containers (Google)</a:t>
            </a:r>
          </a:p>
          <a:p>
            <a:pPr lvl="1"/>
            <a:r>
              <a:rPr lang="en-US" dirty="0"/>
              <a:t>limits and isolates resource usage of a collection of processes</a:t>
            </a:r>
          </a:p>
          <a:p>
            <a:pPr lvl="1"/>
            <a:r>
              <a:rPr lang="en-US" dirty="0"/>
              <a:t>renamed “Control Groups” or </a:t>
            </a:r>
            <a:r>
              <a:rPr lang="en-US" dirty="0">
                <a:solidFill>
                  <a:schemeClr val="tx1"/>
                </a:solidFill>
                <a:latin typeface="Courier New" panose="02070309020205020404" pitchFamily="49" charset="0"/>
                <a:cs typeface="Courier New" panose="02070309020205020404" pitchFamily="49" charset="0"/>
              </a:rPr>
              <a:t>cgroups</a:t>
            </a:r>
            <a:r>
              <a:rPr lang="en-US" dirty="0"/>
              <a:t> in 2007</a:t>
            </a:r>
          </a:p>
          <a:p>
            <a:pPr lvl="1"/>
            <a:r>
              <a:rPr lang="en-US" dirty="0"/>
              <a:t>merged into Linux kernel 2.6.24</a:t>
            </a:r>
          </a:p>
          <a:p>
            <a:r>
              <a:rPr lang="en-US" dirty="0"/>
              <a:t>2008:  LXC (LinuX Containers) </a:t>
            </a:r>
          </a:p>
          <a:p>
            <a:pPr lvl="1"/>
            <a:r>
              <a:rPr lang="en-US" dirty="0"/>
              <a:t>first, most complete implementation of a Linux container manager</a:t>
            </a:r>
          </a:p>
          <a:p>
            <a:pPr lvl="1"/>
            <a:r>
              <a:rPr lang="en-US" dirty="0"/>
              <a:t>uses </a:t>
            </a:r>
            <a:r>
              <a:rPr lang="en-US" dirty="0">
                <a:solidFill>
                  <a:schemeClr val="tx1"/>
                </a:solidFill>
                <a:latin typeface="Courier New" panose="02070309020205020404" pitchFamily="49" charset="0"/>
                <a:cs typeface="Courier New" panose="02070309020205020404" pitchFamily="49" charset="0"/>
              </a:rPr>
              <a:t>cgroups</a:t>
            </a:r>
            <a:r>
              <a:rPr lang="en-US" dirty="0"/>
              <a:t> and Linux namespaces</a:t>
            </a:r>
          </a:p>
          <a:p>
            <a:pPr lvl="1"/>
            <a:r>
              <a:rPr lang="en-US" dirty="0"/>
              <a:t>works on a single Linux kernel with no patches</a:t>
            </a:r>
          </a:p>
          <a:p>
            <a:r>
              <a:rPr lang="en-US" dirty="0"/>
              <a:t>2013:  Docker</a:t>
            </a:r>
          </a:p>
          <a:p>
            <a:pPr lvl="1"/>
            <a:r>
              <a:rPr lang="en-US" dirty="0"/>
              <a:t>used LXC originally, but now uses its own </a:t>
            </a:r>
            <a:r>
              <a:rPr lang="en-US" dirty="0">
                <a:solidFill>
                  <a:schemeClr val="tx1"/>
                </a:solidFill>
                <a:latin typeface="Courier New" panose="02070309020205020404" pitchFamily="49" charset="0"/>
                <a:cs typeface="Courier New" panose="02070309020205020404" pitchFamily="49" charset="0"/>
              </a:rPr>
              <a:t>libcontainer</a:t>
            </a:r>
            <a:endParaRPr lang="en-US" dirty="0"/>
          </a:p>
          <a:p>
            <a:pPr lvl="1"/>
            <a:r>
              <a:rPr lang="en-US" dirty="0"/>
              <a:t>offers an entire ecosystem for container management</a:t>
            </a:r>
          </a:p>
          <a:p>
            <a:pPr lvl="2"/>
            <a:r>
              <a:rPr lang="en-US" dirty="0"/>
              <a:t>resulted in widespread adoption of containerization</a:t>
            </a:r>
          </a:p>
          <a:p>
            <a:pPr lvl="2"/>
            <a:r>
              <a:rPr lang="en-US" dirty="0"/>
              <a:t>developers can create and run application containers quickly</a:t>
            </a:r>
          </a:p>
          <a:p>
            <a:pPr lvl="1"/>
            <a:r>
              <a:rPr lang="en-US" dirty="0"/>
              <a:t>Docker Hub enables rapid distribution of containers</a:t>
            </a:r>
          </a:p>
        </p:txBody>
      </p:sp>
      <p:sp>
        <p:nvSpPr>
          <p:cNvPr id="4" name="TextBox 3">
            <a:extLst>
              <a:ext uri="{FF2B5EF4-FFF2-40B4-BE49-F238E27FC236}">
                <a16:creationId xmlns:a16="http://schemas.microsoft.com/office/drawing/2014/main" id="{FE4820D9-EBD7-4753-BD2A-404C67F2A4D8}"/>
              </a:ext>
            </a:extLst>
          </p:cNvPr>
          <p:cNvSpPr txBox="1"/>
          <p:nvPr/>
        </p:nvSpPr>
        <p:spPr>
          <a:xfrm>
            <a:off x="3980125" y="5861254"/>
            <a:ext cx="5163875" cy="523220"/>
          </a:xfrm>
          <a:prstGeom prst="rect">
            <a:avLst/>
          </a:prstGeom>
          <a:noFill/>
        </p:spPr>
        <p:txBody>
          <a:bodyPr wrap="square" rtlCol="0">
            <a:spAutoFit/>
          </a:bodyPr>
          <a:lstStyle/>
          <a:p>
            <a:pPr marL="227013" indent="-227013"/>
            <a:r>
              <a:rPr lang="en-US" sz="1400" dirty="0">
                <a:latin typeface="Times New Roman" panose="02020603050405020304" pitchFamily="18" charset="0"/>
                <a:cs typeface="Times New Roman" panose="02020603050405020304" pitchFamily="18" charset="0"/>
              </a:rPr>
              <a:t>Material taken from R. Osnat (2016), </a:t>
            </a:r>
            <a:r>
              <a:rPr lang="en-US" sz="1400" dirty="0">
                <a:latin typeface="Times New Roman" panose="02020603050405020304" pitchFamily="18" charset="0"/>
                <a:cs typeface="Times New Roman" panose="02020603050405020304" pitchFamily="18" charset="0"/>
                <a:hlinkClick r:id="rId3"/>
              </a:rPr>
              <a:t>https://blog.aquasec.com/a-brief-history-of-containers-from-1970s-chroot-to-docker-2016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27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a:bodyPr>
          <a:lstStyle/>
          <a:p>
            <a:r>
              <a:rPr lang="en-US" i="0" dirty="0"/>
              <a:t>Containerization has become a key technology for reproducibility</a:t>
            </a:r>
          </a:p>
          <a:p>
            <a:pPr lvl="1"/>
            <a:r>
              <a:rPr lang="en-US" i="0" dirty="0"/>
              <a:t>it is the only practical approach for replicating a simulation result in the future</a:t>
            </a:r>
          </a:p>
          <a:p>
            <a:pPr lvl="1"/>
            <a:r>
              <a:rPr lang="en-US" dirty="0"/>
              <a:t>the colleague you are sharing with could by yourself in 6 months or 6 years</a:t>
            </a:r>
          </a:p>
          <a:p>
            <a:pPr lvl="2"/>
            <a:r>
              <a:rPr lang="en-US" dirty="0"/>
              <a:t>an application container can be archived indefinitely and then reused</a:t>
            </a:r>
          </a:p>
          <a:p>
            <a:pPr lvl="2"/>
            <a:r>
              <a:rPr lang="en-US" dirty="0"/>
              <a:t>assuming Docker or a compatible technology is still supported</a:t>
            </a:r>
          </a:p>
          <a:p>
            <a:r>
              <a:rPr lang="en-US" dirty="0"/>
              <a:t>The topic cannot be covered completely in a single lecture…</a:t>
            </a:r>
          </a:p>
          <a:p>
            <a:pPr lvl="1"/>
            <a:r>
              <a:rPr lang="en-US" dirty="0"/>
              <a:t>so we provide 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058966"/>
            <a:ext cx="8413474" cy="1577355"/>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4"/>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5"/>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6"/>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7"/>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8"/>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283843"/>
          </a:xfrm>
        </p:spPr>
        <p:txBody>
          <a:bodyPr>
            <a:normAutofit/>
          </a:bodyPr>
          <a:lstStyle/>
          <a:p>
            <a:r>
              <a:rPr lang="en-US" i="0" dirty="0"/>
              <a:t>RadiaSoft has been running HPC codes via Docker since 2015</a:t>
            </a:r>
          </a:p>
          <a:p>
            <a:pPr lvl="1"/>
            <a:r>
              <a:rPr lang="en-US" sz="1800" dirty="0"/>
              <a:t>beam physics:   elegant/SDDS,  Warp,  Synergia</a:t>
            </a:r>
          </a:p>
          <a:p>
            <a:pPr lvl="1"/>
            <a:r>
              <a:rPr lang="en-US" sz="1800" dirty="0"/>
              <a:t>X-ray optics &amp; synchrotron radiation:  SRW,  Shadow</a:t>
            </a:r>
          </a:p>
          <a:p>
            <a:pPr lvl="1"/>
            <a:r>
              <a:rPr lang="en-US" sz="1800"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pPr lvl="1"/>
            <a:endParaRPr lang="en-US" i="0" dirty="0"/>
          </a:p>
          <a:p>
            <a:r>
              <a:rPr lang="en-US" dirty="0"/>
              <a:t>What about supercomputing?</a:t>
            </a:r>
          </a:p>
          <a:p>
            <a:pPr lvl="1"/>
            <a:r>
              <a:rPr lang="en-US" i="0" dirty="0"/>
              <a:t>Shifter – at the NERSC supercomputing center</a:t>
            </a:r>
          </a:p>
          <a:p>
            <a:pPr lvl="2"/>
            <a:r>
              <a:rPr lang="en-US" dirty="0"/>
              <a:t>optimized for Linux on the compute nodes</a:t>
            </a:r>
          </a:p>
          <a:p>
            <a:pPr lvl="2"/>
            <a:r>
              <a:rPr lang="en-US" dirty="0"/>
              <a:t>compatible with Docker</a:t>
            </a:r>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827189"/>
            <a:ext cx="2464526" cy="847135"/>
          </a:xfrm>
          <a:prstGeom prst="rect">
            <a:avLst/>
          </a:prstGeom>
        </p:spPr>
      </p:pic>
      <p:pic>
        <p:nvPicPr>
          <p:cNvPr id="1026" name="Picture 2" descr="Shifter logo">
            <a:extLst>
              <a:ext uri="{FF2B5EF4-FFF2-40B4-BE49-F238E27FC236}">
                <a16:creationId xmlns:a16="http://schemas.microsoft.com/office/drawing/2014/main" id="{66DA49E9-6E33-4D38-9858-6ADEBD430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628" y="4458404"/>
            <a:ext cx="1095375"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E7DDFE-E229-4C3B-87E8-E52E3770DC0C}"/>
              </a:ext>
            </a:extLst>
          </p:cNvPr>
          <p:cNvSpPr txBox="1"/>
          <p:nvPr/>
        </p:nvSpPr>
        <p:spPr>
          <a:xfrm>
            <a:off x="574759" y="5294862"/>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5"/>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Docker Images</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a:t>
            </a:r>
          </a:p>
          <a:p>
            <a:r>
              <a:rPr lang="en-US" i="0" dirty="0"/>
              <a:t>One command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docker run –p 8000:8000 radiasoft/beamsim</a:t>
            </a:r>
            <a:endParaRPr lang="en-US" sz="1400" dirty="0">
              <a:solidFill>
                <a:schemeClr val="tx1"/>
              </a:solidFill>
            </a:endParaRPr>
          </a:p>
          <a:p>
            <a:pPr lvl="1"/>
            <a:r>
              <a:rPr lang="en-US" dirty="0"/>
              <a:t>assumes Docker is already installed and you know how to use it</a:t>
            </a:r>
          </a:p>
          <a:p>
            <a:pPr lvl="1"/>
            <a:endParaRPr lang="en-US" dirty="0"/>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endParaRPr lang="en-US" dirty="0"/>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reproducibility?</a:t>
            </a:r>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dirty="0"/>
              <a:t>we want confidence that published/presented 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of its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code is very difficult to use, what does reproducibility really mean?</a:t>
            </a:r>
          </a:p>
          <a:p>
            <a:pPr lvl="1"/>
            <a:r>
              <a:rPr lang="en-US" dirty="0"/>
              <a:t>if you are given 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can be very 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2.7.x is not compatible with Python 3.x</a:t>
            </a:r>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compilers are not</a:t>
            </a:r>
          </a:p>
          <a:p>
            <a:pPr lvl="1"/>
            <a:r>
              <a:rPr lang="en-US" i="0" dirty="0"/>
              <a:t>one frequently has multiple versions of installed Python </a:t>
            </a:r>
          </a:p>
          <a:p>
            <a:pPr lvl="2"/>
            <a:r>
              <a:rPr lang="en-US" b="1" i="0" dirty="0"/>
              <a:t> this creates confusion</a:t>
            </a:r>
            <a:r>
              <a:rPr lang="en-US" dirty="0"/>
              <a:t> </a:t>
            </a:r>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24150</TotalTime>
  <Words>3202</Words>
  <Application>Microsoft Office PowerPoint</Application>
  <PresentationFormat>On-screen Show (4:3)</PresentationFormat>
  <Paragraphs>345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its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Partial History of Containerization</vt:lpstr>
      <vt:lpstr>Container vs. Virtual Machine (VM)</vt:lpstr>
      <vt:lpstr>Application Containers for Reproducibility</vt:lpstr>
      <vt:lpstr>Class discussion:</vt:lpstr>
      <vt:lpstr>Running Particle Accelerator Codes inside Docker</vt:lpstr>
      <vt:lpstr>Delivering Codes via Docker Images</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1007</cp:revision>
  <dcterms:created xsi:type="dcterms:W3CDTF">2015-04-21T20:23:32Z</dcterms:created>
  <dcterms:modified xsi:type="dcterms:W3CDTF">2018-01-08T13:52:53Z</dcterms:modified>
</cp:coreProperties>
</file>