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97" r:id="rId2"/>
    <p:sldId id="393" r:id="rId3"/>
    <p:sldId id="402" r:id="rId4"/>
    <p:sldId id="401" r:id="rId5"/>
    <p:sldId id="394" r:id="rId6"/>
    <p:sldId id="395" r:id="rId7"/>
    <p:sldId id="396" r:id="rId8"/>
    <p:sldId id="397" r:id="rId9"/>
    <p:sldId id="40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5" d="100"/>
          <a:sy n="115" d="100"/>
        </p:scale>
        <p:origin x="143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8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0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4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7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1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64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1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85800"/>
          </a:xfrm>
        </p:spPr>
        <p:txBody>
          <a:bodyPr>
            <a:normAutofit/>
          </a:bodyPr>
          <a:lstStyle>
            <a:lvl1pPr>
              <a:defRPr sz="28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2400" b="0" i="1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2000" i="1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800" i="1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600" i="1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400" b="1" i="1">
                <a:solidFill>
                  <a:srgbClr val="B9D532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Computational Reproducibility</a:t>
            </a:r>
            <a:endParaRPr lang="en-US" sz="1400" b="0" i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pas.fnal.gov/programs/2018/odu/courses/beam-plasma-systems.s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ure.com/articles/nbt.3780" TargetMode="External"/><Relationship Id="rId13" Type="http://schemas.openxmlformats.org/officeDocument/2006/relationships/hyperlink" Target="https://pdfs.semanticscholar.org/57ee/c0917fc84716e5748c2e94139ab156db3ada.pdf" TargetMode="External"/><Relationship Id="rId3" Type="http://schemas.openxmlformats.org/officeDocument/2006/relationships/hyperlink" Target="https://openresearchsoftware.metajnl.com/articles/10.5334/jors.ay/" TargetMode="External"/><Relationship Id="rId7" Type="http://schemas.openxmlformats.org/officeDocument/2006/relationships/hyperlink" Target="https://www.sciencedirect.com/science/article/pii/S0167739X17300316" TargetMode="External"/><Relationship Id="rId12" Type="http://schemas.openxmlformats.org/officeDocument/2006/relationships/hyperlink" Target="http://gael-varoquaux.info/programming/beyond-computational-reproducibility-let-us-aim-for-reusability.html" TargetMode="External"/><Relationship Id="rId17" Type="http://schemas.openxmlformats.org/officeDocument/2006/relationships/hyperlink" Target="https://codeocean.com/webinar/editor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codeocean.com/workshops/computational-reproducibilit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gascience.biomedcentral.com/articles/10.1186/s13742-016-0135-4" TargetMode="External"/><Relationship Id="rId11" Type="http://schemas.openxmlformats.org/officeDocument/2006/relationships/hyperlink" Target="http://science.sciencemag.org/content/334/6060/1226" TargetMode="External"/><Relationship Id="rId5" Type="http://schemas.openxmlformats.org/officeDocument/2006/relationships/hyperlink" Target="https://www.biorxiv.org/content/early/2017/10/10/200683" TargetMode="External"/><Relationship Id="rId15" Type="http://schemas.openxmlformats.org/officeDocument/2006/relationships/hyperlink" Target="http://journals.plos.org/ploscompbiol/article?id=10.1371/journal.pcbi.1003285" TargetMode="External"/><Relationship Id="rId10" Type="http://schemas.openxmlformats.org/officeDocument/2006/relationships/hyperlink" Target="http://ropensci.github.io/reproducibility-guide/sections/introduction/" TargetMode="External"/><Relationship Id="rId4" Type="http://schemas.openxmlformats.org/officeDocument/2006/relationships/hyperlink" Target="https://hal.inria.fr/hal-01358082/file/guest_rougier_2016.pdf" TargetMode="External"/><Relationship Id="rId9" Type="http://schemas.openxmlformats.org/officeDocument/2006/relationships/hyperlink" Target="https://arxiv.org/abs/1608.06897" TargetMode="External"/><Relationship Id="rId14" Type="http://schemas.openxmlformats.org/officeDocument/2006/relationships/hyperlink" Target="https://speakerdeck.com/labarba/introduction-to-computational-reproducibility-and-why-we-ca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sirep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irepo.com/" TargetMode="External"/><Relationship Id="rId7" Type="http://schemas.openxmlformats.org/officeDocument/2006/relationships/hyperlink" Target="https://hub.docker.com/r/radiasof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upyter.radiasoft.org/" TargetMode="External"/><Relationship Id="rId5" Type="http://schemas.openxmlformats.org/officeDocument/2006/relationships/hyperlink" Target="https://beta.sirepo.com/" TargetMode="External"/><Relationship Id="rId4" Type="http://schemas.openxmlformats.org/officeDocument/2006/relationships/hyperlink" Target="https://github.com/radiasof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4430"/>
            <a:ext cx="9135531" cy="5921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USPAS – Simulation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of Beam 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Plasma 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419064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uspas.fnal.gov/programs/2018/odu/courses/beam-plasma-systems.shtml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15-26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    –    Hampton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Virginia</a:t>
            </a:r>
            <a:endParaRPr lang="en-US" sz="2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1843267"/>
            <a:ext cx="8809053" cy="982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40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. </a:t>
            </a:r>
            <a:r>
              <a:rPr lang="en-US" sz="240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40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 </a:t>
            </a:r>
            <a:r>
              <a:rPr lang="en-US" sz="240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R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. Nagler </a:t>
            </a:r>
            <a:r>
              <a:rPr lang="en-US" sz="2400" smtClean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and P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. Moeller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</a:t>
            </a:r>
            <a:r>
              <a:rPr lang="en-US" sz="1400" smtClean="0">
                <a:latin typeface="Times New Roman" pitchFamily="18" charset="0"/>
                <a:cs typeface="Times New Roman" panose="02020603050405020304" pitchFamily="18" charset="0"/>
              </a:rPr>
              <a:t>Offices of High Energy Physics and Basic </a:t>
            </a:r>
            <a:r>
              <a:rPr lang="en-US" sz="1400">
                <a:latin typeface="Times New Roman" pitchFamily="18" charset="0"/>
                <a:cs typeface="Times New Roman" panose="02020603050405020304" pitchFamily="18" charset="0"/>
              </a:rPr>
              <a:t>Energy </a:t>
            </a:r>
            <a:r>
              <a:rPr lang="en-US" sz="1400" smtClean="0">
                <a:latin typeface="Times New Roman" pitchFamily="18" charset="0"/>
                <a:cs typeface="Times New Roman" panose="02020603050405020304" pitchFamily="18" charset="0"/>
              </a:rPr>
              <a:t>Sciences, under </a:t>
            </a:r>
            <a:r>
              <a:rPr lang="en-US" sz="1400">
                <a:latin typeface="Times New Roman" pitchFamily="18" charset="0"/>
                <a:cs typeface="Times New Roman" panose="02020603050405020304" pitchFamily="18" charset="0"/>
              </a:rPr>
              <a:t>Award Number(s</a:t>
            </a:r>
            <a:r>
              <a:rPr lang="en-US" sz="1400" smtClean="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en-US" sz="1400" smtClean="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DE-SC0011237 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and 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80" y="1796498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775503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Lecture:	</a:t>
            </a: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Reproducibility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40672"/>
            <a:ext cx="8191500" cy="589085"/>
          </a:xfrm>
        </p:spPr>
        <p:txBody>
          <a:bodyPr>
            <a:normAutofit/>
          </a:bodyPr>
          <a:lstStyle/>
          <a:p>
            <a:r>
              <a:rPr lang="en-US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91301"/>
            <a:ext cx="8608944" cy="5225186"/>
          </a:xfrm>
        </p:spPr>
        <p:txBody>
          <a:bodyPr>
            <a:normAutofit/>
          </a:bodyPr>
          <a:lstStyle/>
          <a:p>
            <a:r>
              <a:rPr lang="en-US" sz="2000" i="0"/>
              <a:t>Scientific research </a:t>
            </a:r>
            <a:r>
              <a:rPr lang="en-US" sz="2000" i="0" smtClean="0"/>
              <a:t>should </a:t>
            </a:r>
            <a:r>
              <a:rPr lang="en-US" sz="2000" i="0"/>
              <a:t>be reproducible</a:t>
            </a:r>
          </a:p>
          <a:p>
            <a:r>
              <a:rPr lang="en-US" sz="2000" i="0"/>
              <a:t>Peer review partially </a:t>
            </a:r>
            <a:r>
              <a:rPr lang="en-US" sz="2000" i="0" smtClean="0"/>
              <a:t>addresses the issue by requiring – </a:t>
            </a:r>
            <a:endParaRPr lang="en-US" sz="2000" i="0"/>
          </a:p>
          <a:p>
            <a:pPr lvl="1"/>
            <a:r>
              <a:rPr lang="en-US" sz="1600" i="0"/>
              <a:t>theory</a:t>
            </a:r>
            <a:r>
              <a:rPr lang="en-US" sz="1600" i="0" smtClean="0"/>
              <a:t>:  logic, physics &amp; </a:t>
            </a:r>
            <a:r>
              <a:rPr lang="en-US" sz="1600" i="0"/>
              <a:t>mathematics are clear and </a:t>
            </a:r>
            <a:r>
              <a:rPr lang="en-US" sz="1600" i="0" smtClean="0"/>
              <a:t>correct</a:t>
            </a:r>
          </a:p>
          <a:p>
            <a:pPr lvl="2"/>
            <a:r>
              <a:rPr lang="en-US" sz="1400" b="1" i="0" smtClean="0"/>
              <a:t>essentially no problem, assuming rigorous peer review</a:t>
            </a:r>
            <a:endParaRPr lang="en-US" sz="1400" b="1" i="0"/>
          </a:p>
          <a:p>
            <a:pPr lvl="1"/>
            <a:r>
              <a:rPr lang="en-US" sz="1600" i="0"/>
              <a:t>experiment</a:t>
            </a:r>
            <a:r>
              <a:rPr lang="en-US" sz="1600" i="0" smtClean="0"/>
              <a:t>:  descriptions of apparatus, methods, data collection &amp; analysis</a:t>
            </a:r>
          </a:p>
          <a:p>
            <a:pPr lvl="2"/>
            <a:r>
              <a:rPr lang="en-US" sz="1400" b="1" i="0" smtClean="0"/>
              <a:t>producing and/or collecting data is beyond the scope considered here</a:t>
            </a:r>
          </a:p>
          <a:p>
            <a:pPr lvl="2"/>
            <a:r>
              <a:rPr lang="en-US" sz="1400" b="1" i="0" smtClean="0"/>
              <a:t>data archival, post-processing, analysis and viz should all be reproducible</a:t>
            </a:r>
            <a:endParaRPr lang="en-US" sz="1400" b="1" i="0"/>
          </a:p>
          <a:p>
            <a:pPr lvl="1"/>
            <a:r>
              <a:rPr lang="en-US" sz="1600" i="0"/>
              <a:t>computation</a:t>
            </a:r>
            <a:r>
              <a:rPr lang="en-US" sz="1600" i="0" smtClean="0"/>
              <a:t>:  similar </a:t>
            </a:r>
            <a:r>
              <a:rPr lang="en-US" sz="1600" i="0"/>
              <a:t>to experiments, but it’s possible to do much better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11481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40672"/>
            <a:ext cx="8191500" cy="589085"/>
          </a:xfrm>
        </p:spPr>
        <p:txBody>
          <a:bodyPr>
            <a:normAutofit/>
          </a:bodyPr>
          <a:lstStyle/>
          <a:p>
            <a:r>
              <a:rPr lang="en-US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91301"/>
            <a:ext cx="8608944" cy="520664"/>
          </a:xfrm>
        </p:spPr>
        <p:txBody>
          <a:bodyPr>
            <a:normAutofit/>
          </a:bodyPr>
          <a:lstStyle/>
          <a:p>
            <a:r>
              <a:rPr lang="en-US" sz="2000" i="0" smtClean="0"/>
              <a:t>TBD…</a:t>
            </a:r>
            <a:endParaRPr lang="en-US" sz="2000" i="0"/>
          </a:p>
        </p:txBody>
      </p:sp>
      <p:sp>
        <p:nvSpPr>
          <p:cNvPr id="4" name="TextBox 3"/>
          <p:cNvSpPr txBox="1"/>
          <p:nvPr/>
        </p:nvSpPr>
        <p:spPr>
          <a:xfrm>
            <a:off x="230256" y="1391029"/>
            <a:ext cx="85426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Stodden &amp; Miguez,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openresearchsoftware.metajnl.com/articles/10.5334/jors.ay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Guest &amp; Rougier,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hal.inria.fr/hal-01358082/file/guest_rougier_2016.pdf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Grüning 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www.biorxiv.org/content/early/2017/10/10/200683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Piccolo &amp; Frampton,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gigascience.biomedcentral.com/articles/10.1186/s13742-016-0135-4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Cohen-Boulakia 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://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www.sciencedirect.com/science/article/pii/S0167739X17300316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Beaulieu-Jones &amp; Greene,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://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www.nature.com/articles/nbt.3780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Hatton &amp; Warr,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://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arxiv.org/abs/1608.06897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rOpenSci Project,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http://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ropensci.github.io/reproducibility-guide/sections/introduction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/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R.D. Peng,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://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science.sciencemag.org/content/334/6060/1226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Varoquaux,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://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gael-varoquaux.info/programming/beyond-computational-reproducibility-let-us-aim-for-reusability.html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Freire, Bonnet &amp; Shasha,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://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pdfs.semanticscholar.org/57ee/c0917fc84716e5748c2e94139ab156db3ada.pdf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Barba,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://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speakerdeck.com/labarba/introduction-to-computational-reproducibility-and-why-we-care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Sandve 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://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journals.plos.org/ploscompbiol/article?id=10.1371/journal.pcbi.1003285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Reproducibility Workshop,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https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://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codeocean.com/workshops/computational-reproducibility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Montagano &amp; Green,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https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://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codeocean.com/webinar/editor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5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40672"/>
            <a:ext cx="8191500" cy="5890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791301"/>
            <a:ext cx="8191500" cy="1916723"/>
          </a:xfrm>
        </p:spPr>
        <p:txBody>
          <a:bodyPr>
            <a:normAutofit/>
          </a:bodyPr>
          <a:lstStyle/>
          <a:p>
            <a:r>
              <a:rPr lang="en-US" i="0" dirty="0"/>
              <a:t>Reproducible simulations</a:t>
            </a:r>
          </a:p>
          <a:p>
            <a:r>
              <a:rPr lang="en-US" i="0" dirty="0"/>
              <a:t>Simple sharing across users and systems</a:t>
            </a:r>
          </a:p>
          <a:p>
            <a:r>
              <a:rPr lang="en-US" i="0" dirty="0"/>
              <a:t>Portable, easy-to-install legacy codes</a:t>
            </a:r>
          </a:p>
          <a:p>
            <a:r>
              <a:rPr lang="en-US" i="0" dirty="0"/>
              <a:t>Accessible, browser-compatible UI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00100" y="2878008"/>
            <a:ext cx="8185644" cy="58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Outcome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00100" y="3511053"/>
            <a:ext cx="8185644" cy="247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b="0" i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i="1" kern="1200">
                <a:solidFill>
                  <a:srgbClr val="005CA5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i="1" kern="1200">
                <a:solidFill>
                  <a:srgbClr val="5FBB46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i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b="1" i="1" kern="1200">
                <a:solidFill>
                  <a:srgbClr val="B9D532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i="0" dirty="0"/>
              <a:t>Many particle and X-ray codes in the cloud:</a:t>
            </a:r>
          </a:p>
          <a:p>
            <a:pPr lvl="1" defTabSz="914400"/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https://beta.sirepo.com</a:t>
            </a:r>
            <a:endParaRPr lang="en-US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/>
            <a:r>
              <a:rPr lang="en-US" i="0" dirty="0"/>
              <a:t>SRW, Shadow3</a:t>
            </a:r>
          </a:p>
          <a:p>
            <a:pPr lvl="1" defTabSz="914400"/>
            <a:r>
              <a:rPr lang="en-US" i="0" dirty="0"/>
              <a:t>Elegant, Hellweg, Warp</a:t>
            </a:r>
          </a:p>
          <a:p>
            <a:pPr defTabSz="914400"/>
            <a:r>
              <a:rPr lang="en-US" i="0" dirty="0">
                <a:solidFill>
                  <a:srgbClr val="FF0000"/>
                </a:solidFill>
              </a:rPr>
              <a:t>Instantaneous collaboration</a:t>
            </a:r>
          </a:p>
          <a:p>
            <a:pPr defTabSz="914400"/>
            <a:r>
              <a:rPr lang="en-US" i="0" dirty="0"/>
              <a:t>Computational reproducibility is now possible</a:t>
            </a:r>
          </a:p>
        </p:txBody>
      </p:sp>
    </p:spTree>
    <p:extLst>
      <p:ext uri="{BB962C8B-B14F-4D97-AF65-F5344CB8AC3E}">
        <p14:creationId xmlns:p14="http://schemas.microsoft.com/office/powerpoint/2010/main" val="400042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oc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820"/>
            <a:ext cx="8576135" cy="2947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038" y="413224"/>
            <a:ext cx="7892562" cy="589085"/>
          </a:xfrm>
        </p:spPr>
        <p:txBody>
          <a:bodyPr>
            <a:normAutofit/>
          </a:bodyPr>
          <a:lstStyle/>
          <a:p>
            <a:r>
              <a:rPr lang="en-US" dirty="0"/>
              <a:t>HPC Application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15763"/>
            <a:ext cx="8839200" cy="3147646"/>
          </a:xfrm>
        </p:spPr>
        <p:txBody>
          <a:bodyPr>
            <a:normAutofit fontScale="92500" lnSpcReduction="10000"/>
          </a:bodyPr>
          <a:lstStyle/>
          <a:p>
            <a:r>
              <a:rPr lang="en-US" sz="2000" i="0" dirty="0"/>
              <a:t>Executable, portable archive of code and all dependencies</a:t>
            </a:r>
          </a:p>
          <a:p>
            <a:pPr lvl="1"/>
            <a:r>
              <a:rPr lang="en-US" sz="1800" i="0" dirty="0"/>
              <a:t>except the OS kernel</a:t>
            </a:r>
          </a:p>
          <a:p>
            <a:pPr lvl="1"/>
            <a:r>
              <a:rPr lang="en-US" sz="1800" i="0" dirty="0"/>
              <a:t>most popular container platform for Linux, Windows, and Mac</a:t>
            </a:r>
          </a:p>
          <a:p>
            <a:r>
              <a:rPr lang="en-US" sz="2000" i="0" dirty="0"/>
              <a:t>Linux – containers run at native speeds</a:t>
            </a:r>
          </a:p>
          <a:p>
            <a:r>
              <a:rPr lang="en-US" sz="2000" i="0" dirty="0"/>
              <a:t>Mac OS X and Windows:</a:t>
            </a:r>
          </a:p>
          <a:p>
            <a:pPr lvl="1"/>
            <a:r>
              <a:rPr lang="en-US" sz="1800" i="0" dirty="0"/>
              <a:t>containers can run at near-native speed for CPU-intensive codes</a:t>
            </a:r>
          </a:p>
          <a:p>
            <a:pPr lvl="2"/>
            <a:r>
              <a:rPr lang="en-US" sz="1600" b="1" i="0" dirty="0"/>
              <a:t>a couple of good examples on Mac;  more testing required on Windows</a:t>
            </a:r>
          </a:p>
          <a:p>
            <a:pPr lvl="1"/>
            <a:r>
              <a:rPr lang="en-US" sz="1800" i="0" dirty="0"/>
              <a:t>I/O can be slow (similar to NFS)</a:t>
            </a:r>
          </a:p>
          <a:p>
            <a:pPr lvl="1"/>
            <a:r>
              <a:rPr lang="en-US" sz="1800" i="0" dirty="0"/>
              <a:t>MPI works</a:t>
            </a:r>
          </a:p>
          <a:p>
            <a:pPr lvl="2"/>
            <a:r>
              <a:rPr lang="en-US" sz="1600" b="1" i="0" dirty="0"/>
              <a:t>seems to work well on Mac;  more testing required on Windows</a:t>
            </a:r>
          </a:p>
        </p:txBody>
      </p:sp>
    </p:spTree>
    <p:extLst>
      <p:ext uri="{BB962C8B-B14F-4D97-AF65-F5344CB8AC3E}">
        <p14:creationId xmlns:p14="http://schemas.microsoft.com/office/powerpoint/2010/main" val="350309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2" y="290136"/>
            <a:ext cx="7760677" cy="589085"/>
          </a:xfrm>
        </p:spPr>
        <p:txBody>
          <a:bodyPr>
            <a:normAutofit/>
          </a:bodyPr>
          <a:lstStyle/>
          <a:p>
            <a:r>
              <a:rPr lang="en-US" dirty="0"/>
              <a:t>Delivering Codes via Docker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2464"/>
            <a:ext cx="8839200" cy="5011617"/>
          </a:xfrm>
        </p:spPr>
        <p:txBody>
          <a:bodyPr>
            <a:normAutofit lnSpcReduction="10000"/>
          </a:bodyPr>
          <a:lstStyle/>
          <a:p>
            <a:r>
              <a:rPr lang="en-US" sz="2000" i="0" dirty="0"/>
              <a:t>Seven particle accelerator codes are available </a:t>
            </a:r>
            <a:r>
              <a:rPr lang="en-US" sz="2000" i="0" dirty="0">
                <a:solidFill>
                  <a:srgbClr val="FF0000"/>
                </a:solidFill>
              </a:rPr>
              <a:t>(more on the way)</a:t>
            </a:r>
          </a:p>
          <a:p>
            <a:pPr lvl="1"/>
            <a:r>
              <a:rPr lang="en-US" sz="1800" i="0" dirty="0"/>
              <a:t>X-ray:      SRW, Shadow3</a:t>
            </a:r>
          </a:p>
          <a:p>
            <a:pPr lvl="1"/>
            <a:r>
              <a:rPr lang="en-US" sz="1800" i="0" dirty="0"/>
              <a:t>Beams:   Synergia, Warp, Elegant/SDDS, Hellweg</a:t>
            </a:r>
          </a:p>
          <a:p>
            <a:pPr lvl="2"/>
            <a:r>
              <a:rPr lang="en-US" sz="1600" b="1" i="0" dirty="0"/>
              <a:t>coming soon:  MAD-X, PTC</a:t>
            </a:r>
          </a:p>
          <a:p>
            <a:pPr lvl="1"/>
            <a:r>
              <a:rPr lang="en-US" sz="1800" i="0" dirty="0"/>
              <a:t>FELs:        Genesis v.2</a:t>
            </a:r>
          </a:p>
          <a:p>
            <a:r>
              <a:rPr lang="en-US" sz="2000" i="0" dirty="0"/>
              <a:t>Three user interface (UI) modes are supported: </a:t>
            </a:r>
          </a:p>
          <a:p>
            <a:pPr lvl="1"/>
            <a:r>
              <a:rPr lang="en-US" sz="1800" i="0" dirty="0"/>
              <a:t>Sirepo (GUI);  Jupyter (IPython notebooks);  command-line (CLI)</a:t>
            </a:r>
          </a:p>
          <a:p>
            <a:r>
              <a:rPr lang="en-US" sz="2000" i="0" dirty="0"/>
              <a:t>Automated build/test/release to Docker Hub and to PyPI</a:t>
            </a:r>
          </a:p>
          <a:p>
            <a:r>
              <a:rPr lang="en-US" sz="2000" i="0" dirty="0"/>
              <a:t>One command to download/install/run:</a:t>
            </a:r>
            <a:endParaRPr lang="en-US" i="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&gt;  docker run –p 8000:8000 radiasoft/sirepo</a:t>
            </a:r>
            <a:endParaRPr lang="en-US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1400" i="0" dirty="0"/>
          </a:p>
          <a:p>
            <a:r>
              <a:rPr lang="en-US" sz="2000" i="0" dirty="0"/>
              <a:t>RadiaSoft code on GitHub:    </a:t>
            </a:r>
            <a:r>
              <a:rPr lang="en-US" sz="1600" i="0" u="sng" dirty="0">
                <a:solidFill>
                  <a:srgbClr val="000000"/>
                </a:solidFill>
                <a:latin typeface="Courier New" panose="02070309020205020404" pitchFamily="49" charset="0"/>
                <a:hlinkClick r:id="rId3"/>
              </a:rPr>
              <a:t>http://sirepo.com</a:t>
            </a:r>
            <a:r>
              <a:rPr lang="en-US" sz="1600" i="0" dirty="0">
                <a:solidFill>
                  <a:srgbClr val="000000"/>
                </a:solidFill>
              </a:rPr>
              <a:t>          </a:t>
            </a:r>
            <a:r>
              <a:rPr lang="en-US" sz="1600" i="0" dirty="0">
                <a:solidFill>
                  <a:srgbClr val="0070C0"/>
                </a:solidFill>
              </a:rPr>
              <a:t>(primary repo)</a:t>
            </a:r>
            <a:endParaRPr lang="en-US" sz="2000" i="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1600" i="0" dirty="0">
                <a:cs typeface="Courier New" panose="02070309020205020404" pitchFamily="49" charset="0"/>
              </a:rPr>
              <a:t>                                                               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https://github.com/radiasoft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0" dirty="0">
                <a:cs typeface="Courier New" panose="02070309020205020404" pitchFamily="49" charset="0"/>
              </a:rPr>
              <a:t>(all)</a:t>
            </a:r>
          </a:p>
          <a:p>
            <a:pPr lvl="3"/>
            <a:endParaRPr lang="en-US" sz="1400" i="0" dirty="0">
              <a:cs typeface="Courier New" panose="02070309020205020404" pitchFamily="49" charset="0"/>
            </a:endParaRPr>
          </a:p>
          <a:p>
            <a:r>
              <a:rPr lang="en-US" sz="2000" i="0" dirty="0"/>
              <a:t>Try it yourself on RadiaSoft servers:  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https://beta.sirepo.com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i="0" dirty="0"/>
          </a:p>
          <a:p>
            <a:pPr marL="457200" lvl="1" indent="0">
              <a:buNone/>
            </a:pPr>
            <a:r>
              <a:rPr lang="en-US" sz="1600" i="0" dirty="0"/>
              <a:t>                                                                           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https://jupyter.radiasoft.org</a:t>
            </a:r>
            <a:r>
              <a:rPr lang="en-US" sz="1600" i="0" dirty="0"/>
              <a:t> </a:t>
            </a:r>
            <a:endParaRPr lang="en-US" sz="14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2331" y="791301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https://hub.docker.com/r/radiasoft/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54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946" y="298936"/>
            <a:ext cx="8015654" cy="589085"/>
          </a:xfrm>
        </p:spPr>
        <p:txBody>
          <a:bodyPr>
            <a:normAutofit/>
          </a:bodyPr>
          <a:lstStyle/>
          <a:p>
            <a:r>
              <a:rPr lang="en-US" dirty="0"/>
              <a:t>Version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02323"/>
            <a:ext cx="8839200" cy="5161086"/>
          </a:xfrm>
        </p:spPr>
        <p:txBody>
          <a:bodyPr>
            <a:normAutofit/>
          </a:bodyPr>
          <a:lstStyle/>
          <a:p>
            <a:r>
              <a:rPr lang="en-US" i="0" dirty="0"/>
              <a:t>Images are identified by chronological version</a:t>
            </a:r>
          </a:p>
          <a:p>
            <a:pPr lvl="1"/>
            <a:r>
              <a:rPr lang="en-US" i="0" dirty="0"/>
              <a:t>does not interfere with systems used by the code developers</a:t>
            </a:r>
          </a:p>
          <a:p>
            <a:pPr lvl="1"/>
            <a:r>
              <a:rPr lang="en-US" i="0" dirty="0"/>
              <a:t>provides meaningful versioning, as necessary for reproducibility</a:t>
            </a:r>
          </a:p>
          <a:p>
            <a:r>
              <a:rPr lang="en-US" i="0" dirty="0"/>
              <a:t>Channels are declared for the main git branch:</a:t>
            </a:r>
          </a:p>
          <a:p>
            <a:pPr lvl="1"/>
            <a:r>
              <a:rPr lang="en-US" i="0" dirty="0"/>
              <a:t>dev    (latest, specified by default)</a:t>
            </a:r>
          </a:p>
          <a:p>
            <a:pPr lvl="1"/>
            <a:r>
              <a:rPr lang="en-US" i="0" dirty="0"/>
              <a:t>alpha (internal testing)</a:t>
            </a:r>
          </a:p>
          <a:p>
            <a:pPr lvl="1"/>
            <a:r>
              <a:rPr lang="en-US" i="0" dirty="0"/>
              <a:t>beta   (external testing)</a:t>
            </a:r>
          </a:p>
          <a:p>
            <a:pPr lvl="1"/>
            <a:r>
              <a:rPr lang="en-US" i="0" dirty="0"/>
              <a:t>prod   (ready for production release)</a:t>
            </a:r>
          </a:p>
          <a:p>
            <a:r>
              <a:rPr lang="en-US" i="0" dirty="0"/>
              <a:t>Each container image includes a ‘manifest’</a:t>
            </a:r>
          </a:p>
          <a:p>
            <a:pPr lvl="1"/>
            <a:r>
              <a:rPr lang="en-US" i="0" dirty="0"/>
              <a:t>describes the image &amp; codes,   rsmanifest.json</a:t>
            </a:r>
          </a:p>
          <a:p>
            <a:r>
              <a:rPr lang="en-US" i="0" dirty="0"/>
              <a:t>Source code for each application is stored in the image</a:t>
            </a:r>
          </a:p>
          <a:p>
            <a:r>
              <a:rPr lang="en-US" i="0" dirty="0"/>
              <a:t>Code versions/commits can be queried by simulations</a:t>
            </a:r>
          </a:p>
        </p:txBody>
      </p:sp>
    </p:spTree>
    <p:extLst>
      <p:ext uri="{BB962C8B-B14F-4D97-AF65-F5344CB8AC3E}">
        <p14:creationId xmlns:p14="http://schemas.microsoft.com/office/powerpoint/2010/main" val="252569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946" y="172117"/>
            <a:ext cx="8015654" cy="589085"/>
          </a:xfrm>
        </p:spPr>
        <p:txBody>
          <a:bodyPr>
            <a:normAutofit/>
          </a:bodyPr>
          <a:lstStyle/>
          <a:p>
            <a:r>
              <a:rPr lang="en-US" dirty="0"/>
              <a:t>The Browser is the Scientific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242" y="2857500"/>
            <a:ext cx="8120444" cy="3209184"/>
          </a:xfrm>
        </p:spPr>
        <p:txBody>
          <a:bodyPr>
            <a:normAutofit/>
          </a:bodyPr>
          <a:lstStyle/>
          <a:p>
            <a:r>
              <a:rPr lang="en-US" sz="2800" i="0" dirty="0"/>
              <a:t>Easy sharing via links  (&amp; many other ways)</a:t>
            </a:r>
          </a:p>
          <a:p>
            <a:r>
              <a:rPr lang="en-US" sz="2800" i="0" dirty="0"/>
              <a:t>Nothing to </a:t>
            </a:r>
            <a:r>
              <a:rPr lang="en-US" sz="2800" dirty="0"/>
              <a:t>compile</a:t>
            </a:r>
            <a:r>
              <a:rPr lang="en-US" sz="2800" i="0" dirty="0"/>
              <a:t> or </a:t>
            </a:r>
            <a:r>
              <a:rPr lang="en-US" sz="2800" dirty="0"/>
              <a:t>build</a:t>
            </a:r>
            <a:r>
              <a:rPr lang="en-US" sz="2800" i="0" dirty="0"/>
              <a:t> or </a:t>
            </a:r>
            <a:r>
              <a:rPr lang="en-US" sz="2800" dirty="0"/>
              <a:t>install</a:t>
            </a:r>
          </a:p>
          <a:p>
            <a:r>
              <a:rPr lang="en-US" sz="2800" i="0" dirty="0"/>
              <a:t>Work from either your tablet &amp; desktop</a:t>
            </a:r>
          </a:p>
          <a:p>
            <a:r>
              <a:rPr lang="en-US" sz="2800" i="0" dirty="0"/>
              <a:t>Fast, interactive scientific plotting</a:t>
            </a:r>
          </a:p>
          <a:p>
            <a:r>
              <a:rPr lang="en-US" sz="2800" i="0" dirty="0"/>
              <a:t>Modern JavaScript:</a:t>
            </a:r>
          </a:p>
          <a:p>
            <a:pPr lvl="1"/>
            <a:r>
              <a:rPr lang="en-US" sz="2400" i="0" dirty="0"/>
              <a:t>Angular, Bootstrap, D3.js</a:t>
            </a:r>
          </a:p>
        </p:txBody>
      </p:sp>
      <p:pic>
        <p:nvPicPr>
          <p:cNvPr id="4" name="Picture 3" descr="bootstrap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71" y="1028417"/>
            <a:ext cx="1426862" cy="1426862"/>
          </a:xfrm>
          <a:prstGeom prst="rect">
            <a:avLst/>
          </a:prstGeom>
        </p:spPr>
      </p:pic>
      <p:pic>
        <p:nvPicPr>
          <p:cNvPr id="5" name="Picture 4" descr="angul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1" y="805700"/>
            <a:ext cx="1860321" cy="1860321"/>
          </a:xfrm>
          <a:prstGeom prst="rect">
            <a:avLst/>
          </a:prstGeom>
        </p:spPr>
      </p:pic>
      <p:pic>
        <p:nvPicPr>
          <p:cNvPr id="6" name="Picture 5" descr="d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6" y="1028417"/>
            <a:ext cx="1489358" cy="14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945" y="430821"/>
            <a:ext cx="8015654" cy="589085"/>
          </a:xfrm>
        </p:spPr>
        <p:txBody>
          <a:bodyPr>
            <a:normAutofit/>
          </a:bodyPr>
          <a:lstStyle/>
          <a:p>
            <a:r>
              <a:rPr lang="en-US" dirty="0"/>
              <a:t>Conclusion:  many ways to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2" y="1213337"/>
            <a:ext cx="8217877" cy="4950071"/>
          </a:xfrm>
        </p:spPr>
        <p:txBody>
          <a:bodyPr>
            <a:normAutofit/>
          </a:bodyPr>
          <a:lstStyle/>
          <a:p>
            <a:r>
              <a:rPr lang="en-US" i="0" dirty="0"/>
              <a:t>Simple web link to run on the same server</a:t>
            </a:r>
          </a:p>
          <a:p>
            <a:pPr lvl="1"/>
            <a:r>
              <a:rPr lang="en-US" i="0" dirty="0"/>
              <a:t>email or IM a URL to your colleague</a:t>
            </a:r>
          </a:p>
          <a:p>
            <a:r>
              <a:rPr lang="en-US" i="0" dirty="0"/>
              <a:t>Self-extracting simulations</a:t>
            </a:r>
          </a:p>
          <a:p>
            <a:pPr lvl="1"/>
            <a:r>
              <a:rPr lang="en-US" i="0" dirty="0"/>
              <a:t>alternative to URL when colleague uses different server</a:t>
            </a:r>
          </a:p>
          <a:p>
            <a:pPr lvl="1"/>
            <a:r>
              <a:rPr lang="en-US" i="0" dirty="0"/>
              <a:t>put (potentially large) HTML file on Dropbox (for example)</a:t>
            </a:r>
          </a:p>
          <a:p>
            <a:pPr lvl="1"/>
            <a:r>
              <a:rPr lang="en-US" i="0" dirty="0"/>
              <a:t>colleague double-clicks and specifies Sirepo server to use</a:t>
            </a:r>
          </a:p>
          <a:p>
            <a:r>
              <a:rPr lang="en-US" i="0" dirty="0"/>
              <a:t>Zipped archive (used for self-extracting feature)</a:t>
            </a:r>
          </a:p>
          <a:p>
            <a:r>
              <a:rPr lang="en-US" i="0" dirty="0"/>
              <a:t>Python source for CLI</a:t>
            </a:r>
          </a:p>
          <a:p>
            <a:pPr lvl="1"/>
            <a:r>
              <a:rPr lang="en-US" i="0" dirty="0"/>
              <a:t>the Sirepo GUI never constrains power users</a:t>
            </a:r>
          </a:p>
          <a:p>
            <a:pPr lvl="1"/>
            <a:r>
              <a:rPr lang="en-US" i="0" dirty="0"/>
              <a:t>easy interaction between new users and expert</a:t>
            </a:r>
          </a:p>
          <a:p>
            <a:r>
              <a:rPr lang="en-US" i="0" dirty="0"/>
              <a:t>IPython/Jupyter compatible</a:t>
            </a:r>
          </a:p>
          <a:p>
            <a:pPr lvl="1"/>
            <a:r>
              <a:rPr lang="en-US" i="0" dirty="0"/>
              <a:t>manual now, but will be automated in the future</a:t>
            </a:r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656982388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23166</TotalTime>
  <Words>759</Words>
  <Application>Microsoft Office PowerPoint</Application>
  <PresentationFormat>On-screen Show (4:3)</PresentationFormat>
  <Paragraphs>117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Century Gothic</vt:lpstr>
      <vt:lpstr>Courier New</vt:lpstr>
      <vt:lpstr>DejaVu Sans</vt:lpstr>
      <vt:lpstr>Times New Roman</vt:lpstr>
      <vt:lpstr>4_Office Theme</vt:lpstr>
      <vt:lpstr>USPAS – Simulation of Beam and Plasma Systems</vt:lpstr>
      <vt:lpstr>Motivation</vt:lpstr>
      <vt:lpstr>Literature</vt:lpstr>
      <vt:lpstr>Goals</vt:lpstr>
      <vt:lpstr>HPC Application Containers</vt:lpstr>
      <vt:lpstr>Delivering Codes via Docker Images</vt:lpstr>
      <vt:lpstr>Version Management</vt:lpstr>
      <vt:lpstr>The Browser is the Scientific UI</vt:lpstr>
      <vt:lpstr>Conclusion:  many ways to share</vt:lpstr>
    </vt:vector>
  </TitlesOfParts>
  <Company>Brookhaven National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Lana Belyavina</dc:creator>
  <cp:lastModifiedBy>David Bruhwiler</cp:lastModifiedBy>
  <cp:revision>921</cp:revision>
  <dcterms:created xsi:type="dcterms:W3CDTF">2015-04-21T20:23:32Z</dcterms:created>
  <dcterms:modified xsi:type="dcterms:W3CDTF">2018-01-06T20:05:32Z</dcterms:modified>
</cp:coreProperties>
</file>