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7"/>
  </p:notesMasterIdLst>
  <p:sldIdLst>
    <p:sldId id="297" r:id="rId2"/>
    <p:sldId id="393" r:id="rId3"/>
    <p:sldId id="431" r:id="rId4"/>
    <p:sldId id="432" r:id="rId5"/>
    <p:sldId id="433" r:id="rId6"/>
    <p:sldId id="434" r:id="rId7"/>
    <p:sldId id="435" r:id="rId8"/>
    <p:sldId id="430" r:id="rId9"/>
    <p:sldId id="436" r:id="rId10"/>
    <p:sldId id="437" r:id="rId11"/>
    <p:sldId id="438" r:id="rId12"/>
    <p:sldId id="439" r:id="rId13"/>
    <p:sldId id="440" r:id="rId14"/>
    <p:sldId id="441" r:id="rId15"/>
    <p:sldId id="42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8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Graphical User Interfaces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sirep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sirep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7" Type="http://schemas.openxmlformats.org/officeDocument/2006/relationships/hyperlink" Target="https://www.w3schools.com/js/js_json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arma-runner.github.io/" TargetMode="External"/><Relationship Id="rId5" Type="http://schemas.openxmlformats.org/officeDocument/2006/relationships/hyperlink" Target="http://d3js.org/" TargetMode="External"/><Relationship Id="rId4" Type="http://schemas.openxmlformats.org/officeDocument/2006/relationships/hyperlink" Target="https://angularjs.or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erkzeug.pocoo.org/docs/0.10" TargetMode="External"/><Relationship Id="rId3" Type="http://schemas.openxmlformats.org/officeDocument/2006/relationships/hyperlink" Target="https://www.docker.com/" TargetMode="External"/><Relationship Id="rId7" Type="http://schemas.openxmlformats.org/officeDocument/2006/relationships/hyperlink" Target="http://jinja.pocoo.org/docs/de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abbitmq.com/" TargetMode="External"/><Relationship Id="rId5" Type="http://schemas.openxmlformats.org/officeDocument/2006/relationships/hyperlink" Target="http://docs.celeryproject.org/" TargetMode="External"/><Relationship Id="rId10" Type="http://schemas.openxmlformats.org/officeDocument/2006/relationships/hyperlink" Target="https://github.com/yyuu/pyenv" TargetMode="External"/><Relationship Id="rId4" Type="http://schemas.openxmlformats.org/officeDocument/2006/relationships/hyperlink" Target="http://flask.pocoo.org/" TargetMode="External"/><Relationship Id="rId9" Type="http://schemas.openxmlformats.org/officeDocument/2006/relationships/hyperlink" Target="https://www.nginx.com/resources/wik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s.aps.anl.gov/manuals/elegant_latest/elega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iverbankcomputing.com/software/pyq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radtr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P. Moeller, R. Nagler and G. Andonian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7" y="1968375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2553190"/>
            <a:ext cx="2159726" cy="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The Sirepo cloud computing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2"/>
            <a:ext cx="8608944" cy="2640467"/>
          </a:xfrm>
        </p:spPr>
        <p:txBody>
          <a:bodyPr>
            <a:normAutofit/>
          </a:bodyPr>
          <a:lstStyle/>
          <a:p>
            <a:r>
              <a:rPr lang="en-US" dirty="0"/>
              <a:t>Open source, </a:t>
            </a:r>
            <a:r>
              <a:rPr lang="en-US" dirty="0">
                <a:hlinkClick r:id="rId3"/>
              </a:rPr>
              <a:t>https://github.com/radiasoft/sirepo</a:t>
            </a:r>
            <a:r>
              <a:rPr lang="en-US" dirty="0"/>
              <a:t> </a:t>
            </a:r>
          </a:p>
          <a:p>
            <a:r>
              <a:rPr lang="en-US" dirty="0"/>
              <a:t>Freely available in open beta, </a:t>
            </a:r>
            <a:r>
              <a:rPr lang="en-US" dirty="0">
                <a:hlinkClick r:id="rId4"/>
              </a:rPr>
              <a:t>https://sirepo.com</a:t>
            </a:r>
            <a:r>
              <a:rPr lang="en-US" dirty="0"/>
              <a:t> </a:t>
            </a:r>
          </a:p>
          <a:p>
            <a:r>
              <a:rPr lang="en-US" dirty="0"/>
              <a:t>Growing number of codes</a:t>
            </a:r>
          </a:p>
          <a:p>
            <a:pPr lvl="1"/>
            <a:r>
              <a:rPr lang="en-US" dirty="0"/>
              <a:t>X-ray optics:  SRW, Shadow</a:t>
            </a:r>
          </a:p>
          <a:p>
            <a:pPr lvl="1"/>
            <a:r>
              <a:rPr lang="en-US" dirty="0"/>
              <a:t>Particle accelerators:  elegant, Warp (special cases), more on the way</a:t>
            </a:r>
          </a:p>
          <a:p>
            <a:r>
              <a:rPr lang="en-US" dirty="0"/>
              <a:t>Growing number of users</a:t>
            </a:r>
          </a:p>
          <a:p>
            <a:pPr lvl="1"/>
            <a:r>
              <a:rPr lang="en-US" dirty="0"/>
              <a:t>independent servers at </a:t>
            </a:r>
            <a:r>
              <a:rPr lang="en-US" dirty="0">
                <a:solidFill>
                  <a:schemeClr val="tx1"/>
                </a:solidFill>
              </a:rPr>
              <a:t>BNL/NSLS-II</a:t>
            </a:r>
            <a:r>
              <a:rPr lang="en-US" dirty="0"/>
              <a:t>,   </a:t>
            </a:r>
            <a:r>
              <a:rPr lang="en-US" dirty="0">
                <a:solidFill>
                  <a:schemeClr val="tx1"/>
                </a:solidFill>
              </a:rPr>
              <a:t>LBNL/ALS</a:t>
            </a:r>
            <a:r>
              <a:rPr lang="en-US" dirty="0"/>
              <a:t>   and   </a:t>
            </a:r>
            <a:r>
              <a:rPr lang="en-US" dirty="0">
                <a:solidFill>
                  <a:schemeClr val="tx1"/>
                </a:solidFill>
              </a:rPr>
              <a:t>PSI/ETH Zurich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about 100 users visit the open beta site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98D3-B6E7-4A7A-B868-990F317DC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61" y="3195199"/>
            <a:ext cx="7375912" cy="32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Sirepo:  in-browser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2"/>
            <a:ext cx="8608944" cy="5592672"/>
          </a:xfrm>
        </p:spPr>
        <p:txBody>
          <a:bodyPr>
            <a:normAutofit/>
          </a:bodyPr>
          <a:lstStyle/>
          <a:p>
            <a:pPr>
              <a:buSzPts val="2400"/>
            </a:pPr>
            <a:r>
              <a:rPr lang="en-US" sz="2000" i="1" dirty="0">
                <a:solidFill>
                  <a:srgbClr val="000000"/>
                </a:solidFill>
              </a:rPr>
              <a:t>HTML5 (including JavaScript, CSS3, SVG, etc.)</a:t>
            </a:r>
          </a:p>
          <a:p>
            <a:pPr lvl="1">
              <a:buSzPts val="2000"/>
            </a:pPr>
            <a:r>
              <a:rPr lang="en-US" i="1" u="sng" dirty="0">
                <a:solidFill>
                  <a:srgbClr val="005CA5"/>
                </a:solidFill>
              </a:rPr>
              <a:t>https://en.wikipedia.org/wiki/HTML5</a:t>
            </a:r>
            <a:r>
              <a:rPr lang="en-US" i="1" dirty="0">
                <a:solidFill>
                  <a:srgbClr val="005CA5"/>
                </a:solidFill>
              </a:rPr>
              <a:t> </a:t>
            </a:r>
          </a:p>
          <a:p>
            <a:pPr lvl="2"/>
            <a:endParaRPr lang="en-US" i="1" dirty="0">
              <a:solidFill>
                <a:srgbClr val="005CA5"/>
              </a:solidFill>
            </a:endParaRPr>
          </a:p>
          <a:p>
            <a:pPr>
              <a:buSzPts val="2400"/>
            </a:pPr>
            <a:r>
              <a:rPr lang="en-US" sz="2000" i="1" dirty="0">
                <a:solidFill>
                  <a:srgbClr val="000000"/>
                </a:solidFill>
              </a:rPr>
              <a:t>Bootstrap,     </a:t>
            </a:r>
            <a:r>
              <a:rPr lang="en-US" i="1" dirty="0">
                <a:solidFill>
                  <a:srgbClr val="000000"/>
                </a:solidFill>
                <a:hlinkClick r:id="rId3"/>
              </a:rPr>
              <a:t>http://getbootstrap.com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endParaRPr lang="en-US" sz="2000" i="1" dirty="0">
              <a:solidFill>
                <a:srgbClr val="000000"/>
              </a:solidFill>
            </a:endParaRPr>
          </a:p>
          <a:p>
            <a:pPr lvl="1">
              <a:buSzPts val="2000"/>
            </a:pPr>
            <a:r>
              <a:rPr lang="en-US" i="1" dirty="0">
                <a:solidFill>
                  <a:srgbClr val="005CA5"/>
                </a:solidFill>
              </a:rPr>
              <a:t>fundamental for cross-platform web applications</a:t>
            </a:r>
          </a:p>
          <a:p>
            <a:pPr lvl="2"/>
            <a:endParaRPr lang="en-US" i="1" dirty="0">
              <a:solidFill>
                <a:srgbClr val="005CA5"/>
              </a:solidFill>
            </a:endParaRPr>
          </a:p>
          <a:p>
            <a:pPr>
              <a:buSzPts val="2400"/>
            </a:pPr>
            <a:r>
              <a:rPr lang="en-US" sz="2000" i="1" dirty="0">
                <a:solidFill>
                  <a:srgbClr val="000000"/>
                </a:solidFill>
              </a:rPr>
              <a:t>AngularJS,    </a:t>
            </a:r>
            <a:r>
              <a:rPr lang="en-US" sz="2000" i="1" dirty="0">
                <a:solidFill>
                  <a:srgbClr val="000000"/>
                </a:solidFill>
                <a:hlinkClick r:id="rId4"/>
              </a:rPr>
              <a:t>https://angularjs.org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</a:p>
          <a:p>
            <a:pPr lvl="1">
              <a:buSzPts val="2000"/>
            </a:pPr>
            <a:r>
              <a:rPr lang="en-US" i="1" dirty="0">
                <a:solidFill>
                  <a:srgbClr val="005CA5"/>
                </a:solidFill>
              </a:rPr>
              <a:t>model–view–whatever (MV *) architecture, components</a:t>
            </a:r>
          </a:p>
          <a:p>
            <a:pPr lvl="2"/>
            <a:endParaRPr lang="en-US" i="1" dirty="0">
              <a:solidFill>
                <a:srgbClr val="005CA5"/>
              </a:solidFill>
            </a:endParaRPr>
          </a:p>
          <a:p>
            <a:pPr>
              <a:buSzPts val="2400"/>
            </a:pPr>
            <a:r>
              <a:rPr lang="nl-NL" sz="2000" i="1" dirty="0">
                <a:solidFill>
                  <a:srgbClr val="000000"/>
                </a:solidFill>
              </a:rPr>
              <a:t>D3.js,             </a:t>
            </a:r>
            <a:r>
              <a:rPr lang="nl-NL" sz="2000" i="1" dirty="0">
                <a:solidFill>
                  <a:srgbClr val="000000"/>
                </a:solidFill>
                <a:hlinkClick r:id="rId5"/>
              </a:rPr>
              <a:t>http://d3js.org</a:t>
            </a:r>
            <a:r>
              <a:rPr lang="nl-NL" sz="2000" i="1" dirty="0">
                <a:solidFill>
                  <a:srgbClr val="000000"/>
                </a:solidFill>
              </a:rPr>
              <a:t> </a:t>
            </a:r>
          </a:p>
          <a:p>
            <a:pPr lvl="1">
              <a:buSzPts val="2000"/>
            </a:pPr>
            <a:r>
              <a:rPr lang="en-US" i="1" dirty="0">
                <a:solidFill>
                  <a:srgbClr val="005CA5"/>
                </a:solidFill>
              </a:rPr>
              <a:t>interactive plots, data-driven transformations</a:t>
            </a:r>
          </a:p>
          <a:p>
            <a:pPr lvl="2"/>
            <a:endParaRPr lang="en-US" i="1" dirty="0">
              <a:solidFill>
                <a:srgbClr val="005CA5"/>
              </a:solidFill>
            </a:endParaRPr>
          </a:p>
          <a:p>
            <a:pPr>
              <a:buSzPts val="2400"/>
            </a:pPr>
            <a:r>
              <a:rPr lang="fi-FI" sz="2000" i="1" dirty="0">
                <a:solidFill>
                  <a:srgbClr val="000000"/>
                </a:solidFill>
              </a:rPr>
              <a:t>Karma,         </a:t>
            </a:r>
            <a:r>
              <a:rPr lang="fi-FI" sz="2000" i="1" dirty="0">
                <a:solidFill>
                  <a:srgbClr val="000000"/>
                </a:solidFill>
                <a:hlinkClick r:id="rId6"/>
              </a:rPr>
              <a:t>http://karma-runner.github.io</a:t>
            </a:r>
            <a:r>
              <a:rPr lang="fi-FI" sz="2000" i="1" dirty="0">
                <a:solidFill>
                  <a:srgbClr val="000000"/>
                </a:solidFill>
              </a:rPr>
              <a:t> </a:t>
            </a:r>
          </a:p>
          <a:p>
            <a:pPr lvl="1">
              <a:buSzPts val="2000"/>
            </a:pPr>
            <a:r>
              <a:rPr lang="en-US" i="1" dirty="0">
                <a:solidFill>
                  <a:srgbClr val="005CA5"/>
                </a:solidFill>
              </a:rPr>
              <a:t>testing framework for browser-based applications</a:t>
            </a:r>
          </a:p>
          <a:p>
            <a:pPr lvl="3">
              <a:buSzPts val="2000"/>
            </a:pPr>
            <a:endParaRPr lang="en-US" i="1" dirty="0"/>
          </a:p>
          <a:p>
            <a:pPr>
              <a:buSzPts val="2000"/>
            </a:pPr>
            <a:r>
              <a:rPr lang="en-US" i="1" dirty="0"/>
              <a:t>JSON,             </a:t>
            </a:r>
            <a:r>
              <a:rPr lang="en-US" i="1" dirty="0">
                <a:hlinkClick r:id="rId7"/>
              </a:rPr>
              <a:t>https://www.w3schools.com/js/js_json.asp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>
                <a:solidFill>
                  <a:srgbClr val="005CA5"/>
                </a:solidFill>
              </a:rPr>
              <a:t>JavaScript Object Notation – lightweight data-interchange format</a:t>
            </a:r>
          </a:p>
        </p:txBody>
      </p:sp>
    </p:spTree>
    <p:extLst>
      <p:ext uri="{BB962C8B-B14F-4D97-AF65-F5344CB8AC3E}">
        <p14:creationId xmlns:p14="http://schemas.microsoft.com/office/powerpoint/2010/main" val="4419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Sirepo:  server-side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2"/>
            <a:ext cx="8608944" cy="5592672"/>
          </a:xfrm>
        </p:spPr>
        <p:txBody>
          <a:bodyPr>
            <a:normAutofit/>
          </a:bodyPr>
          <a:lstStyle/>
          <a:p>
            <a:pPr>
              <a:buSzPts val="2000"/>
            </a:pPr>
            <a:r>
              <a:rPr lang="en-US" i="1" dirty="0"/>
              <a:t>Docker         </a:t>
            </a:r>
            <a:r>
              <a:rPr lang="en-US" i="1" dirty="0">
                <a:hlinkClick r:id="rId3"/>
              </a:rPr>
              <a:t>https://www.docker.com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enables rapid deployment of applications to the cloud</a:t>
            </a:r>
          </a:p>
          <a:p>
            <a:pPr>
              <a:buSzPts val="2000"/>
            </a:pPr>
            <a:r>
              <a:rPr lang="en-US" i="1" dirty="0"/>
              <a:t>Flask             </a:t>
            </a:r>
            <a:r>
              <a:rPr lang="en-US" i="1" dirty="0">
                <a:hlinkClick r:id="rId4"/>
              </a:rPr>
              <a:t>http://flask.pocoo.org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lightweight framework for web development with Python</a:t>
            </a:r>
          </a:p>
          <a:p>
            <a:pPr>
              <a:buSzPts val="2000"/>
            </a:pPr>
            <a:r>
              <a:rPr lang="en-US" i="1" dirty="0"/>
              <a:t>Celery          </a:t>
            </a:r>
            <a:r>
              <a:rPr lang="en-US" i="1" dirty="0">
                <a:hlinkClick r:id="rId5"/>
              </a:rPr>
              <a:t>http://docs.celeryproject.org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task manager</a:t>
            </a:r>
          </a:p>
          <a:p>
            <a:pPr>
              <a:buSzPts val="2000"/>
            </a:pPr>
            <a:r>
              <a:rPr lang="en-US" i="1" dirty="0"/>
              <a:t>RabbitMQ    </a:t>
            </a:r>
            <a:r>
              <a:rPr lang="en-US" i="1" dirty="0">
                <a:hlinkClick r:id="rId6"/>
              </a:rPr>
              <a:t>https://www.rabbitmq.com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message broker</a:t>
            </a:r>
          </a:p>
          <a:p>
            <a:pPr>
              <a:buSzPts val="2000"/>
            </a:pPr>
            <a:r>
              <a:rPr lang="en-US" i="1" dirty="0"/>
              <a:t>Jinja             </a:t>
            </a:r>
            <a:r>
              <a:rPr lang="en-US" i="1" dirty="0">
                <a:hlinkClick r:id="rId7"/>
              </a:rPr>
              <a:t>http://jinja.pocoo.org/docs/dev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secure and widely used templating language for Python</a:t>
            </a:r>
          </a:p>
          <a:p>
            <a:pPr>
              <a:buSzPts val="2000"/>
            </a:pPr>
            <a:r>
              <a:rPr lang="en-US" i="1" dirty="0"/>
              <a:t>Werkzeug    </a:t>
            </a:r>
            <a:r>
              <a:rPr lang="en-US" i="1" dirty="0">
                <a:hlinkClick r:id="rId8"/>
              </a:rPr>
              <a:t>http://werkzeug.pocoo.org/docs/0.10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Python utility library, compliant with the WSGI standard</a:t>
            </a:r>
          </a:p>
          <a:p>
            <a:pPr>
              <a:buSzPts val="2000"/>
            </a:pPr>
            <a:r>
              <a:rPr lang="en-US" i="1" dirty="0"/>
              <a:t>Nginx           </a:t>
            </a:r>
            <a:r>
              <a:rPr lang="en-US" i="1" dirty="0">
                <a:hlinkClick r:id="rId9"/>
              </a:rPr>
              <a:t>https://www.nginx.com/resources/wiki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HTTP server &amp; proxy; scalable event-driven architecture</a:t>
            </a:r>
          </a:p>
          <a:p>
            <a:pPr>
              <a:buSzPts val="2000"/>
            </a:pPr>
            <a:r>
              <a:rPr lang="en-US" i="1" dirty="0"/>
              <a:t>Pyenv          </a:t>
            </a:r>
            <a:r>
              <a:rPr lang="en-US" i="1" dirty="0">
                <a:hlinkClick r:id="rId10"/>
              </a:rPr>
              <a:t>https://github.com/yyuu/pyenv</a:t>
            </a:r>
            <a:r>
              <a:rPr lang="en-US" i="1" dirty="0"/>
              <a:t> </a:t>
            </a:r>
          </a:p>
          <a:p>
            <a:pPr lvl="1">
              <a:buSzPts val="2000"/>
            </a:pPr>
            <a:r>
              <a:rPr lang="en-US" i="1" dirty="0"/>
              <a:t>Python version management, multiple versions</a:t>
            </a:r>
          </a:p>
          <a:p>
            <a:pPr lvl="1">
              <a:buSzPts val="2000"/>
            </a:pPr>
            <a:endParaRPr lang="en-US" i="1" dirty="0">
              <a:solidFill>
                <a:srgbClr val="005C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4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How does cloud computing help with ease of use?</a:t>
            </a:r>
          </a:p>
          <a:p>
            <a:pPr lvl="1"/>
            <a:endParaRPr lang="en-US" dirty="0"/>
          </a:p>
          <a:p>
            <a:r>
              <a:rPr lang="en-US" dirty="0"/>
              <a:t>How does cloud computing help with software sustainability?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The elegant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5518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In the Computer Lab this afternoon, you will…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Graphical User Interfaces (GUI)</a:t>
            </a:r>
          </a:p>
          <a:p>
            <a:pPr lvl="1"/>
            <a:r>
              <a:rPr lang="en-US" dirty="0"/>
              <a:t>understand some principles of user interface (UI) design</a:t>
            </a:r>
          </a:p>
          <a:p>
            <a:pPr lvl="1"/>
            <a:r>
              <a:rPr lang="en-US" i="0" dirty="0"/>
              <a:t>appreciate the difficulties associated with desktop GUIs</a:t>
            </a:r>
          </a:p>
          <a:p>
            <a:pPr lvl="1"/>
            <a:r>
              <a:rPr lang="en-US" i="0" dirty="0"/>
              <a:t>consider some aspects of “software sustainability”</a:t>
            </a:r>
          </a:p>
          <a:p>
            <a:pPr lvl="2"/>
            <a:endParaRPr lang="en-US" i="0" dirty="0"/>
          </a:p>
          <a:p>
            <a:r>
              <a:rPr lang="en-US" dirty="0"/>
              <a:t>Understand what’s meant by “cloud computing”</a:t>
            </a:r>
          </a:p>
          <a:p>
            <a:pPr lvl="1"/>
            <a:r>
              <a:rPr lang="en-US" dirty="0"/>
              <a:t>Why this is helpful for “computational reproducibility”</a:t>
            </a:r>
          </a:p>
          <a:p>
            <a:pPr lvl="1"/>
            <a:r>
              <a:rPr lang="en-US" dirty="0"/>
              <a:t>Other benefits it can provide, like easy collaboration</a:t>
            </a:r>
          </a:p>
          <a:p>
            <a:pPr lvl="2"/>
            <a:endParaRPr lang="en-US" i="0" dirty="0"/>
          </a:p>
          <a:p>
            <a:r>
              <a:rPr lang="en-US" dirty="0"/>
              <a:t>Learn a little about the elegant code from ANL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M. Borland, “elegant: A Flexible SDDS-Compliant Code for Accelerator Simulation,” Advanced Photon Source LS-287 (2000).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Y. Wang and M. Borland, “Pelegant: A Parallel Accelerator Simulation Code for Electron Generation and Tracking,” AIP Conf. Proc. 877, 241 (2006).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hlinkClick r:id="rId3"/>
              </a:rPr>
              <a:t>https://ops.aps.anl.gov/manuals/elegant_latest/elegant.html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lvl="2"/>
            <a:endParaRPr lang="en-US" dirty="0"/>
          </a:p>
          <a:p>
            <a:r>
              <a:rPr lang="en-US" dirty="0"/>
              <a:t>Become familiar with Sirepo/elegant</a:t>
            </a:r>
          </a:p>
          <a:p>
            <a:pPr lvl="1"/>
            <a:r>
              <a:rPr lang="en-US" dirty="0"/>
              <a:t>a browser-based GUI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90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Separate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Physics</a:t>
            </a:r>
            <a:r>
              <a:rPr lang="en-US" dirty="0"/>
              <a:t>  from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/>
              <a:t>  from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Control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56"/>
            <a:ext cx="8608944" cy="696687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1800" i="0" dirty="0"/>
              <a:t>ommonly referred to as model-view-controller (MVC)</a:t>
            </a:r>
          </a:p>
        </p:txBody>
      </p:sp>
      <p:pic>
        <p:nvPicPr>
          <p:cNvPr id="1026" name="Picture 2" descr="https://www.beyondjava.net/blog/images/mvw/MVC.png">
            <a:extLst>
              <a:ext uri="{FF2B5EF4-FFF2-40B4-BE49-F238E27FC236}">
                <a16:creationId xmlns:a16="http://schemas.microsoft.com/office/drawing/2014/main" id="{2FC7E903-E5E0-4449-A93D-280723BD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1505464"/>
            <a:ext cx="8186057" cy="46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8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>
                <a:sym typeface="Wingdings" panose="05000000000000000000" pitchFamily="2" charset="2"/>
              </a:rPr>
              <a:t>has become   </a:t>
            </a:r>
            <a:r>
              <a:rPr lang="en-US" i="0" dirty="0">
                <a:sym typeface="Wingdings" panose="05000000000000000000" pitchFamily="2" charset="2"/>
              </a:rPr>
              <a:t>Model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0" dirty="0">
                <a:sym typeface="Wingdings" panose="05000000000000000000" pitchFamily="2" charset="2"/>
              </a:rPr>
              <a:t>View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Whatever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4268"/>
            <a:ext cx="8608944" cy="696687"/>
          </a:xfrm>
        </p:spPr>
        <p:txBody>
          <a:bodyPr>
            <a:normAutofit/>
          </a:bodyPr>
          <a:lstStyle/>
          <a:p>
            <a:r>
              <a:rPr lang="en-US" sz="1800" i="0" dirty="0"/>
              <a:t>The reality of modern UI</a:t>
            </a:r>
            <a:r>
              <a:rPr lang="en-US" dirty="0"/>
              <a:t>’s is complicated</a:t>
            </a:r>
          </a:p>
          <a:p>
            <a:pPr lvl="1"/>
            <a:r>
              <a:rPr lang="en-US" i="0" dirty="0"/>
              <a:t>JavaScript library AngularJS is advances the MV* concept</a:t>
            </a:r>
          </a:p>
        </p:txBody>
      </p:sp>
      <p:pic>
        <p:nvPicPr>
          <p:cNvPr id="2050" name="Picture 2" descr="https://www.beyondjava.net/blog/images/mvw/MVP.png">
            <a:extLst>
              <a:ext uri="{FF2B5EF4-FFF2-40B4-BE49-F238E27FC236}">
                <a16:creationId xmlns:a16="http://schemas.microsoft.com/office/drawing/2014/main" id="{E80D1590-A5B0-4F75-A280-E31E557C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1" y="1290955"/>
            <a:ext cx="3984434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eyondjava.net/blog/images/mvw/MVP2.png">
            <a:extLst>
              <a:ext uri="{FF2B5EF4-FFF2-40B4-BE49-F238E27FC236}">
                <a16:creationId xmlns:a16="http://schemas.microsoft.com/office/drawing/2014/main" id="{B30CDD9F-E925-4D1D-947E-1006D67F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1290955"/>
            <a:ext cx="45720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beyondjava.net/blog/images/mvw/MVVM.png">
            <a:extLst>
              <a:ext uri="{FF2B5EF4-FFF2-40B4-BE49-F238E27FC236}">
                <a16:creationId xmlns:a16="http://schemas.microsoft.com/office/drawing/2014/main" id="{F3F14A3A-553A-484C-9A6B-80FC26C1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1" y="3883062"/>
            <a:ext cx="3984434" cy="230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eyondjava.net/blog/images/mvw/BeyondJavaMVC.png">
            <a:extLst>
              <a:ext uri="{FF2B5EF4-FFF2-40B4-BE49-F238E27FC236}">
                <a16:creationId xmlns:a16="http://schemas.microsoft.com/office/drawing/2014/main" id="{14EF37BD-9B1F-4313-A5B5-3457797B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3852497"/>
            <a:ext cx="457200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3482-3165-4C58-AF25-5DE089681124}"/>
              </a:ext>
            </a:extLst>
          </p:cNvPr>
          <p:cNvSpPr txBox="1"/>
          <p:nvPr/>
        </p:nvSpPr>
        <p:spPr>
          <a:xfrm>
            <a:off x="6958149" y="832600"/>
            <a:ext cx="16131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https://angularjs.org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Why do we end up with Cross-platform GUIs?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GUI used to imply “desktop application”</a:t>
            </a:r>
          </a:p>
          <a:p>
            <a:pPr lvl="1"/>
            <a:r>
              <a:rPr lang="en-US" dirty="0"/>
              <a:t>still does in for some people</a:t>
            </a:r>
          </a:p>
          <a:p>
            <a:pPr lvl="1"/>
            <a:r>
              <a:rPr lang="en-US" dirty="0"/>
              <a:t>Windows-only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Linux-only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Linux &amp; MacOS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Mac-only</a:t>
            </a:r>
          </a:p>
          <a:p>
            <a:pPr lvl="1"/>
            <a:r>
              <a:rPr lang="en-US" dirty="0"/>
              <a:t>there is immediate frustration from users</a:t>
            </a:r>
          </a:p>
          <a:p>
            <a:pPr lvl="2"/>
            <a:r>
              <a:rPr lang="en-US" dirty="0"/>
              <a:t>strong pressure to support multiple platforms</a:t>
            </a:r>
          </a:p>
          <a:p>
            <a:pPr lvl="2"/>
            <a:endParaRPr lang="en-US" dirty="0"/>
          </a:p>
          <a:p>
            <a:r>
              <a:rPr lang="en-US" dirty="0"/>
              <a:t>The Qt application and UI framework is a popular solution</a:t>
            </a:r>
          </a:p>
          <a:p>
            <a:pPr lvl="1"/>
            <a:r>
              <a:rPr lang="en-US" dirty="0"/>
              <a:t>cross-platform C/C++ GUI toolkit, </a:t>
            </a:r>
            <a:r>
              <a:rPr lang="en-GB" dirty="0">
                <a:hlinkClick r:id="rId3"/>
              </a:rPr>
              <a:t>http://www.qt.io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Python bindings, </a:t>
            </a:r>
            <a:r>
              <a:rPr lang="en-GB" dirty="0">
                <a:hlinkClick r:id="rId4"/>
              </a:rPr>
              <a:t>http://riverbankcomputing.com/software/pyqt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there are a number of competing open source options</a:t>
            </a:r>
          </a:p>
          <a:p>
            <a:pPr lvl="2"/>
            <a:endParaRPr lang="en-GB" dirty="0"/>
          </a:p>
          <a:p>
            <a:r>
              <a:rPr lang="en-GB" dirty="0"/>
              <a:t>It’s expensive to develop &amp; maintain a cross-platform application</a:t>
            </a:r>
          </a:p>
          <a:p>
            <a:pPr lvl="1"/>
            <a:r>
              <a:rPr lang="en-GB" dirty="0"/>
              <a:t>Qt / Python help a lot, but do not solve the problem</a:t>
            </a:r>
          </a:p>
          <a:p>
            <a:pPr lvl="1"/>
            <a:r>
              <a:rPr lang="en-GB" dirty="0"/>
              <a:t>see slide #8 of the “computational reproducibility” lecture</a:t>
            </a:r>
          </a:p>
          <a:p>
            <a:pPr lvl="2"/>
            <a:r>
              <a:rPr lang="en-US" dirty="0"/>
              <a:t>Python 2.7.x code is not always compatible with Python 3.x code</a:t>
            </a:r>
          </a:p>
          <a:p>
            <a:pPr lvl="2"/>
            <a:r>
              <a:rPr lang="en-US" dirty="0"/>
              <a:t>32 bit and 64 bit versions of Python are incompatible</a:t>
            </a:r>
          </a:p>
          <a:p>
            <a:pPr lvl="2"/>
            <a:r>
              <a:rPr lang="en-US" dirty="0"/>
              <a:t>open source library projects issue frequent releases </a:t>
            </a:r>
          </a:p>
          <a:p>
            <a:pPr lvl="2"/>
            <a:r>
              <a:rPr lang="en-US" dirty="0"/>
              <a:t>underlying physics application may not be robustly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33968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Why so few GUIs for particle accelerator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There are definitely some, but…</a:t>
            </a:r>
          </a:p>
          <a:p>
            <a:pPr lvl="1"/>
            <a:r>
              <a:rPr lang="en-US" dirty="0"/>
              <a:t>how many particle accelerator codes are there?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</a:p>
          <a:p>
            <a:pPr lvl="1"/>
            <a:r>
              <a:rPr lang="en-US" dirty="0"/>
              <a:t>how many users are there for each code?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so many</a:t>
            </a:r>
          </a:p>
          <a:p>
            <a:pPr lvl="1"/>
            <a:r>
              <a:rPr lang="en-US" dirty="0"/>
              <a:t>how many OS’s are used by each subset?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Probably  3</a:t>
            </a:r>
          </a:p>
          <a:p>
            <a:r>
              <a:rPr lang="en-US" dirty="0"/>
              <a:t>Too expensive to support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GUIs on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only of order  N</a:t>
            </a:r>
            <a:r>
              <a:rPr lang="en-US" baseline="-25000" dirty="0"/>
              <a:t>total</a:t>
            </a:r>
            <a:r>
              <a:rPr lang="en-US" dirty="0"/>
              <a:t> / (3 * M) users for each instance</a:t>
            </a:r>
          </a:p>
          <a:p>
            <a:pPr lvl="1"/>
            <a:r>
              <a:rPr lang="en-US" dirty="0"/>
              <a:t>even if you get someone else to pay the cost, is it worth it?</a:t>
            </a:r>
          </a:p>
          <a:p>
            <a:pPr lvl="1"/>
            <a:r>
              <a:rPr lang="en-US" dirty="0"/>
              <a:t>question of software sustainability</a:t>
            </a:r>
          </a:p>
          <a:p>
            <a:r>
              <a:rPr lang="en-US" dirty="0"/>
              <a:t>Also, code development teams are busy and under-funded</a:t>
            </a:r>
          </a:p>
          <a:p>
            <a:pPr lvl="1"/>
            <a:r>
              <a:rPr lang="en-US" dirty="0"/>
              <a:t>they will not modify their code to support GUI development efforts</a:t>
            </a:r>
          </a:p>
          <a:p>
            <a:pPr lvl="1"/>
            <a:r>
              <a:rPr lang="en-US" dirty="0"/>
              <a:t>any code/GUI coupling must be very loose</a:t>
            </a:r>
          </a:p>
          <a:p>
            <a:pPr lvl="1"/>
            <a:r>
              <a:rPr lang="en-US" dirty="0"/>
              <a:t>all burden is on the GUI developer to support file formats, etc.</a:t>
            </a:r>
          </a:p>
          <a:p>
            <a:r>
              <a:rPr lang="en-US" dirty="0"/>
              <a:t>An approach was proposed and developed by RadiaBeam Tech</a:t>
            </a:r>
          </a:p>
          <a:p>
            <a:pPr lvl="1"/>
            <a:r>
              <a:rPr lang="en-US" dirty="0"/>
              <a:t>a Python/Qt cross-platform GUI for multiple physics codes</a:t>
            </a:r>
          </a:p>
          <a:p>
            <a:pPr lvl="2"/>
            <a:r>
              <a:rPr lang="en-US" dirty="0"/>
              <a:t>very loose coupling between GUI and code</a:t>
            </a:r>
          </a:p>
          <a:p>
            <a:pPr lvl="2"/>
            <a:r>
              <a:rPr lang="en-US" dirty="0"/>
              <a:t>GUI enables easy interchange between different codes</a:t>
            </a:r>
          </a:p>
          <a:p>
            <a:pPr lvl="1"/>
            <a:r>
              <a:rPr lang="en-US" dirty="0"/>
              <a:t>the project is called RadTrack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DF6D-05F4-4FFB-BA77-F0A142FA0E2D}"/>
              </a:ext>
            </a:extLst>
          </p:cNvPr>
          <p:cNvSpPr txBox="1"/>
          <p:nvPr/>
        </p:nvSpPr>
        <p:spPr>
          <a:xfrm>
            <a:off x="772220" y="5717059"/>
            <a:ext cx="83369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D.L. Bruhwiler, R. Nagler, S.D. Webb, G. Andonian, M.A. Harrison, S. Seung, T. Shaftan and P. Moeller, “Cross-platform and cloud-based access to multiple particle accelerator codes via application containers,” Proc. Int. Part. Accel. Conf., MOPMN009 (2015).</a:t>
            </a:r>
          </a:p>
        </p:txBody>
      </p:sp>
    </p:spTree>
    <p:extLst>
      <p:ext uri="{BB962C8B-B14F-4D97-AF65-F5344CB8AC3E}">
        <p14:creationId xmlns:p14="http://schemas.microsoft.com/office/powerpoint/2010/main" val="2481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RadTrack – a cross-platform GUI for accelerator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1315002"/>
          </a:xfrm>
        </p:spPr>
        <p:txBody>
          <a:bodyPr>
            <a:normAutofit/>
          </a:bodyPr>
          <a:lstStyle/>
          <a:p>
            <a:r>
              <a:rPr lang="en-US" dirty="0"/>
              <a:t>Available on GitHub,  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https://github.com/radiasoft/radtrack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/>
              <a:t>good place to start if you’re interested in PyQt, with lots of good code</a:t>
            </a:r>
          </a:p>
          <a:p>
            <a:pPr lvl="1"/>
            <a:r>
              <a:rPr lang="en-US" dirty="0"/>
              <a:t>but it’s no longer supported –  a question of software sustainability</a:t>
            </a:r>
          </a:p>
          <a:p>
            <a:pPr lvl="2"/>
            <a:r>
              <a:rPr lang="en-US" dirty="0"/>
              <a:t>development was supported by US DOE/BES, </a:t>
            </a:r>
            <a:r>
              <a:rPr lang="en-US" b="0" dirty="0">
                <a:solidFill>
                  <a:schemeClr val="tx1"/>
                </a:solidFill>
              </a:rPr>
              <a:t>Award # </a:t>
            </a:r>
            <a:r>
              <a:rPr lang="en-GB" b="0" dirty="0">
                <a:solidFill>
                  <a:schemeClr val="tx1"/>
                </a:solidFill>
              </a:rPr>
              <a:t>DE-SC0006284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A0C1C-2701-4B2A-B453-357945B3A433}"/>
              </a:ext>
            </a:extLst>
          </p:cNvPr>
          <p:cNvSpPr txBox="1"/>
          <p:nvPr/>
        </p:nvSpPr>
        <p:spPr>
          <a:xfrm>
            <a:off x="67635" y="4863508"/>
            <a:ext cx="35638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Synchrotron Radiation Workshop (SRW) simulation showing the interference of synchrotron radiation from two nearby dipoles – an important e- beam diagnostic.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A7689-D0EC-4CB7-A739-F866BC7EB7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6943" y="3394483"/>
            <a:ext cx="4757057" cy="306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BD41D-7A99-45B1-A751-E173275C98B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60"/>
            <a:ext cx="4695955" cy="2898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A4447-D70A-49B9-BD82-3FEFD507481A}"/>
              </a:ext>
            </a:extLst>
          </p:cNvPr>
          <p:cNvSpPr txBox="1"/>
          <p:nvPr/>
        </p:nvSpPr>
        <p:spPr>
          <a:xfrm>
            <a:off x="5085806" y="2469357"/>
            <a:ext cx="39970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RadTrack simulation, showing 2D phase space projections plots: horizontal x-x’ phase space (upper left); vertical y-y’ phase space (upper right); x-y configuration space (lower left); and s-dp longitudinal phase space (lower right).</a:t>
            </a:r>
          </a:p>
        </p:txBody>
      </p:sp>
    </p:spTree>
    <p:extLst>
      <p:ext uri="{BB962C8B-B14F-4D97-AF65-F5344CB8AC3E}">
        <p14:creationId xmlns:p14="http://schemas.microsoft.com/office/powerpoint/2010/main" val="11774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Have you used an accelerator physics code with a GUI?</a:t>
            </a:r>
          </a:p>
          <a:p>
            <a:pPr lvl="1"/>
            <a:r>
              <a:rPr lang="en-US" dirty="0"/>
              <a:t>If yes, how was the GUI helpful (or not)?</a:t>
            </a:r>
          </a:p>
          <a:p>
            <a:pPr lvl="1"/>
            <a:r>
              <a:rPr lang="en-US" dirty="0"/>
              <a:t>If no, have you ever wished there was a GUI for codes you use?</a:t>
            </a:r>
          </a:p>
          <a:p>
            <a:pPr lvl="1"/>
            <a:endParaRPr lang="en-US" dirty="0"/>
          </a:p>
          <a:p>
            <a:r>
              <a:rPr lang="en-US" dirty="0"/>
              <a:t>Have you ever used a GUI-based code and been frustrated?</a:t>
            </a:r>
          </a:p>
          <a:p>
            <a:pPr lvl="1"/>
            <a:r>
              <a:rPr lang="en-US" dirty="0"/>
              <a:t>do you consider it a point of honor to work from the command line?</a:t>
            </a:r>
          </a:p>
          <a:p>
            <a:pPr lvl="1"/>
            <a:endParaRPr lang="en-US" dirty="0"/>
          </a:p>
          <a:p>
            <a:r>
              <a:rPr lang="en-US" dirty="0"/>
              <a:t>What is meant by “software sustainability”?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What does it mean to execute a code “in the cloud”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00882"/>
            <a:ext cx="8608944" cy="5782499"/>
          </a:xfrm>
        </p:spPr>
        <p:txBody>
          <a:bodyPr>
            <a:normAutofit/>
          </a:bodyPr>
          <a:lstStyle/>
          <a:p>
            <a:r>
              <a:rPr lang="en-US" dirty="0"/>
              <a:t>Cloud computing is a buzzword, and will probably fade in time</a:t>
            </a:r>
          </a:p>
          <a:p>
            <a:pPr lvl="1"/>
            <a:r>
              <a:rPr lang="en-US" dirty="0"/>
              <a:t>used to be called “client-server”</a:t>
            </a:r>
          </a:p>
          <a:p>
            <a:pPr lvl="1"/>
            <a:r>
              <a:rPr lang="en-US" dirty="0"/>
              <a:t>then it was called “software as a service” or SaaS</a:t>
            </a:r>
          </a:p>
          <a:p>
            <a:pPr lvl="1"/>
            <a:r>
              <a:rPr lang="en-US" dirty="0"/>
              <a:t>for a short while, everyone talked about “grid computing”</a:t>
            </a:r>
          </a:p>
          <a:p>
            <a:pPr lvl="2"/>
            <a:endParaRPr lang="en-US" dirty="0"/>
          </a:p>
          <a:p>
            <a:r>
              <a:rPr lang="en-US" dirty="0"/>
              <a:t>The physics code is running on a remote “server”</a:t>
            </a:r>
          </a:p>
          <a:p>
            <a:pPr lvl="1"/>
            <a:r>
              <a:rPr lang="en-US" dirty="0"/>
              <a:t>probably running on Linux, possibly on a cluster or supercomputer</a:t>
            </a:r>
          </a:p>
          <a:p>
            <a:pPr lvl="1"/>
            <a:r>
              <a:rPr lang="en-US" dirty="0"/>
              <a:t>might be on “bare metal”, such as your institution’s cluster down the hall</a:t>
            </a:r>
          </a:p>
          <a:p>
            <a:pPr lvl="1"/>
            <a:r>
              <a:rPr lang="en-US" dirty="0"/>
              <a:t>might be running on a commercial cloud provider, like AWS</a:t>
            </a:r>
          </a:p>
          <a:p>
            <a:pPr lvl="2"/>
            <a:endParaRPr lang="en-US" dirty="0"/>
          </a:p>
          <a:p>
            <a:r>
              <a:rPr lang="en-US" dirty="0"/>
              <a:t>The UI is your computer browser</a:t>
            </a:r>
          </a:p>
          <a:p>
            <a:pPr lvl="1"/>
            <a:r>
              <a:rPr lang="en-US" dirty="0"/>
              <a:t>whether you are banking, shopping, or designing a linac</a:t>
            </a:r>
          </a:p>
          <a:p>
            <a:pPr lvl="2"/>
            <a:endParaRPr lang="en-US" dirty="0"/>
          </a:p>
          <a:p>
            <a:r>
              <a:rPr lang="en-US" dirty="0"/>
              <a:t>This wasn’t practical 5+ years ago, so what changed?</a:t>
            </a:r>
          </a:p>
          <a:p>
            <a:pPr lvl="1"/>
            <a:r>
              <a:rPr lang="en-US" dirty="0"/>
              <a:t>the HTML5  standard was adopted by all modern browsers</a:t>
            </a:r>
          </a:p>
          <a:p>
            <a:pPr lvl="2"/>
            <a:r>
              <a:rPr lang="en-US" dirty="0"/>
              <a:t>the same GUI can now function well in any modern browser on any OS</a:t>
            </a:r>
          </a:p>
          <a:p>
            <a:pPr lvl="1"/>
            <a:r>
              <a:rPr lang="en-US" dirty="0"/>
              <a:t>the JavaScript language (nothing like Java) emerged as a standard</a:t>
            </a:r>
          </a:p>
          <a:p>
            <a:pPr lvl="2"/>
            <a:r>
              <a:rPr lang="en-US" dirty="0"/>
              <a:t>many powerful JavaScript libraries and frameworks became available</a:t>
            </a:r>
          </a:p>
          <a:p>
            <a:pPr lvl="1"/>
            <a:r>
              <a:rPr lang="en-US" dirty="0"/>
              <a:t>browsers have become powerful precompilers for executing code</a:t>
            </a:r>
          </a:p>
        </p:txBody>
      </p:sp>
    </p:spTree>
    <p:extLst>
      <p:ext uri="{BB962C8B-B14F-4D97-AF65-F5344CB8AC3E}">
        <p14:creationId xmlns:p14="http://schemas.microsoft.com/office/powerpoint/2010/main" val="382092791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Microsoft Office PowerPoint</Application>
  <PresentationFormat>On-screen Show (4:3)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Wingdings</vt:lpstr>
      <vt:lpstr>4_Office Theme</vt:lpstr>
      <vt:lpstr>USPAS – Simulation of Beam and Plasma Systems Steven M. Lund, Jean-Luc Vay, Remi Lehe, Daniel Winklehner and David L. Bruhwiler</vt:lpstr>
      <vt:lpstr>Goals</vt:lpstr>
      <vt:lpstr>Separate  Physics  from  UI  from  Control logic</vt:lpstr>
      <vt:lpstr>MVC has become   Model – View – Whatever</vt:lpstr>
      <vt:lpstr>Why do we end up with Cross-platform GUIs?</vt:lpstr>
      <vt:lpstr>Why so few GUIs for particle accelerator codes?</vt:lpstr>
      <vt:lpstr>RadTrack – a cross-platform GUI for accelerator codes</vt:lpstr>
      <vt:lpstr>Class discussion:</vt:lpstr>
      <vt:lpstr>What does it mean to execute a code “in the cloud”</vt:lpstr>
      <vt:lpstr>The Sirepo cloud computing framework</vt:lpstr>
      <vt:lpstr>Sirepo:  in-browser technologies</vt:lpstr>
      <vt:lpstr>Sirepo:  server-side technologies</vt:lpstr>
      <vt:lpstr>Class discussion:</vt:lpstr>
      <vt:lpstr>The elegant code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2018-01-17T16:55:48Z</dcterms:modified>
</cp:coreProperties>
</file>