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13" r:id="rId16"/>
    <p:sldId id="423" r:id="rId17"/>
    <p:sldId id="422" r:id="rId18"/>
    <p:sldId id="394" r:id="rId19"/>
    <p:sldId id="395" r:id="rId20"/>
    <p:sldId id="42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1/9/2018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in6150.github.io/psg/blogger_container_hp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hyperlink" Target="http://accelconf.web.cern.ch/AccelConf/IPAC2015/papers/mopmn009.pdf" TargetMode="External"/><Relationship Id="rId3" Type="http://schemas.openxmlformats.org/officeDocument/2006/relationships/hyperlink" Target="https://www.software.ac.uk/c4rr" TargetMode="External"/><Relationship Id="rId7" Type="http://schemas.openxmlformats.org/officeDocument/2006/relationships/hyperlink" Target="https://www.nextplatform.com/2016/09/13/will-containers-total-package-hpc/"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ink.springer.com/chapter/10.1007/978-3-319-38791-8_58" TargetMode="External"/><Relationship Id="rId5" Type="http://schemas.openxmlformats.org/officeDocument/2006/relationships/hyperlink" Target="http://o2r.info/2017/05/30/containerit-package/" TargetMode="External"/><Relationship Id="rId10" Type="http://schemas.openxmlformats.org/officeDocument/2006/relationships/hyperlink" Target="https://arxiv.org/abs/1410.0846" TargetMode="External"/><Relationship Id="rId4" Type="http://schemas.openxmlformats.org/officeDocument/2006/relationships/hyperlink" Target="https://www.ncbi.nlm.nih.gov/pmc/articles/PMC5426675/" TargetMode="External"/><Relationship Id="rId9" Type="http://schemas.openxmlformats.org/officeDocument/2006/relationships/hyperlink" Target="https://arxiv.org/abs/1509.0878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permalink.lanl.gov/object/tr?what=info:lanl-repo/lareport/LA-UR-16-22370" TargetMode="External"/><Relationship Id="rId5" Type="http://schemas.openxmlformats.org/officeDocument/2006/relationships/hyperlink" Target="http://singularity.lbl.gov/" TargetMode="External"/><Relationship Id="rId4" Type="http://schemas.openxmlformats.org/officeDocument/2006/relationships/hyperlink" Target="http://www.nersc.gov/news-publications/nersc-news/nersc-center-news/2015/shifter-makes-container-based-hpc-a-bree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jupyter.radiasoft.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Systems</a:t>
            </a:r>
            <a:br>
              <a:rPr lang="en-US" sz="2800" i="1">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Lehe, Daniel 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a:p>
          <a:p>
            <a:pPr lvl="2"/>
            <a:endParaRPr lang="en-US"/>
          </a:p>
          <a:p>
            <a:r>
              <a:rPr lang="en-US"/>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https://www.software.ac.uk/ssisearch?search_api_fulltext_1=reproducible</a:t>
            </a:r>
            <a:r>
              <a:rPr lang="sv-SE" sz="1400">
                <a:latin typeface="Times New Roman" panose="02020603050405020304" pitchFamily="18" charset="0"/>
                <a:cs typeface="Times New Roman" panose="02020603050405020304" pitchFamily="18" charset="0"/>
              </a:rPr>
              <a:t> </a:t>
            </a:r>
          </a:p>
          <a:p>
            <a:pPr marL="227013" indent="-227013">
              <a:spcBef>
                <a:spcPts val="300"/>
              </a:spcBef>
            </a:pPr>
            <a:r>
              <a:rPr lang="sv-SE" sz="140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a:t>
            </a:r>
            <a:r>
              <a:rPr lang="it-IT" sz="1400">
                <a:latin typeface="Times New Roman" panose="02020603050405020304" pitchFamily="18" charset="0"/>
                <a:cs typeface="Times New Roman" panose="02020603050405020304" pitchFamily="18" charset="0"/>
              </a:rPr>
              <a:t>speakerdeck.com/labarba/introduction-to-computational-reproducibility-and-why-we-care </a:t>
            </a:r>
            <a:endParaRPr lang="it-I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a:t>A few more links</a:t>
            </a:r>
          </a:p>
          <a:p>
            <a:pPr lvl="1"/>
            <a:r>
              <a:rPr lang="en-US"/>
              <a:t>these are just a sampling of resources;  not comprehensive</a:t>
            </a:r>
          </a:p>
          <a:p>
            <a:pPr lvl="1"/>
            <a:r>
              <a:rPr lang="en-US"/>
              <a:t>don’t read them all;  skim to find ones that interest you</a:t>
            </a:r>
            <a:endParaRPr lang="en-US" dirty="0"/>
          </a:p>
          <a:p>
            <a:pPr lvl="2"/>
            <a:endParaRPr lang="en-US" dirty="0"/>
          </a:p>
          <a:p>
            <a:r>
              <a:rPr lang="en-US" dirty="0"/>
              <a:t>Biology and health </a:t>
            </a:r>
            <a:r>
              <a:rPr lang="en-US"/>
              <a:t>sciences:</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601318" y="4075872"/>
            <a:ext cx="8284265" cy="561692"/>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687977"/>
            <a:ext cx="8191500" cy="5643153"/>
          </a:xfrm>
        </p:spPr>
        <p:txBody>
          <a:bodyPr>
            <a:normAutofit lnSpcReduction="10000"/>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(commercial, most widely used), </a:t>
            </a:r>
            <a:r>
              <a:rPr lang="en-US" sz="1100" b="0" dirty="0">
                <a:hlinkClick r:id="rId3"/>
              </a:rPr>
              <a:t>https://www.docker.com/what-docker</a:t>
            </a:r>
            <a:r>
              <a:rPr lang="en-US" sz="1100" b="0" dirty="0"/>
              <a:t> </a:t>
            </a:r>
          </a:p>
          <a:p>
            <a:pPr lvl="2"/>
            <a:r>
              <a:rPr lang="en-US" dirty="0"/>
              <a:t>Singularity, Shifter (newer, HPC), </a:t>
            </a:r>
            <a:r>
              <a:rPr lang="en-US" sz="1100" b="0" dirty="0">
                <a:solidFill>
                  <a:schemeClr val="tx1"/>
                </a:solidFill>
                <a:hlinkClick r:id="rId4"/>
              </a:rPr>
              <a:t>https://tin6150.github.io/psg/blogger_container_hpc.html</a:t>
            </a:r>
            <a:r>
              <a:rPr lang="en-US" sz="1100" b="0" dirty="0">
                <a:solidFill>
                  <a:schemeClr val="tx1"/>
                </a:solidFill>
              </a:rPr>
              <a:t> </a:t>
            </a:r>
          </a:p>
          <a:p>
            <a:r>
              <a:rPr lang="en-US" i="0" dirty="0"/>
              <a:t>Caveat</a:t>
            </a:r>
          </a:p>
          <a:p>
            <a:pPr lvl="1"/>
            <a:r>
              <a:rPr lang="en-US" dirty="0"/>
              <a:t>there are other approaches to reproducibility; not just containers</a:t>
            </a:r>
          </a:p>
          <a:p>
            <a:pPr lvl="2"/>
            <a:r>
              <a:rPr lang="en-US" dirty="0"/>
              <a:t>these can require significant infrastructure and constrained workflows</a:t>
            </a:r>
          </a:p>
          <a:p>
            <a:pPr lvl="1"/>
            <a:r>
              <a:rPr lang="en-US" i="0" dirty="0"/>
              <a:t>we are focusing on community codes and individual scientists</a:t>
            </a:r>
          </a:p>
          <a:p>
            <a:pPr lvl="2"/>
            <a:r>
              <a:rPr lang="en-US" i="0" dirty="0"/>
              <a:t>developers are independent &amp; busy</a:t>
            </a:r>
          </a:p>
          <a:p>
            <a:pPr lvl="2"/>
            <a:r>
              <a:rPr lang="en-US" i="0" dirty="0"/>
              <a:t>there are many codes with diverse applications</a:t>
            </a:r>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lnSpcReduction="10000"/>
          </a:bodyPr>
          <a:lstStyle/>
          <a:p>
            <a:r>
              <a:rPr lang="en-US" i="0" dirty="0"/>
              <a:t>Containerization has become a key technology for reproducibility</a:t>
            </a:r>
          </a:p>
          <a:p>
            <a:pPr lvl="1"/>
            <a:r>
              <a:rPr lang="en-US" dirty="0"/>
              <a:t>not the only approach (see ‘caveat’ on slide #13 above)</a:t>
            </a:r>
          </a:p>
          <a:p>
            <a:pPr lvl="1"/>
            <a:r>
              <a:rPr lang="en-US" i="0" dirty="0"/>
              <a:t>it is a practical approach for replicating a simulation result in the future</a:t>
            </a:r>
          </a:p>
          <a:p>
            <a:r>
              <a:rPr lang="en-US" dirty="0"/>
              <a:t>The colleague you are sharing with could by yourself in 6 months or 6 years</a:t>
            </a:r>
          </a:p>
          <a:p>
            <a:pPr lvl="1"/>
            <a:r>
              <a:rPr lang="en-US" dirty="0"/>
              <a:t>an application container can be archived indefinitely and then reused</a:t>
            </a:r>
          </a:p>
          <a:p>
            <a:pPr lvl="1"/>
            <a:r>
              <a:rPr lang="en-US" dirty="0"/>
              <a:t>assuming Docker or a compatible technology is still supported</a:t>
            </a:r>
          </a:p>
          <a:p>
            <a:r>
              <a:rPr lang="en-US" dirty="0"/>
              <a:t>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187337"/>
            <a:ext cx="8413474" cy="208518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G.M. </a:t>
            </a:r>
            <a:r>
              <a:rPr lang="en-US" sz="1400" dirty="0" err="1">
                <a:latin typeface="Times New Roman" panose="02020603050405020304" pitchFamily="18" charset="0"/>
                <a:cs typeface="Times New Roman" panose="02020603050405020304" pitchFamily="18" charset="0"/>
              </a:rPr>
              <a:t>Kurtzer</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Sochat</a:t>
            </a:r>
            <a:r>
              <a:rPr lang="en-US" sz="1400" dirty="0">
                <a:latin typeface="Times New Roman" panose="02020603050405020304" pitchFamily="18" charset="0"/>
                <a:cs typeface="Times New Roman" panose="02020603050405020304" pitchFamily="18" charset="0"/>
              </a:rPr>
              <a:t> and M.W. Bauer (2017), </a:t>
            </a:r>
            <a:r>
              <a:rPr lang="en-US" sz="1400" dirty="0">
                <a:latin typeface="Times New Roman" panose="02020603050405020304" pitchFamily="18" charset="0"/>
                <a:cs typeface="Times New Roman" panose="02020603050405020304" pitchFamily="18" charset="0"/>
                <a:hlinkClick r:id="rId4"/>
              </a:rPr>
              <a:t>https://www.ncbi.nlm.nih.gov/pmc/articles/PMC5426675/</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5"/>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6"/>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Hemsoth</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7"/>
              </a:rPr>
              <a:t>https://www.nextplatform.com/2016/09/13/will-containers-total-package-hpc/</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8"/>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9"/>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10"/>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364480"/>
          </a:xfrm>
        </p:spPr>
        <p:txBody>
          <a:bodyPr>
            <a:normAutofit/>
          </a:bodyPr>
          <a:lstStyle/>
          <a:p>
            <a:r>
              <a:rPr lang="en-US" i="0" dirty="0"/>
              <a:t>RadiaSoft has been running HPC codes via Docker since 2015</a:t>
            </a:r>
          </a:p>
          <a:p>
            <a:pPr lvl="1"/>
            <a:r>
              <a:rPr lang="en-US" dirty="0"/>
              <a:t>beam physics:   elegant/SDDS,  Warp,  Synergia</a:t>
            </a:r>
          </a:p>
          <a:p>
            <a:pPr lvl="1"/>
            <a:r>
              <a:rPr lang="en-US" dirty="0"/>
              <a:t>X-ray optics &amp; synch. radiation:  SRW,  Shadow</a:t>
            </a:r>
          </a:p>
          <a:p>
            <a:pPr lvl="1"/>
            <a:r>
              <a:rPr lang="en-US"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r>
              <a:rPr lang="en-US" dirty="0"/>
              <a:t>What about supercomputing? </a:t>
            </a:r>
            <a:r>
              <a:rPr lang="en-US" i="1" dirty="0"/>
              <a:t> </a:t>
            </a:r>
            <a:r>
              <a:rPr lang="en-US" sz="1400" i="1" dirty="0"/>
              <a:t>(don’t know of any experience w/ accelerator codes)</a:t>
            </a:r>
            <a:endParaRPr lang="en-US" i="1" dirty="0"/>
          </a:p>
          <a:p>
            <a:pPr lvl="2"/>
            <a:endParaRPr lang="en-US" i="0" dirty="0"/>
          </a:p>
          <a:p>
            <a:pPr lvl="1"/>
            <a:r>
              <a:rPr lang="en-US" i="0" dirty="0"/>
              <a:t>Singularity, (LBL)</a:t>
            </a:r>
            <a:endParaRPr lang="en-US" dirty="0"/>
          </a:p>
          <a:p>
            <a:pPr lvl="2"/>
            <a:endParaRPr lang="en-US" i="0" dirty="0"/>
          </a:p>
          <a:p>
            <a:pPr lvl="1"/>
            <a:r>
              <a:rPr lang="en-US" i="0" dirty="0"/>
              <a:t>Shifter (NERSC)</a:t>
            </a:r>
          </a:p>
          <a:p>
            <a:pPr lvl="2"/>
            <a:endParaRPr lang="en-US" i="0" dirty="0"/>
          </a:p>
          <a:p>
            <a:pPr lvl="1"/>
            <a:r>
              <a:rPr lang="en-US" dirty="0"/>
              <a:t>Charliecloud (LANL)</a:t>
            </a:r>
          </a:p>
          <a:p>
            <a:pPr lvl="2"/>
            <a:endParaRPr lang="en-US" i="0" dirty="0"/>
          </a:p>
          <a:p>
            <a:pPr lvl="1"/>
            <a:r>
              <a:rPr lang="en-US" dirty="0"/>
              <a:t>others...?</a:t>
            </a:r>
            <a:endParaRPr lang="en-US" i="0" dirty="0"/>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130504"/>
            <a:ext cx="2464526" cy="847135"/>
          </a:xfrm>
          <a:prstGeom prst="rect">
            <a:avLst/>
          </a:prstGeom>
        </p:spPr>
      </p:pic>
      <p:sp>
        <p:nvSpPr>
          <p:cNvPr id="6" name="TextBox 5">
            <a:extLst>
              <a:ext uri="{FF2B5EF4-FFF2-40B4-BE49-F238E27FC236}">
                <a16:creationId xmlns:a16="http://schemas.microsoft.com/office/drawing/2014/main" id="{1DE7DDFE-E229-4C3B-87E8-E52E3770DC0C}"/>
              </a:ext>
            </a:extLst>
          </p:cNvPr>
          <p:cNvSpPr txBox="1"/>
          <p:nvPr/>
        </p:nvSpPr>
        <p:spPr>
          <a:xfrm>
            <a:off x="3016099" y="4655137"/>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4"/>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858AF180-993D-4138-8FC7-4811282CA649}"/>
              </a:ext>
            </a:extLst>
          </p:cNvPr>
          <p:cNvSpPr txBox="1"/>
          <p:nvPr/>
        </p:nvSpPr>
        <p:spPr>
          <a:xfrm>
            <a:off x="2993617" y="4176677"/>
            <a:ext cx="5975501" cy="307777"/>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Singularity, </a:t>
            </a:r>
            <a:r>
              <a:rPr lang="en-US" sz="1400" dirty="0">
                <a:latin typeface="Times New Roman" panose="02020603050405020304" pitchFamily="18" charset="0"/>
                <a:cs typeface="Times New Roman" panose="02020603050405020304" pitchFamily="18" charset="0"/>
                <a:hlinkClick r:id="rId5"/>
              </a:rPr>
              <a:t>http://singularity.lbl.gov</a:t>
            </a:r>
            <a:r>
              <a:rPr lang="en-US"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F0F78B4D-7974-4AB7-A8FB-839FBD153B46}"/>
              </a:ext>
            </a:extLst>
          </p:cNvPr>
          <p:cNvSpPr txBox="1"/>
          <p:nvPr/>
        </p:nvSpPr>
        <p:spPr>
          <a:xfrm>
            <a:off x="3027188" y="5257538"/>
            <a:ext cx="6116812" cy="523220"/>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R. Priedhorsky &amp; T.C. Randles (2017), </a:t>
            </a:r>
            <a:r>
              <a:rPr lang="en-US" sz="1400" dirty="0">
                <a:latin typeface="Times New Roman" panose="02020603050405020304" pitchFamily="18" charset="0"/>
                <a:cs typeface="Times New Roman" panose="02020603050405020304" pitchFamily="18" charset="0"/>
                <a:hlinkClick r:id="rId6"/>
              </a:rPr>
              <a:t>http://permalink.lanl.gov/object/tr?what=info:lanl-repo/lareport/LA-UR-16-22370</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a:t>
            </a:r>
            <a:r>
              <a:rPr lang="en-US" sz="1800" dirty="0">
                <a:solidFill>
                  <a:schemeClr val="tx1"/>
                </a:solidFill>
                <a:latin typeface="Courier New" panose="02070309020205020404" pitchFamily="49" charset="0"/>
                <a:cs typeface="Courier New" panose="02070309020205020404" pitchFamily="49" charset="0"/>
              </a:rPr>
              <a:t>curl radia.run | bash –s beamsim</a:t>
            </a:r>
            <a:endParaRPr lang="en-US" sz="1400" dirty="0">
              <a:solidFill>
                <a:schemeClr val="tx1"/>
              </a:solidFill>
            </a:endParaRPr>
          </a:p>
          <a:p>
            <a:pPr lvl="1"/>
            <a:r>
              <a:rPr lang="en-US" dirty="0"/>
              <a:t>assumes Docker is already installed and you know how to use it</a:t>
            </a:r>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hlinkClick r:id="rId3"/>
              </a:rPr>
              <a:t>https://jupyter.radiasoft.org</a:t>
            </a:r>
            <a:r>
              <a:rPr lang="en-US" b="0" dirty="0"/>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reasons (incomplete list)</a:t>
            </a:r>
            <a:endParaRPr lang="en-US" sz="1800" i="0" dirty="0"/>
          </a:p>
          <a:p>
            <a:pPr lvl="1"/>
            <a:r>
              <a:rPr lang="en-US" sz="1600" i="0" dirty="0"/>
              <a:t>don’t want to share years of effort with others, who would </a:t>
            </a:r>
            <a:r>
              <a:rPr lang="en-US" sz="1600" i="0"/>
              <a:t>directly benefit</a:t>
            </a:r>
          </a:p>
          <a:p>
            <a:pPr lvl="1"/>
            <a:r>
              <a:rPr lang="en-US"/>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a:t>the software may be </a:t>
            </a:r>
            <a:r>
              <a:rPr lang="en-US" sz="1600" i="0" dirty="0"/>
              <a:t>difficult </a:t>
            </a:r>
            <a:r>
              <a:rPr lang="en-US" sz="1600" i="0"/>
              <a:t>to build/install</a:t>
            </a:r>
            <a:endParaRPr lang="en-US" sz="1600" i="0" dirty="0"/>
          </a:p>
          <a:p>
            <a:pPr lvl="1"/>
            <a:r>
              <a:rPr lang="en-US" sz="1600" i="0" dirty="0"/>
              <a:t>the software may </a:t>
            </a:r>
            <a:r>
              <a:rPr lang="en-US" sz="1600" i="0"/>
              <a:t>be difficult </a:t>
            </a:r>
            <a:r>
              <a:rPr lang="en-US" sz="1600" i="0" dirty="0"/>
              <a:t>to use</a:t>
            </a:r>
          </a:p>
          <a:p>
            <a:pPr lvl="1"/>
            <a:r>
              <a:rPr lang="en-US" sz="1600" i="0" dirty="0"/>
              <a:t>the simulations may require </a:t>
            </a:r>
            <a:r>
              <a:rPr lang="en-US" sz="1600" i="0"/>
              <a:t>many 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p>
          <a:p>
            <a:pPr lvl="1"/>
            <a:r>
              <a:rPr lang="en-US"/>
              <a:t>Should journals require access to source code? </a:t>
            </a:r>
          </a:p>
          <a:p>
            <a:pPr lvl="1"/>
            <a:r>
              <a:rPr lang="en-US"/>
              <a:t>Should all code be open source?</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a:t>need </a:t>
            </a:r>
            <a:r>
              <a:rPr lang="en-US" i="0" dirty="0"/>
              <a:t>confidence </a:t>
            </a:r>
            <a:r>
              <a:rPr lang="en-US" i="0"/>
              <a:t>that 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is </a:t>
            </a:r>
            <a:r>
              <a:rPr lang="en-US" i="0" dirty="0"/>
              <a:t>difficult to use, what </a:t>
            </a:r>
            <a:r>
              <a:rPr lang="en-US" i="0"/>
              <a:t>does reproducibility </a:t>
            </a:r>
            <a:r>
              <a:rPr lang="en-US" i="0" dirty="0"/>
              <a:t>mean?</a:t>
            </a:r>
          </a:p>
          <a:p>
            <a:pPr lvl="1"/>
            <a:r>
              <a:rPr lang="en-US"/>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code is not always compatible </a:t>
            </a:r>
            <a:r>
              <a:rPr lang="en-US" i="0" dirty="0"/>
              <a:t>with </a:t>
            </a:r>
            <a:r>
              <a:rPr lang="en-US" i="0"/>
              <a:t>Python 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a:t>less so</a:t>
            </a:r>
            <a:endParaRPr lang="en-US" b="1" i="0" dirty="0"/>
          </a:p>
          <a:p>
            <a:pPr lvl="1"/>
            <a:r>
              <a:rPr lang="en-US" i="0"/>
              <a:t>a computer may have </a:t>
            </a:r>
            <a:r>
              <a:rPr lang="en-US" i="0" dirty="0"/>
              <a:t>multiple versions of installed Python </a:t>
            </a:r>
          </a:p>
          <a:p>
            <a:pPr lvl="2"/>
            <a:r>
              <a:rPr lang="en-US" b="1" i="0" dirty="0"/>
              <a:t> this </a:t>
            </a:r>
            <a:r>
              <a:rPr lang="en-US" b="1" i="0"/>
              <a:t>creates additional complexity</a:t>
            </a:r>
            <a:r>
              <a:rPr lang="en-US"/>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24288</TotalTime>
  <Words>3395</Words>
  <Application>Microsoft Office PowerPoint</Application>
  <PresentationFormat>On-screen Show (4:3)</PresentationFormat>
  <Paragraphs>359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1031</cp:revision>
  <dcterms:created xsi:type="dcterms:W3CDTF">2015-04-21T20:23:32Z</dcterms:created>
  <dcterms:modified xsi:type="dcterms:W3CDTF">2018-01-09T13:55:46Z</dcterms:modified>
</cp:coreProperties>
</file>