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11"/>
  </p:notesMasterIdLst>
  <p:sldIdLst>
    <p:sldId id="297" r:id="rId2"/>
    <p:sldId id="393" r:id="rId3"/>
    <p:sldId id="432" r:id="rId4"/>
    <p:sldId id="433" r:id="rId5"/>
    <p:sldId id="434" r:id="rId6"/>
    <p:sldId id="435" r:id="rId7"/>
    <p:sldId id="436" r:id="rId8"/>
    <p:sldId id="431" r:id="rId9"/>
    <p:sldId id="43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Electron Bunch Compression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Preparation of most materials:   Christopher Hall, RadiaSoft LLC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49" y="1437147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 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 Bunch Compression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Brief review of rf cavity phase</a:t>
            </a:r>
          </a:p>
          <a:p>
            <a:pPr lvl="1"/>
            <a:r>
              <a:rPr lang="en-US" dirty="0"/>
              <a:t>how it affects longitudinal phase space of accelerated beam</a:t>
            </a:r>
          </a:p>
          <a:p>
            <a:pPr lvl="1"/>
            <a:r>
              <a:rPr lang="en-US" dirty="0"/>
              <a:t>need to understand longitudinal phase space conventions of  Elegant</a:t>
            </a:r>
          </a:p>
          <a:p>
            <a:endParaRPr lang="en-US" dirty="0"/>
          </a:p>
          <a:p>
            <a:r>
              <a:rPr lang="en-US" dirty="0"/>
              <a:t>Brief review of linear optics and R-matrix</a:t>
            </a:r>
          </a:p>
          <a:p>
            <a:endParaRPr lang="en-US" dirty="0"/>
          </a:p>
          <a:p>
            <a:r>
              <a:rPr lang="en-US" dirty="0"/>
              <a:t>Brief discussion of simple chicane concept</a:t>
            </a:r>
          </a:p>
          <a:p>
            <a:endParaRPr lang="en-US" dirty="0"/>
          </a:p>
          <a:p>
            <a:r>
              <a:rPr lang="en-US" dirty="0"/>
              <a:t>Why do we need electron bunch compression?</a:t>
            </a:r>
          </a:p>
          <a:p>
            <a:pPr lvl="1"/>
            <a:r>
              <a:rPr lang="en-US" dirty="0"/>
              <a:t>increase luminosity in a collider</a:t>
            </a:r>
          </a:p>
          <a:p>
            <a:pPr lvl="1"/>
            <a:r>
              <a:rPr lang="en-US" dirty="0"/>
              <a:t>increase peak current in a free-electron laser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3837A6-5E62-48BD-8241-836D8AC8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49" y="1032568"/>
            <a:ext cx="3925804" cy="4774863"/>
          </a:xfrm>
        </p:spPr>
        <p:txBody>
          <a:bodyPr>
            <a:noAutofit/>
          </a:bodyPr>
          <a:lstStyle/>
          <a:p>
            <a:r>
              <a:rPr lang="en-US" i="0" dirty="0"/>
              <a:t>Following elegant, use a sine convention for the rf wave</a:t>
            </a:r>
          </a:p>
          <a:p>
            <a:pPr lvl="2"/>
            <a:endParaRPr lang="en-US" dirty="0"/>
          </a:p>
          <a:p>
            <a:pPr lvl="2"/>
            <a:endParaRPr lang="en-US" i="0" dirty="0"/>
          </a:p>
          <a:p>
            <a:r>
              <a:rPr lang="en-US" dirty="0"/>
              <a:t>Energy gain will be determined by voltage V and phase </a:t>
            </a:r>
            <a:r>
              <a:rPr lang="en-US" dirty="0" err="1"/>
              <a:t>ɸ</a:t>
            </a:r>
            <a:endParaRPr lang="en-US" dirty="0"/>
          </a:p>
          <a:p>
            <a:pPr lvl="1"/>
            <a:r>
              <a:rPr lang="en-US" i="0" dirty="0"/>
              <a:t>Acceleration </a:t>
            </a:r>
          </a:p>
          <a:p>
            <a:pPr marL="457200" lvl="1" indent="0">
              <a:buNone/>
            </a:pPr>
            <a:endParaRPr lang="en-US" i="0" dirty="0"/>
          </a:p>
          <a:p>
            <a:pPr lvl="1"/>
            <a:r>
              <a:rPr lang="en-US" i="0" dirty="0"/>
              <a:t>Zero-crossing</a:t>
            </a:r>
          </a:p>
          <a:p>
            <a:pPr marL="457200" lvl="1" indent="0">
              <a:buNone/>
            </a:pPr>
            <a:endParaRPr lang="en-US" i="0" dirty="0"/>
          </a:p>
          <a:p>
            <a:pPr lvl="1"/>
            <a:r>
              <a:rPr lang="en-US" dirty="0"/>
              <a:t>Deceleration</a:t>
            </a:r>
          </a:p>
          <a:p>
            <a:pPr lvl="2"/>
            <a:endParaRPr lang="en-US" i="0" dirty="0"/>
          </a:p>
          <a:p>
            <a:pPr lvl="3"/>
            <a:endParaRPr lang="en-US" i="0" dirty="0"/>
          </a:p>
          <a:p>
            <a:r>
              <a:rPr lang="en-US" dirty="0"/>
              <a:t>Convention for longitudinal variable z (i.e. t) in elegant:</a:t>
            </a:r>
            <a:endParaRPr lang="en-US" i="0" dirty="0"/>
          </a:p>
          <a:p>
            <a:endParaRPr lang="en-US" dirty="0"/>
          </a:p>
          <a:p>
            <a:endParaRPr lang="en-US" i="0" dirty="0"/>
          </a:p>
          <a:p>
            <a:endParaRPr lang="en-US" i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r="8326" b="12993"/>
          <a:stretch/>
        </p:blipFill>
        <p:spPr>
          <a:xfrm>
            <a:off x="165447" y="884520"/>
            <a:ext cx="4816123" cy="4049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37" y="1752598"/>
            <a:ext cx="3343510" cy="2646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8347628">
            <a:off x="2576343" y="1893349"/>
            <a:ext cx="698207" cy="1808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426949" y="2215557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2288" y="1406428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068" y="4720732"/>
            <a:ext cx="409575" cy="161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732" y="3953045"/>
            <a:ext cx="457200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788" y="1983765"/>
            <a:ext cx="590550" cy="3143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60477" y="4934268"/>
            <a:ext cx="16538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accelerating behind crest – tail at higher energy than head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4317" y="4198152"/>
            <a:ext cx="1661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accelerating ahead of crest – head at higher energy than tail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651" y="3415964"/>
            <a:ext cx="990600" cy="219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805" y="3967881"/>
            <a:ext cx="880785" cy="2470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3399" y="4628018"/>
            <a:ext cx="1128230" cy="2107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7764" y="5807431"/>
            <a:ext cx="1392299" cy="2073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6115" y="1400913"/>
            <a:ext cx="373481" cy="1769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90673" y="3321388"/>
            <a:ext cx="104775" cy="104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2C99A-274C-4228-A1BB-DC1F57CF16BB}"/>
              </a:ext>
            </a:extLst>
          </p:cNvPr>
          <p:cNvSpPr txBox="1"/>
          <p:nvPr/>
        </p:nvSpPr>
        <p:spPr>
          <a:xfrm>
            <a:off x="3792567" y="30871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CE6BFC8-EC64-4A58-96F0-811BAD21DF92}"/>
              </a:ext>
            </a:extLst>
          </p:cNvPr>
          <p:cNvSpPr txBox="1">
            <a:spLocks/>
          </p:cNvSpPr>
          <p:nvPr/>
        </p:nvSpPr>
        <p:spPr bwMode="auto">
          <a:xfrm>
            <a:off x="13056" y="8272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rf Cavity</a:t>
            </a:r>
          </a:p>
        </p:txBody>
      </p:sp>
    </p:spTree>
    <p:extLst>
      <p:ext uri="{BB962C8B-B14F-4D97-AF65-F5344CB8AC3E}">
        <p14:creationId xmlns:p14="http://schemas.microsoft.com/office/powerpoint/2010/main" val="7730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68" y="715666"/>
            <a:ext cx="8358851" cy="2535207"/>
          </a:xfrm>
        </p:spPr>
        <p:txBody>
          <a:bodyPr>
            <a:normAutofit/>
          </a:bodyPr>
          <a:lstStyle/>
          <a:p>
            <a:r>
              <a:rPr lang="en-US" dirty="0"/>
              <a:t>For relativistic particles, energy differences are not velocity differences</a:t>
            </a:r>
          </a:p>
          <a:p>
            <a:pPr lvl="1"/>
            <a:r>
              <a:rPr lang="en-US" dirty="0"/>
              <a:t>all particles are moving with velocities very close to c</a:t>
            </a:r>
          </a:p>
          <a:p>
            <a:r>
              <a:rPr lang="en-US" dirty="0"/>
              <a:t>Hence, magnetic fields can be used for longitudinal compression</a:t>
            </a:r>
          </a:p>
          <a:p>
            <a:pPr lvl="1"/>
            <a:r>
              <a:rPr lang="en-US" dirty="0"/>
              <a:t>Particles with different energies will take different paths through a dipole</a:t>
            </a:r>
          </a:p>
          <a:p>
            <a:pPr lvl="1"/>
            <a:r>
              <a:rPr lang="en-US" dirty="0"/>
              <a:t>If we correlate particle energy with longitudinal position we can use a sequence of dipoles to perform compression</a:t>
            </a:r>
          </a:p>
          <a:p>
            <a:pPr lvl="1"/>
            <a:r>
              <a:rPr lang="en-US" dirty="0"/>
              <a:t>We need higher energy particles at the back of the bunch and lower energy at the head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81221" y="3575117"/>
            <a:ext cx="546785" cy="9170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7" name="Group 16"/>
          <p:cNvGrpSpPr/>
          <p:nvPr/>
        </p:nvGrpSpPr>
        <p:grpSpPr>
          <a:xfrm>
            <a:off x="1283436" y="3227472"/>
            <a:ext cx="6443477" cy="1239617"/>
            <a:chOff x="-2164068" y="1320482"/>
            <a:chExt cx="9214265" cy="1966784"/>
          </a:xfrm>
        </p:grpSpPr>
        <p:grpSp>
          <p:nvGrpSpPr>
            <p:cNvPr id="19" name="Group 18"/>
            <p:cNvGrpSpPr/>
            <p:nvPr/>
          </p:nvGrpSpPr>
          <p:grpSpPr>
            <a:xfrm>
              <a:off x="-2164068" y="1320482"/>
              <a:ext cx="9214265" cy="1966784"/>
              <a:chOff x="-3383993" y="3404582"/>
              <a:chExt cx="11559451" cy="2467362"/>
            </a:xfrm>
          </p:grpSpPr>
          <p:sp>
            <p:nvSpPr>
              <p:cNvPr id="27" name="Rounded Rectangle 26"/>
              <p:cNvSpPr/>
              <p:nvPr/>
            </p:nvSpPr>
            <p:spPr>
              <a:xfrm rot="16200000">
                <a:off x="6979285" y="4626656"/>
                <a:ext cx="1916935" cy="47541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 rot="16200000">
                <a:off x="-4118822" y="4689838"/>
                <a:ext cx="1916935" cy="447277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-1073247" y="4140388"/>
                <a:ext cx="1916934" cy="445321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 rot="16200000">
                <a:off x="3893192" y="4129003"/>
                <a:ext cx="1916933" cy="468091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2" name="Straight Connector 31"/>
              <p:cNvCxnSpPr>
                <a:stCxn id="29" idx="0"/>
                <a:endCxn id="28" idx="2"/>
              </p:cNvCxnSpPr>
              <p:nvPr/>
            </p:nvCxnSpPr>
            <p:spPr>
              <a:xfrm flipH="1">
                <a:off x="-2936715" y="4363048"/>
                <a:ext cx="2599274" cy="5504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>
              <a:stCxn id="28" idx="2"/>
            </p:cNvCxnSpPr>
            <p:nvPr/>
          </p:nvCxnSpPr>
          <p:spPr>
            <a:xfrm flipV="1">
              <a:off x="-1807534" y="1759238"/>
              <a:ext cx="2083943" cy="7640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9372" y="1759238"/>
              <a:ext cx="3594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2"/>
            </p:cNvCxnSpPr>
            <p:nvPr/>
          </p:nvCxnSpPr>
          <p:spPr>
            <a:xfrm flipV="1">
              <a:off x="-1807534" y="2378678"/>
              <a:ext cx="2071930" cy="1445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30" idx="0"/>
            </p:cNvCxnSpPr>
            <p:nvPr/>
          </p:nvCxnSpPr>
          <p:spPr>
            <a:xfrm>
              <a:off x="619373" y="2081843"/>
              <a:ext cx="3594797" cy="26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1386" y="2396489"/>
              <a:ext cx="3582783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 flipH="1" flipV="1">
            <a:off x="6004621" y="3501051"/>
            <a:ext cx="1457288" cy="481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013021" y="3903598"/>
            <a:ext cx="1448888" cy="911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93008" y="3706053"/>
            <a:ext cx="1448889" cy="276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77357" y="3174061"/>
            <a:ext cx="6399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Dipole</a:t>
            </a:r>
          </a:p>
        </p:txBody>
      </p:sp>
      <p:sp>
        <p:nvSpPr>
          <p:cNvPr id="60" name="Oval 59"/>
          <p:cNvSpPr/>
          <p:nvPr/>
        </p:nvSpPr>
        <p:spPr>
          <a:xfrm>
            <a:off x="592114" y="3957418"/>
            <a:ext cx="140092" cy="140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264776" y="3960873"/>
            <a:ext cx="140092" cy="1400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927597" y="3960873"/>
            <a:ext cx="140092" cy="1400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4303200" y="3626571"/>
            <a:ext cx="140092" cy="140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Oval 63"/>
          <p:cNvSpPr/>
          <p:nvPr/>
        </p:nvSpPr>
        <p:spPr>
          <a:xfrm>
            <a:off x="4015284" y="3817326"/>
            <a:ext cx="140092" cy="1400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/>
          <p:cNvSpPr/>
          <p:nvPr/>
        </p:nvSpPr>
        <p:spPr>
          <a:xfrm>
            <a:off x="4578366" y="3435026"/>
            <a:ext cx="140092" cy="1400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/>
          <p:cNvSpPr/>
          <p:nvPr/>
        </p:nvSpPr>
        <p:spPr>
          <a:xfrm>
            <a:off x="7989279" y="3902496"/>
            <a:ext cx="140092" cy="140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7785179" y="3897882"/>
            <a:ext cx="140092" cy="1400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/>
          <p:cNvSpPr/>
          <p:nvPr/>
        </p:nvSpPr>
        <p:spPr>
          <a:xfrm>
            <a:off x="8193380" y="3902496"/>
            <a:ext cx="140092" cy="1400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2" y="4930336"/>
            <a:ext cx="1857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19" y="5007524"/>
            <a:ext cx="1228725" cy="495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102" y="4604776"/>
            <a:ext cx="18806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Nominal Bending Angle: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2351" y="4500901"/>
            <a:ext cx="19950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Bending Angle for off-energy particles: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015284" y="4467090"/>
            <a:ext cx="4932614" cy="18693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i="0" kern="1200">
                <a:solidFill>
                  <a:srgbClr val="005CA5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1" i="0" kern="1200">
                <a:solidFill>
                  <a:srgbClr val="5FBB46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1" kern="1200">
                <a:solidFill>
                  <a:srgbClr val="003399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Higher-energy particles are bent less</a:t>
            </a:r>
          </a:p>
          <a:p>
            <a:pPr lvl="1"/>
            <a:r>
              <a:rPr lang="en-US" sz="1400" dirty="0"/>
              <a:t>they take a shorter path</a:t>
            </a:r>
          </a:p>
          <a:p>
            <a:r>
              <a:rPr lang="en-US" sz="1600" dirty="0"/>
              <a:t>Lower-energy particles are bent more</a:t>
            </a:r>
          </a:p>
          <a:p>
            <a:pPr lvl="1"/>
            <a:r>
              <a:rPr lang="en-US" sz="1400" dirty="0"/>
              <a:t>they take a longer path</a:t>
            </a:r>
          </a:p>
          <a:p>
            <a:r>
              <a:rPr lang="en-US" sz="1600" dirty="0"/>
              <a:t>The high-energy tail shifts forward;  the low-energy head shifts back  </a:t>
            </a:r>
            <a:r>
              <a:rPr lang="en-US" sz="1600" dirty="0">
                <a:sym typeface="Wingdings" panose="05000000000000000000" pitchFamily="2" charset="2"/>
              </a:rPr>
              <a:t>  </a:t>
            </a:r>
            <a:r>
              <a:rPr lang="en-US" sz="1600" i="1" dirty="0">
                <a:sym typeface="Wingdings" panose="05000000000000000000" pitchFamily="2" charset="2"/>
              </a:rPr>
              <a:t>Compression</a:t>
            </a:r>
            <a:r>
              <a:rPr lang="en-US" sz="1600" dirty="0">
                <a:sym typeface="Wingdings" panose="05000000000000000000" pitchFamily="2" charset="2"/>
              </a:rPr>
              <a:t>!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73" y="3779098"/>
            <a:ext cx="327777" cy="1153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54" y="4165735"/>
            <a:ext cx="387170" cy="1362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58" y="4170538"/>
            <a:ext cx="387170" cy="1362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5CB104A-BD4F-43E0-87CB-F8847A8ABD77}"/>
              </a:ext>
            </a:extLst>
          </p:cNvPr>
          <p:cNvSpPr/>
          <p:nvPr/>
        </p:nvSpPr>
        <p:spPr>
          <a:xfrm>
            <a:off x="5554198" y="2880787"/>
            <a:ext cx="6399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Dipole</a:t>
            </a:r>
          </a:p>
        </p:txBody>
      </p:sp>
    </p:spTree>
    <p:extLst>
      <p:ext uri="{BB962C8B-B14F-4D97-AF65-F5344CB8AC3E}">
        <p14:creationId xmlns:p14="http://schemas.microsoft.com/office/powerpoint/2010/main" val="62685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Bunch Compression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91227" y="1014346"/>
            <a:ext cx="6443477" cy="1239617"/>
            <a:chOff x="-2164068" y="1320482"/>
            <a:chExt cx="9214265" cy="1966784"/>
          </a:xfrm>
        </p:grpSpPr>
        <p:grpSp>
          <p:nvGrpSpPr>
            <p:cNvPr id="19" name="Group 18"/>
            <p:cNvGrpSpPr/>
            <p:nvPr/>
          </p:nvGrpSpPr>
          <p:grpSpPr>
            <a:xfrm>
              <a:off x="-2164068" y="1320482"/>
              <a:ext cx="9214265" cy="1966784"/>
              <a:chOff x="-3383993" y="3404582"/>
              <a:chExt cx="11559451" cy="2467362"/>
            </a:xfrm>
          </p:grpSpPr>
          <p:sp>
            <p:nvSpPr>
              <p:cNvPr id="27" name="Rounded Rectangle 26"/>
              <p:cNvSpPr/>
              <p:nvPr/>
            </p:nvSpPr>
            <p:spPr>
              <a:xfrm rot="16200000">
                <a:off x="6979285" y="4626656"/>
                <a:ext cx="1916935" cy="47541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 rot="16200000">
                <a:off x="-4118822" y="4689838"/>
                <a:ext cx="1916935" cy="447277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-1073247" y="4140388"/>
                <a:ext cx="1916934" cy="445321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 rot="16200000">
                <a:off x="3893192" y="4129003"/>
                <a:ext cx="1916933" cy="468091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2" name="Straight Connector 31"/>
              <p:cNvCxnSpPr>
                <a:stCxn id="29" idx="0"/>
                <a:endCxn id="28" idx="2"/>
              </p:cNvCxnSpPr>
              <p:nvPr/>
            </p:nvCxnSpPr>
            <p:spPr>
              <a:xfrm flipH="1">
                <a:off x="-2936715" y="4363048"/>
                <a:ext cx="2599274" cy="5504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>
              <a:stCxn id="28" idx="2"/>
            </p:cNvCxnSpPr>
            <p:nvPr/>
          </p:nvCxnSpPr>
          <p:spPr>
            <a:xfrm flipV="1">
              <a:off x="-1807534" y="1759238"/>
              <a:ext cx="2083943" cy="7640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9372" y="1759238"/>
              <a:ext cx="3594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2"/>
            </p:cNvCxnSpPr>
            <p:nvPr/>
          </p:nvCxnSpPr>
          <p:spPr>
            <a:xfrm flipV="1">
              <a:off x="-1807534" y="2378678"/>
              <a:ext cx="2071930" cy="1445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30" idx="0"/>
            </p:cNvCxnSpPr>
            <p:nvPr/>
          </p:nvCxnSpPr>
          <p:spPr>
            <a:xfrm>
              <a:off x="619373" y="2081843"/>
              <a:ext cx="3594797" cy="26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1386" y="2396489"/>
              <a:ext cx="3582783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1467560" y="1975420"/>
            <a:ext cx="1421877" cy="9975"/>
          </a:xfrm>
          <a:prstGeom prst="line">
            <a:avLst/>
          </a:prstGeom>
          <a:ln w="38100">
            <a:solidFill>
              <a:schemeClr val="tx1"/>
            </a:solidFill>
            <a:prstDash val="dash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912412" y="1287925"/>
            <a:ext cx="1457288" cy="481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920812" y="1690473"/>
            <a:ext cx="1448888" cy="911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00799" y="1492927"/>
            <a:ext cx="1448889" cy="276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35" y="4030650"/>
            <a:ext cx="1228725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3457" y="3636693"/>
            <a:ext cx="21984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Bending angle for off-energy particles: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35" y="2795249"/>
            <a:ext cx="1295400" cy="533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30" y="2047806"/>
            <a:ext cx="238125" cy="2000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8083" y="2853739"/>
            <a:ext cx="1299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Path distance for one leg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81" y="4111929"/>
            <a:ext cx="2266950" cy="5334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979922" y="3665814"/>
            <a:ext cx="40751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The difference in path length for an on energy and off-energy particle will be: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781" y="5821715"/>
            <a:ext cx="1457325" cy="23812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979922" y="4943221"/>
            <a:ext cx="407513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Using this expression and the bending angle, we get a first-order approximation for the energy difference corresponding to a given path length difference:</a:t>
            </a:r>
          </a:p>
        </p:txBody>
      </p:sp>
    </p:spTree>
    <p:extLst>
      <p:ext uri="{BB962C8B-B14F-4D97-AF65-F5344CB8AC3E}">
        <p14:creationId xmlns:p14="http://schemas.microsoft.com/office/powerpoint/2010/main" val="25479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Matrix Notation (R-Matrix)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9" y="1558337"/>
            <a:ext cx="962025" cy="164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614" y="971005"/>
            <a:ext cx="24466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Express particles in term of 6D phase space coordinates: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B8F01-2D17-40B1-B79E-DE4262CEC6C5}"/>
              </a:ext>
            </a:extLst>
          </p:cNvPr>
          <p:cNvGrpSpPr/>
          <p:nvPr/>
        </p:nvGrpSpPr>
        <p:grpSpPr>
          <a:xfrm>
            <a:off x="3882612" y="1789362"/>
            <a:ext cx="2949420" cy="917489"/>
            <a:chOff x="3122900" y="2334791"/>
            <a:chExt cx="2949420" cy="917489"/>
          </a:xfrm>
        </p:grpSpPr>
        <p:sp>
          <p:nvSpPr>
            <p:cNvPr id="7" name="Rectangle 6"/>
            <p:cNvSpPr/>
            <p:nvPr/>
          </p:nvSpPr>
          <p:spPr>
            <a:xfrm>
              <a:off x="3475339" y="2334791"/>
              <a:ext cx="2205681" cy="917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5340" y="2393870"/>
              <a:ext cx="2205680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dirty="0"/>
                <a:t>accelerator beamline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2900" y="2666169"/>
              <a:ext cx="219075" cy="2095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5868" y="2812664"/>
              <a:ext cx="1095375" cy="2381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770" y="2666169"/>
              <a:ext cx="209550" cy="20955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123" y="4602423"/>
            <a:ext cx="4638675" cy="1524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21103" y="982518"/>
            <a:ext cx="411983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 linear optics, we can use matrices to represent components of an accelerator beamline. This R-matrix transforms the phase space state from initial to final: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932" y="4616250"/>
            <a:ext cx="380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 nonlinear effects, like chromatic aberrations or emittance growth, one can generalize the R-matrix to a transfer map, which often takes the form of a Taylor series up to arbitrary order: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5306" y="2967304"/>
            <a:ext cx="3639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R matrix for a beamline is the concatenation of R matrices for individual elements: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658DCE-4883-4E7E-9252-F82E7A89D4D8}"/>
              </a:ext>
            </a:extLst>
          </p:cNvPr>
          <p:cNvGrpSpPr/>
          <p:nvPr/>
        </p:nvGrpSpPr>
        <p:grpSpPr>
          <a:xfrm>
            <a:off x="5270991" y="3335102"/>
            <a:ext cx="1733550" cy="812784"/>
            <a:chOff x="6832032" y="3851635"/>
            <a:chExt cx="1733550" cy="81278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32032" y="3851635"/>
              <a:ext cx="1733550" cy="2095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5124" y="4454869"/>
              <a:ext cx="923925" cy="209550"/>
            </a:xfrm>
            <a:prstGeom prst="rect">
              <a:avLst/>
            </a:prstGeom>
          </p:spPr>
        </p:pic>
        <p:sp>
          <p:nvSpPr>
            <p:cNvPr id="18" name="Down Arrow 17"/>
            <p:cNvSpPr/>
            <p:nvPr/>
          </p:nvSpPr>
          <p:spPr>
            <a:xfrm>
              <a:off x="7593501" y="4152448"/>
              <a:ext cx="210613" cy="21115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7643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99C01-07E1-4C54-840C-F48EC6350228}"/>
              </a:ext>
            </a:extLst>
          </p:cNvPr>
          <p:cNvSpPr/>
          <p:nvPr/>
        </p:nvSpPr>
        <p:spPr>
          <a:xfrm>
            <a:off x="5573486" y="4045787"/>
            <a:ext cx="3090098" cy="230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Chicane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98" y="1046725"/>
            <a:ext cx="4988011" cy="3548643"/>
          </a:xfrm>
        </p:spPr>
        <p:txBody>
          <a:bodyPr/>
          <a:lstStyle/>
          <a:p>
            <a:r>
              <a:rPr lang="en-US" dirty="0"/>
              <a:t>The R-Matrix for an ideal chicane has the special form shown below</a:t>
            </a:r>
          </a:p>
          <a:p>
            <a:pPr lvl="1"/>
            <a:r>
              <a:rPr lang="en-US" dirty="0"/>
              <a:t>no transverse coupling</a:t>
            </a:r>
          </a:p>
          <a:p>
            <a:pPr lvl="1"/>
            <a:r>
              <a:rPr lang="en-US" dirty="0"/>
              <a:t>no acceleration</a:t>
            </a:r>
          </a:p>
          <a:p>
            <a:pPr lvl="1"/>
            <a:r>
              <a:rPr lang="en-US" dirty="0"/>
              <a:t>bending only in the horizontal plane</a:t>
            </a:r>
          </a:p>
          <a:p>
            <a:pPr lvl="1"/>
            <a:endParaRPr lang="en-US" dirty="0"/>
          </a:p>
          <a:p>
            <a:r>
              <a:rPr lang="en-US" dirty="0"/>
              <a:t>4 elements must be zero to enforce:</a:t>
            </a:r>
          </a:p>
          <a:p>
            <a:pPr lvl="1"/>
            <a:r>
              <a:rPr lang="en-US" dirty="0"/>
              <a:t>no horizontal dispersion</a:t>
            </a:r>
          </a:p>
          <a:p>
            <a:pPr lvl="1"/>
            <a:r>
              <a:rPr lang="en-US" dirty="0"/>
              <a:t>no dependence on horizontal 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leaves only one component to determine longitudinal position: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16" y="1143771"/>
            <a:ext cx="3886200" cy="1647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0" y="3946009"/>
            <a:ext cx="2781300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290" y="5199673"/>
            <a:ext cx="2012388" cy="3077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9700" y="433053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What is R</a:t>
            </a:r>
            <a:r>
              <a:rPr lang="en-US" sz="1600" baseline="-25000" dirty="0">
                <a:latin typeface="Century Gothic" panose="020B0502020202020204" pitchFamily="34" charset="0"/>
              </a:rPr>
              <a:t>56 </a:t>
            </a:r>
            <a:r>
              <a:rPr lang="en-US" sz="1600" dirty="0">
                <a:latin typeface="Century Gothic" panose="020B0502020202020204" pitchFamily="34" charset="0"/>
              </a:rPr>
              <a:t>?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67" y="4256925"/>
            <a:ext cx="1000125" cy="485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86229" y="5024075"/>
            <a:ext cx="300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Using our calculation on slide #5, we have: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561" y="5753847"/>
            <a:ext cx="14097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 – Linac and Chicane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489790" y="1597817"/>
            <a:ext cx="6652769" cy="1404912"/>
            <a:chOff x="-2099728" y="2589753"/>
            <a:chExt cx="10555320" cy="2229039"/>
          </a:xfrm>
        </p:grpSpPr>
        <p:grpSp>
          <p:nvGrpSpPr>
            <p:cNvPr id="137" name="Group 136"/>
            <p:cNvGrpSpPr/>
            <p:nvPr/>
          </p:nvGrpSpPr>
          <p:grpSpPr>
            <a:xfrm>
              <a:off x="-2099728" y="2589753"/>
              <a:ext cx="10555320" cy="1966782"/>
              <a:chOff x="-2099729" y="2589756"/>
              <a:chExt cx="10555323" cy="1966784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2185811" y="3101535"/>
                <a:ext cx="781910" cy="14550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-1591504" y="2589756"/>
                <a:ext cx="9836017" cy="1966783"/>
                <a:chOff x="-3157838" y="1320482"/>
                <a:chExt cx="9836017" cy="1966783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-2143653" y="1320482"/>
                  <a:ext cx="8821832" cy="1966783"/>
                  <a:chOff x="-2354328" y="1320482"/>
                  <a:chExt cx="8821832" cy="196678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-2354328" y="1320482"/>
                    <a:ext cx="8821832" cy="1966783"/>
                    <a:chOff x="-3622678" y="3404582"/>
                    <a:chExt cx="11067137" cy="2467361"/>
                  </a:xfrm>
                </p:grpSpPr>
                <p:sp>
                  <p:nvSpPr>
                    <p:cNvPr id="154" name="Rounded Rectangle 153"/>
                    <p:cNvSpPr/>
                    <p:nvPr/>
                  </p:nvSpPr>
                  <p:spPr>
                    <a:xfrm rot="16200000">
                      <a:off x="5714055" y="4675771"/>
                      <a:ext cx="1916935" cy="475410"/>
                    </a:xfrm>
                    <a:prstGeom prst="roundRect">
                      <a:avLst/>
                    </a:prstGeom>
                    <a:no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55" name="Rounded Rectangle 154"/>
                    <p:cNvSpPr/>
                    <p:nvPr/>
                  </p:nvSpPr>
                  <p:spPr>
                    <a:xfrm rot="16200000">
                      <a:off x="1316558" y="4689837"/>
                      <a:ext cx="1916935" cy="447277"/>
                    </a:xfrm>
                    <a:prstGeom prst="roundRect">
                      <a:avLst/>
                    </a:prstGeom>
                    <a:no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56" name="Rounded Rectangle 155"/>
                    <p:cNvSpPr/>
                    <p:nvPr/>
                  </p:nvSpPr>
                  <p:spPr>
                    <a:xfrm rot="16200000">
                      <a:off x="3014037" y="4140388"/>
                      <a:ext cx="1916934" cy="445321"/>
                    </a:xfrm>
                    <a:prstGeom prst="roundRect">
                      <a:avLst/>
                    </a:prstGeom>
                    <a:no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57" name="Rounded Rectangle 156"/>
                    <p:cNvSpPr/>
                    <p:nvPr/>
                  </p:nvSpPr>
                  <p:spPr>
                    <a:xfrm rot="16200000">
                      <a:off x="3893192" y="4129004"/>
                      <a:ext cx="1916933" cy="468091"/>
                    </a:xfrm>
                    <a:prstGeom prst="roundRect">
                      <a:avLst/>
                    </a:prstGeom>
                    <a:no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cxnSp>
                  <p:nvCxnSpPr>
                    <p:cNvPr id="158" name="Straight Connector 157"/>
                    <p:cNvCxnSpPr/>
                    <p:nvPr/>
                  </p:nvCxnSpPr>
                  <p:spPr>
                    <a:xfrm>
                      <a:off x="5085705" y="4363049"/>
                      <a:ext cx="1349113" cy="5504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 flipH="1">
                      <a:off x="2498664" y="4363050"/>
                      <a:ext cx="1251180" cy="55042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/>
                    <p:nvPr/>
                  </p:nvCxnSpPr>
                  <p:spPr>
                    <a:xfrm flipH="1">
                      <a:off x="-3622678" y="4913479"/>
                      <a:ext cx="5674067" cy="1826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6909246" y="4910248"/>
                      <a:ext cx="535213" cy="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525114" y="1635128"/>
                    <a:ext cx="997342" cy="88812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flipH="1" flipV="1">
                    <a:off x="4587295" y="1635126"/>
                    <a:ext cx="1080607" cy="89343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3522454" y="1635126"/>
                    <a:ext cx="1064841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V="1">
                    <a:off x="2525115" y="2381250"/>
                    <a:ext cx="997342" cy="142001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 flipV="1">
                    <a:off x="4587295" y="2378676"/>
                    <a:ext cx="1080607" cy="142001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3522454" y="2084496"/>
                    <a:ext cx="1064841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3522454" y="2378676"/>
                    <a:ext cx="1064841" cy="257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-3157838" y="2528562"/>
                  <a:ext cx="1014185" cy="925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ectangle 141"/>
              <p:cNvSpPr/>
              <p:nvPr/>
            </p:nvSpPr>
            <p:spPr>
              <a:xfrm rot="16200000">
                <a:off x="7841827" y="3692295"/>
                <a:ext cx="1016453" cy="21108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rgbClr val="FF0000"/>
                  </a:gs>
                  <a:gs pos="38000">
                    <a:schemeClr val="accent1">
                      <a:tint val="100000"/>
                      <a:shade val="100000"/>
                      <a:satMod val="13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-2099729" y="3692967"/>
                <a:ext cx="1016452" cy="211079"/>
              </a:xfrm>
              <a:prstGeom prst="rect">
                <a:avLst/>
              </a:prstGeom>
              <a:gradFill flip="none" rotWithShape="1">
                <a:gsLst>
                  <a:gs pos="57000">
                    <a:srgbClr val="660066"/>
                  </a:gs>
                  <a:gs pos="100000">
                    <a:schemeClr val="accent4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172318" y="4306057"/>
              <a:ext cx="1277263" cy="512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/>
                <a:t>rf</a:t>
              </a:r>
              <a:r>
                <a:rPr lang="en-US" sz="1500" dirty="0"/>
                <a:t> cavity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30494" y="4117783"/>
              <a:ext cx="1178378" cy="476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Chicane</a:t>
              </a:r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5524725" y="2560896"/>
            <a:ext cx="628600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912" y="2622259"/>
            <a:ext cx="171450" cy="1905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3110" y="2894635"/>
            <a:ext cx="1157463" cy="393101"/>
          </a:xfrm>
          <a:prstGeom prst="rect">
            <a:avLst/>
          </a:prstGeom>
        </p:spPr>
      </p:pic>
      <p:sp>
        <p:nvSpPr>
          <p:cNvPr id="165" name="Rectangle 164"/>
          <p:cNvSpPr/>
          <p:nvPr/>
        </p:nvSpPr>
        <p:spPr>
          <a:xfrm rot="18918333" flipH="1">
            <a:off x="5650940" y="1199637"/>
            <a:ext cx="640646" cy="13303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FF0000"/>
              </a:gs>
              <a:gs pos="38000">
                <a:schemeClr val="accent1">
                  <a:tint val="100000"/>
                  <a:shade val="100000"/>
                  <a:satMod val="130000"/>
                </a:schemeClr>
              </a:gs>
            </a:gsLst>
            <a:lin ang="27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5769119" y="1522614"/>
            <a:ext cx="50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5649641" y="1023092"/>
            <a:ext cx="50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reeform 167"/>
          <p:cNvSpPr/>
          <p:nvPr/>
        </p:nvSpPr>
        <p:spPr>
          <a:xfrm>
            <a:off x="2753349" y="1913816"/>
            <a:ext cx="1802524" cy="801477"/>
          </a:xfrm>
          <a:custGeom>
            <a:avLst/>
            <a:gdLst>
              <a:gd name="connsiteX0" fmla="*/ 0 w 1796143"/>
              <a:gd name="connsiteY0" fmla="*/ 0 h 4535"/>
              <a:gd name="connsiteX1" fmla="*/ 1796143 w 1796143"/>
              <a:gd name="connsiteY1" fmla="*/ 4535 h 4535"/>
              <a:gd name="connsiteX0" fmla="*/ 0 w 10000"/>
              <a:gd name="connsiteY0" fmla="*/ 0 h 10000"/>
              <a:gd name="connsiteX1" fmla="*/ 4975 w 10000"/>
              <a:gd name="connsiteY1" fmla="*/ 0 h 10000"/>
              <a:gd name="connsiteX2" fmla="*/ 10000 w 10000"/>
              <a:gd name="connsiteY2" fmla="*/ 10000 h 10000"/>
              <a:gd name="connsiteX0" fmla="*/ 0 w 10000"/>
              <a:gd name="connsiteY0" fmla="*/ 741 h 10741"/>
              <a:gd name="connsiteX1" fmla="*/ 4975 w 10000"/>
              <a:gd name="connsiteY1" fmla="*/ 741 h 10741"/>
              <a:gd name="connsiteX2" fmla="*/ 10000 w 10000"/>
              <a:gd name="connsiteY2" fmla="*/ 10741 h 10741"/>
              <a:gd name="connsiteX0" fmla="*/ 0 w 10000"/>
              <a:gd name="connsiteY0" fmla="*/ 578616 h 1159089"/>
              <a:gd name="connsiteX1" fmla="*/ 4975 w 10000"/>
              <a:gd name="connsiteY1" fmla="*/ 578616 h 1159089"/>
              <a:gd name="connsiteX2" fmla="*/ 10000 w 10000"/>
              <a:gd name="connsiteY2" fmla="*/ 588616 h 1159089"/>
              <a:gd name="connsiteX0" fmla="*/ 0 w 10000"/>
              <a:gd name="connsiteY0" fmla="*/ 578616 h 1159089"/>
              <a:gd name="connsiteX1" fmla="*/ 4975 w 10000"/>
              <a:gd name="connsiteY1" fmla="*/ 578616 h 1159089"/>
              <a:gd name="connsiteX2" fmla="*/ 10000 w 10000"/>
              <a:gd name="connsiteY2" fmla="*/ 588616 h 1159089"/>
              <a:gd name="connsiteX0" fmla="*/ 0 w 10000"/>
              <a:gd name="connsiteY0" fmla="*/ 578616 h 1159089"/>
              <a:gd name="connsiteX1" fmla="*/ 4975 w 10000"/>
              <a:gd name="connsiteY1" fmla="*/ 578616 h 1159089"/>
              <a:gd name="connsiteX2" fmla="*/ 10000 w 10000"/>
              <a:gd name="connsiteY2" fmla="*/ 588616 h 1159089"/>
              <a:gd name="connsiteX0" fmla="*/ 0 w 10000"/>
              <a:gd name="connsiteY0" fmla="*/ 578616 h 1445420"/>
              <a:gd name="connsiteX1" fmla="*/ 4975 w 10000"/>
              <a:gd name="connsiteY1" fmla="*/ 578616 h 1445420"/>
              <a:gd name="connsiteX2" fmla="*/ 10000 w 10000"/>
              <a:gd name="connsiteY2" fmla="*/ 588616 h 1445420"/>
              <a:gd name="connsiteX0" fmla="*/ 0 w 10000"/>
              <a:gd name="connsiteY0" fmla="*/ 578616 h 1445420"/>
              <a:gd name="connsiteX1" fmla="*/ 4975 w 10000"/>
              <a:gd name="connsiteY1" fmla="*/ 578616 h 1445420"/>
              <a:gd name="connsiteX2" fmla="*/ 10000 w 10000"/>
              <a:gd name="connsiteY2" fmla="*/ 588616 h 1445420"/>
              <a:gd name="connsiteX0" fmla="*/ 0 w 10000"/>
              <a:gd name="connsiteY0" fmla="*/ 1251886 h 2118690"/>
              <a:gd name="connsiteX1" fmla="*/ 4975 w 10000"/>
              <a:gd name="connsiteY1" fmla="*/ 1251886 h 2118690"/>
              <a:gd name="connsiteX2" fmla="*/ 10000 w 10000"/>
              <a:gd name="connsiteY2" fmla="*/ 1261886 h 2118690"/>
              <a:gd name="connsiteX0" fmla="*/ 0 w 10000"/>
              <a:gd name="connsiteY0" fmla="*/ 1510334 h 2377138"/>
              <a:gd name="connsiteX1" fmla="*/ 4975 w 10000"/>
              <a:gd name="connsiteY1" fmla="*/ 1510334 h 2377138"/>
              <a:gd name="connsiteX2" fmla="*/ 10000 w 10000"/>
              <a:gd name="connsiteY2" fmla="*/ 1520334 h 2377138"/>
              <a:gd name="connsiteX0" fmla="*/ 0 w 10000"/>
              <a:gd name="connsiteY0" fmla="*/ 1510334 h 2332540"/>
              <a:gd name="connsiteX1" fmla="*/ 4975 w 10000"/>
              <a:gd name="connsiteY1" fmla="*/ 1510334 h 2332540"/>
              <a:gd name="connsiteX2" fmla="*/ 10000 w 10000"/>
              <a:gd name="connsiteY2" fmla="*/ 1520334 h 2332540"/>
              <a:gd name="connsiteX0" fmla="*/ 0 w 10000"/>
              <a:gd name="connsiteY0" fmla="*/ 1510334 h 2309294"/>
              <a:gd name="connsiteX1" fmla="*/ 4975 w 10000"/>
              <a:gd name="connsiteY1" fmla="*/ 1510334 h 2309294"/>
              <a:gd name="connsiteX2" fmla="*/ 10000 w 10000"/>
              <a:gd name="connsiteY2" fmla="*/ 1520334 h 2309294"/>
              <a:gd name="connsiteX0" fmla="*/ 0 w 10000"/>
              <a:gd name="connsiteY0" fmla="*/ 1059882 h 1858842"/>
              <a:gd name="connsiteX1" fmla="*/ 4975 w 10000"/>
              <a:gd name="connsiteY1" fmla="*/ 1059882 h 1858842"/>
              <a:gd name="connsiteX2" fmla="*/ 10000 w 10000"/>
              <a:gd name="connsiteY2" fmla="*/ 1069882 h 18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858842">
                <a:moveTo>
                  <a:pt x="0" y="1059882"/>
                </a:moveTo>
                <a:cubicBezTo>
                  <a:pt x="1835" y="-460375"/>
                  <a:pt x="3283" y="-242002"/>
                  <a:pt x="4975" y="1059882"/>
                </a:cubicBezTo>
                <a:cubicBezTo>
                  <a:pt x="6667" y="2361766"/>
                  <a:pt x="8990" y="1856681"/>
                  <a:pt x="10000" y="1069882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9" name="Rectangle 168"/>
          <p:cNvSpPr/>
          <p:nvPr/>
        </p:nvSpPr>
        <p:spPr>
          <a:xfrm rot="18752314" flipH="1">
            <a:off x="2534152" y="1991764"/>
            <a:ext cx="640646" cy="13303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FF0000"/>
              </a:gs>
              <a:gs pos="38000">
                <a:schemeClr val="accent1">
                  <a:tint val="100000"/>
                  <a:shade val="100000"/>
                  <a:satMod val="130000"/>
                </a:schemeClr>
              </a:gs>
            </a:gsLst>
            <a:lin ang="27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1824158" y="2044438"/>
            <a:ext cx="0" cy="680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>
            <a:off x="1800875" y="2022124"/>
            <a:ext cx="0" cy="680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2" name="Picture 17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53" y="1864300"/>
            <a:ext cx="76200" cy="133350"/>
          </a:xfrm>
          <a:prstGeom prst="rect">
            <a:avLst/>
          </a:prstGeom>
        </p:spPr>
      </p:pic>
      <p:pic>
        <p:nvPicPr>
          <p:cNvPr id="173" name="Picture 17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3374" y="2195029"/>
            <a:ext cx="85725" cy="85725"/>
          </a:xfrm>
          <a:prstGeom prst="rect">
            <a:avLst/>
          </a:prstGeom>
        </p:spPr>
      </p:pic>
      <p:pic>
        <p:nvPicPr>
          <p:cNvPr id="174" name="Picture 17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99" y="2888096"/>
            <a:ext cx="352425" cy="161925"/>
          </a:xfrm>
          <a:prstGeom prst="rect">
            <a:avLst/>
          </a:prstGeom>
        </p:spPr>
      </p:pic>
      <p:sp>
        <p:nvSpPr>
          <p:cNvPr id="175" name="Left Brace 174"/>
          <p:cNvSpPr/>
          <p:nvPr/>
        </p:nvSpPr>
        <p:spPr>
          <a:xfrm rot="16200000">
            <a:off x="1693603" y="2446690"/>
            <a:ext cx="214544" cy="6802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201852" y="3674956"/>
            <a:ext cx="4235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Use acceleration off-crest in the rf cavity to correlate energy with longitudinal position.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	Referred to as energy chirp:</a:t>
            </a: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799" y="5075200"/>
            <a:ext cx="2800350" cy="552450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0741" y="5079389"/>
            <a:ext cx="2228850" cy="542925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5069360" y="3970391"/>
            <a:ext cx="307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Calculate the expected compression (to first-order) based on h and R</a:t>
            </a:r>
            <a:r>
              <a:rPr lang="en-US" sz="1600" baseline="-25000" dirty="0">
                <a:latin typeface="Century Gothic" panose="020B0502020202020204" pitchFamily="34" charset="0"/>
              </a:rPr>
              <a:t>56</a:t>
            </a:r>
            <a:r>
              <a:rPr lang="en-US" sz="1600" dirty="0">
                <a:latin typeface="Century Gothic" panose="020B0502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521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6" y="827314"/>
            <a:ext cx="8669383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questions?</a:t>
            </a:r>
          </a:p>
          <a:p>
            <a:pPr lvl="1"/>
            <a:endParaRPr lang="en-US" i="0" dirty="0"/>
          </a:p>
          <a:p>
            <a:r>
              <a:rPr lang="en-US" dirty="0"/>
              <a:t>For the computer lab, we will construct a linac + chicane + focusing optics to demonstrate a basic bunch compressor.</a:t>
            </a:r>
          </a:p>
          <a:p>
            <a:endParaRPr lang="en-US" dirty="0"/>
          </a:p>
          <a:p>
            <a:r>
              <a:rPr lang="en-US" dirty="0"/>
              <a:t>This is more involved than previous Sirepo/elegant exercises, so we’ll start now</a:t>
            </a:r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On-screen Show (4:3)</PresentationFormat>
  <Paragraphs>95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DejaVu Sans</vt:lpstr>
      <vt:lpstr>Times New Roman</vt:lpstr>
      <vt:lpstr>Wingdings</vt:lpstr>
      <vt:lpstr>4_Office Theme</vt:lpstr>
      <vt:lpstr>USPAS – Simulation of Beam and Plasma Systems Steven M. Lund, Jean-Luc Vay, Remi Lehe, Daniel Winklehner and David L. Bruhwiler</vt:lpstr>
      <vt:lpstr>Goals</vt:lpstr>
      <vt:lpstr>PowerPoint Presentation</vt:lpstr>
      <vt:lpstr>Chicane</vt:lpstr>
      <vt:lpstr>Bunch Compression</vt:lpstr>
      <vt:lpstr>Transport Matrix Notation (R-Matrix)</vt:lpstr>
      <vt:lpstr>An Ideal Chicane</vt:lpstr>
      <vt:lpstr>Putting it all together – Linac and Chicane</vt:lpstr>
      <vt:lpstr>Wrap up: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2018-01-22T12:51:36Z</dcterms:modified>
</cp:coreProperties>
</file>