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97" r:id="rId2"/>
    <p:sldId id="424" r:id="rId3"/>
    <p:sldId id="428" r:id="rId4"/>
    <p:sldId id="427" r:id="rId5"/>
    <p:sldId id="430" r:id="rId6"/>
    <p:sldId id="431" r:id="rId7"/>
    <p:sldId id="432" r:id="rId8"/>
    <p:sldId id="433" r:id="rId9"/>
    <p:sldId id="434" r:id="rId10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9647D2-3F31-4C7A-A3D6-BDCFBA1C3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D9ACD-A067-4A47-AE74-1DC2A4E43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4BF13-B076-47C4-A811-5ACDD69C3816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85FE-8B43-4866-BF54-A725BFB4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34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76C3A-D555-4B2B-AB53-E9BE474EE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5701" y="6514340"/>
            <a:ext cx="4036007" cy="343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81277-9F19-46D4-ADCA-8DF63E84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5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3088" y="857250"/>
            <a:ext cx="30876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2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4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Computational Reproducibility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1.png" descr="HeaderFooter_00603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4540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 defTabSz="457200">
              <a:defRPr sz="2400" i="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4C97"/>
                </a:solidFill>
              </a:rP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228600" y="1043046"/>
            <a:ext cx="8672514" cy="581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68927" indent="-311727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88719" indent="-274319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76400" indent="-304800" defTabSz="457200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133600" indent="-304800" defTabSz="457200">
              <a:buChar char="•"/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509000" y="6527800"/>
            <a:ext cx="447675" cy="177800"/>
          </a:xfrm>
          <a:prstGeom prst="rect">
            <a:avLst/>
          </a:prstGeom>
        </p:spPr>
        <p:txBody>
          <a:bodyPr lIns="0" tIns="0" rIns="0" bIns="0" anchor="t"/>
          <a:lstStyle>
            <a:lvl1pPr algn="l" defTabSz="457200">
              <a:defRPr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646283" y="6482079"/>
            <a:ext cx="23124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120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24209949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  <p:sldLayoutId id="214748371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fnal.gov/sites/Synergia/SitePages/Synergia%20Hom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pacc.fnal.gov/~amundson/htm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upyter.org/" TargetMode="External"/><Relationship Id="rId5" Type="http://schemas.openxmlformats.org/officeDocument/2006/relationships/hyperlink" Target="https://uspas-jupyter.radiasoft.org/" TargetMode="Externa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Plasma Systems</a:t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Lab: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Reproducibility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233850"/>
          </a:xfrm>
        </p:spPr>
        <p:txBody>
          <a:bodyPr>
            <a:normAutofit/>
          </a:bodyPr>
          <a:lstStyle/>
          <a:p>
            <a:r>
              <a:rPr lang="en-US" dirty="0"/>
              <a:t>Familiarize yourself with the Jupyter hub server</a:t>
            </a:r>
          </a:p>
          <a:p>
            <a:pPr lvl="1"/>
            <a:r>
              <a:rPr lang="en-US" dirty="0"/>
              <a:t>browser-based terminal window with bash</a:t>
            </a:r>
          </a:p>
          <a:p>
            <a:pPr lvl="1"/>
            <a:r>
              <a:rPr lang="en-US" dirty="0"/>
              <a:t>many particle accelerator codes pre-installed (on RadiaSoft server)</a:t>
            </a:r>
          </a:p>
          <a:p>
            <a:pPr lvl="1"/>
            <a:r>
              <a:rPr lang="en-US" dirty="0"/>
              <a:t>supports Jupyter (aka IPython) notebooks</a:t>
            </a:r>
          </a:p>
          <a:p>
            <a:pPr lvl="1"/>
            <a:endParaRPr lang="en-US" dirty="0"/>
          </a:p>
          <a:p>
            <a:r>
              <a:rPr lang="en-US" dirty="0"/>
              <a:t>Explore use of a Jupyter notebook for particle accelerator simulations</a:t>
            </a:r>
          </a:p>
          <a:p>
            <a:pPr lvl="1"/>
            <a:r>
              <a:rPr lang="en-US" dirty="0"/>
              <a:t>assume you are asked to do space charge simulations with Synergia</a:t>
            </a:r>
          </a:p>
          <a:p>
            <a:pPr lvl="2"/>
            <a:r>
              <a:rPr lang="en-US" b="0" dirty="0">
                <a:hlinkClick r:id="rId3"/>
              </a:rPr>
              <a:t>https://web.fnal.gov/sites/Synergia/SitePages/Synergia%20Home.aspx</a:t>
            </a:r>
            <a:r>
              <a:rPr lang="en-US" b="0" dirty="0"/>
              <a:t> </a:t>
            </a:r>
          </a:p>
          <a:p>
            <a:pPr lvl="2"/>
            <a:r>
              <a:rPr lang="en-US" b="0" dirty="0">
                <a:hlinkClick r:id="rId4"/>
              </a:rPr>
              <a:t>http://compacc.fnal.gov/~amundson/html/</a:t>
            </a:r>
            <a:r>
              <a:rPr lang="en-US" b="0" dirty="0"/>
              <a:t>   </a:t>
            </a:r>
            <a:r>
              <a:rPr lang="en-US" dirty="0"/>
              <a:t>(draft user manual)</a:t>
            </a:r>
          </a:p>
          <a:p>
            <a:pPr lvl="1"/>
            <a:r>
              <a:rPr lang="en-US" dirty="0"/>
              <a:t>typically, you must do the following:</a:t>
            </a:r>
          </a:p>
          <a:p>
            <a:pPr lvl="2"/>
            <a:r>
              <a:rPr lang="en-US" dirty="0"/>
              <a:t>find the source repository, download, install</a:t>
            </a:r>
          </a:p>
          <a:p>
            <a:pPr lvl="2"/>
            <a:r>
              <a:rPr lang="en-US" dirty="0"/>
              <a:t>learn how to run the code, then visualize the output</a:t>
            </a:r>
          </a:p>
          <a:p>
            <a:pPr lvl="1"/>
            <a:r>
              <a:rPr lang="en-US" dirty="0"/>
              <a:t>if someone provides you with a well-written Jupyter notebook…</a:t>
            </a:r>
          </a:p>
          <a:p>
            <a:pPr lvl="2"/>
            <a:r>
              <a:rPr lang="en-US" dirty="0"/>
              <a:t>then you can start working immediately</a:t>
            </a:r>
          </a:p>
          <a:p>
            <a:pPr lvl="2"/>
            <a:endParaRPr lang="en-US" dirty="0"/>
          </a:p>
          <a:p>
            <a:r>
              <a:rPr lang="en-US" dirty="0"/>
              <a:t>Consider expansion of a 2D (i.e. very long) proton beam in a drift</a:t>
            </a:r>
          </a:p>
          <a:p>
            <a:pPr lvl="1"/>
            <a:r>
              <a:rPr lang="en-US" dirty="0"/>
              <a:t>this is an important exercise with any particle tracking code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4350" y="6515100"/>
            <a:ext cx="5665788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/>
            <a:r>
              <a:rPr sz="90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rPr>
              <a:t>Slide courtesy of James Amundson | Advancing Particle Accelerator Science with High Performance Computing</a:t>
            </a: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004C97"/>
                </a:solidFill>
              </a:rPr>
              <a:t>Beam dynamics with space charge via Synergia 2.1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8112" y="6515100"/>
            <a:ext cx="1076326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r" defTabSz="457200"/>
            <a:r>
              <a:rPr sz="900" dirty="0">
                <a:solidFill>
                  <a:srgbClr val="004C97"/>
                </a:solidFill>
                <a:latin typeface="+mj-lt"/>
                <a:ea typeface="+mj-ea"/>
                <a:cs typeface="+mj-cs"/>
                <a:sym typeface="Helvetica"/>
              </a:rPr>
              <a:t>11/12/15</a:t>
            </a:r>
          </a:p>
        </p:txBody>
      </p:sp>
      <p:pic>
        <p:nvPicPr>
          <p:cNvPr id="109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2" y="890596"/>
            <a:ext cx="9144001" cy="1443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02" y="2415082"/>
            <a:ext cx="3712603" cy="67101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24901" y="3098552"/>
            <a:ext cx="413872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400">
                <a:solidFill>
                  <a:srgbClr val="000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00FF"/>
                </a:solidFill>
              </a:rPr>
              <a:t>Accelerator Simulation Group</a:t>
            </a:r>
          </a:p>
        </p:txBody>
      </p:sp>
      <p:sp>
        <p:nvSpPr>
          <p:cNvPr id="112" name="Shape 112"/>
          <p:cNvSpPr/>
          <p:nvPr/>
        </p:nvSpPr>
        <p:spPr>
          <a:xfrm>
            <a:off x="4448908" y="2516569"/>
            <a:ext cx="4466492" cy="123110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defRPr>
                <a:solidFill>
                  <a:srgbClr val="404040"/>
                </a:solidFill>
              </a:defRPr>
            </a:lvl1pPr>
          </a:lstStyle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James Amundson,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Qiming Lu, </a:t>
            </a:r>
            <a:endParaRPr lang="en-US" sz="2000" dirty="0">
              <a:solidFill>
                <a:srgbClr val="404040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Alexandru Macridin,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 Leo Michelotti, </a:t>
            </a:r>
            <a:endParaRPr lang="en-US" sz="2000" dirty="0">
              <a:solidFill>
                <a:srgbClr val="404040"/>
              </a:solidFill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Chong Shik Park,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(Panagiotis Spentzouris), Eric Stern 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and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 Timofey Zolkin</a:t>
            </a:r>
          </a:p>
        </p:txBody>
      </p:sp>
      <p:pic>
        <p:nvPicPr>
          <p:cNvPr id="113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8574" y="4078159"/>
            <a:ext cx="4731728" cy="1209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3503" y="5442068"/>
            <a:ext cx="6619672" cy="80263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6873174" y="5844594"/>
            <a:ext cx="181938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0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Funded by DOE</a:t>
            </a:r>
          </a:p>
        </p:txBody>
      </p:sp>
      <p:pic>
        <p:nvPicPr>
          <p:cNvPr id="116" name="image9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8600" y="3560217"/>
            <a:ext cx="3357404" cy="184068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1347734" y="3678049"/>
            <a:ext cx="3252227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20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</a:rPr>
              <a:t>Computer time from INCITE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D1F6B-28FB-4E05-9476-87F65C5888F1}"/>
              </a:ext>
            </a:extLst>
          </p:cNvPr>
          <p:cNvSpPr/>
          <p:nvPr/>
        </p:nvSpPr>
        <p:spPr>
          <a:xfrm>
            <a:off x="8629650" y="6515100"/>
            <a:ext cx="310652" cy="234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DFA41-DA6C-4748-A504-1D4507316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92" r="17788" b="27315"/>
          <a:stretch/>
        </p:blipFill>
        <p:spPr>
          <a:xfrm>
            <a:off x="6008913" y="0"/>
            <a:ext cx="3135087" cy="1532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481584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2684"/>
            <a:ext cx="8839200" cy="4223647"/>
          </a:xfrm>
        </p:spPr>
        <p:txBody>
          <a:bodyPr>
            <a:normAutofit/>
          </a:bodyPr>
          <a:lstStyle/>
          <a:p>
            <a:r>
              <a:rPr lang="en-US" dirty="0"/>
              <a:t>Create a GitHub account (if necessary), 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 </a:t>
            </a:r>
          </a:p>
          <a:p>
            <a:r>
              <a:rPr lang="en-US" dirty="0"/>
              <a:t>Go to the RadiaSoft server,  </a:t>
            </a:r>
            <a:r>
              <a:rPr lang="en-US" dirty="0">
                <a:hlinkClick r:id="rId5"/>
              </a:rPr>
              <a:t>https://uspas-jupyter.radiasoft.org</a:t>
            </a: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/>
              <a:t>Authorize the server with your GitHub credentials</a:t>
            </a:r>
          </a:p>
          <a:p>
            <a:pPr lvl="1"/>
            <a:r>
              <a:rPr lang="en-US" dirty="0"/>
              <a:t>it can verify your identity and provide a persistent simulation workspace</a:t>
            </a:r>
          </a:p>
          <a:p>
            <a:pPr lvl="1"/>
            <a:r>
              <a:rPr lang="en-US" dirty="0"/>
              <a:t>the server saves your GitHub username, but never sees your password</a:t>
            </a:r>
          </a:p>
          <a:p>
            <a:pPr lvl="2"/>
            <a:r>
              <a:rPr lang="en-US" dirty="0"/>
              <a:t>RadiaSoft only uses your username to identify you on the Jupyter server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Upon first login, you might see:</a:t>
            </a:r>
          </a:p>
          <a:p>
            <a:endParaRPr lang="en-US" dirty="0"/>
          </a:p>
          <a:p>
            <a:r>
              <a:rPr lang="en-US" dirty="0"/>
              <a:t>If so, just select 'My Server’ </a:t>
            </a:r>
          </a:p>
          <a:p>
            <a:pPr lvl="1"/>
            <a:r>
              <a:rPr lang="en-US" dirty="0"/>
              <a:t>activates your instance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40EC9-5BF3-42B8-B46F-60AE69F7C0A6}"/>
              </a:ext>
            </a:extLst>
          </p:cNvPr>
          <p:cNvSpPr txBox="1"/>
          <p:nvPr/>
        </p:nvSpPr>
        <p:spPr>
          <a:xfrm>
            <a:off x="2804160" y="729138"/>
            <a:ext cx="305812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&amp; JupyterHub,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http://jupyter.org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FB276-DFC7-40E8-BB42-DA1C4F5B2E41}"/>
              </a:ext>
            </a:extLst>
          </p:cNvPr>
          <p:cNvSpPr txBox="1"/>
          <p:nvPr/>
        </p:nvSpPr>
        <p:spPr>
          <a:xfrm>
            <a:off x="2438400" y="1138461"/>
            <a:ext cx="3423888" cy="56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RadiaSoft,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https://uspas-jupyter.radiasoft.org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also try:   jupyter-1, -2, -3, -4, -5, -6, -7</a:t>
            </a:r>
          </a:p>
        </p:txBody>
      </p:sp>
      <p:pic>
        <p:nvPicPr>
          <p:cNvPr id="1026" name="Picture 2" descr="Screenshot1">
            <a:extLst>
              <a:ext uri="{FF2B5EF4-FFF2-40B4-BE49-F238E27FC236}">
                <a16:creationId xmlns:a16="http://schemas.microsoft.com/office/drawing/2014/main" id="{DCAFB5C2-C6A8-4505-95E7-25290CCF5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07" y="4227944"/>
            <a:ext cx="4902727" cy="1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2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1520"/>
            <a:ext cx="8839200" cy="5791200"/>
          </a:xfrm>
        </p:spPr>
        <p:txBody>
          <a:bodyPr>
            <a:normAutofit/>
          </a:bodyPr>
          <a:lstStyle/>
          <a:p>
            <a:r>
              <a:rPr lang="en-US" dirty="0"/>
              <a:t>Next you’ll see something like the following, but with no files: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upload a Jupyter notebook, or any file, click on the 'Upload' button.</a:t>
            </a:r>
          </a:p>
          <a:p>
            <a:pPr lvl="2"/>
            <a:endParaRPr lang="en-US" dirty="0"/>
          </a:p>
          <a:p>
            <a:r>
              <a:rPr lang="en-US" dirty="0"/>
              <a:t>To create a subdirectory, click on the 'New' button, then select 'Folder’.</a:t>
            </a:r>
          </a:p>
          <a:p>
            <a:pPr lvl="2"/>
            <a:endParaRPr lang="en-US" dirty="0"/>
          </a:p>
          <a:p>
            <a:r>
              <a:rPr lang="en-US" dirty="0"/>
              <a:t>To rename, delete or move a file or folder, select the box to its left</a:t>
            </a:r>
          </a:p>
          <a:p>
            <a:pPr lvl="1"/>
            <a:r>
              <a:rPr lang="en-US" dirty="0"/>
              <a:t>causes necessary buttons to appear in the upper-left region of your browser</a:t>
            </a:r>
          </a:p>
          <a:p>
            <a:endParaRPr lang="en-US" dirty="0"/>
          </a:p>
        </p:txBody>
      </p:sp>
      <p:pic>
        <p:nvPicPr>
          <p:cNvPr id="2050" name="Picture 2" descr="Screenshot2">
            <a:extLst>
              <a:ext uri="{FF2B5EF4-FFF2-40B4-BE49-F238E27FC236}">
                <a16:creationId xmlns:a16="http://schemas.microsoft.com/office/drawing/2014/main" id="{80323FA5-0BF1-41D8-8B05-14D5A12D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10" y="1295017"/>
            <a:ext cx="5800045" cy="28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80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JupyterHub</a:t>
            </a:r>
            <a:r>
              <a:rPr lang="en-US" sz="2000" b="0" dirty="0"/>
              <a:t> 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028"/>
            <a:ext cx="8839200" cy="5303520"/>
          </a:xfrm>
        </p:spPr>
        <p:txBody>
          <a:bodyPr>
            <a:normAutofit/>
          </a:bodyPr>
          <a:lstStyle/>
          <a:p>
            <a:r>
              <a:rPr lang="en-US" dirty="0"/>
              <a:t>For a bash terminal, click on the 'New' button and select 'Terminal’</a:t>
            </a:r>
          </a:p>
          <a:p>
            <a:pPr lvl="1"/>
            <a:r>
              <a:rPr lang="en-US" dirty="0"/>
              <a:t>the terminal window will open in a new tab of your browser</a:t>
            </a:r>
          </a:p>
          <a:p>
            <a:pPr lvl="1"/>
            <a:r>
              <a:rPr lang="en-US" dirty="0"/>
              <a:t>it will looking something like this: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it’s like any bash terminal</a:t>
            </a:r>
          </a:p>
          <a:p>
            <a:pPr lvl="2"/>
            <a:r>
              <a:rPr lang="en-US" dirty="0"/>
              <a:t>but you don't have X11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working directory is   /home/vagrant/jupyter/</a:t>
            </a:r>
          </a:p>
          <a:p>
            <a:pPr lvl="1"/>
            <a:r>
              <a:rPr lang="en-US" dirty="0"/>
              <a:t>everything uploaded via the JupyterHub interface appear in that directory</a:t>
            </a:r>
          </a:p>
          <a:p>
            <a:pPr lvl="1"/>
            <a:r>
              <a:rPr lang="en-US" dirty="0"/>
              <a:t>you are free to 'cd' upward and create other directories</a:t>
            </a:r>
          </a:p>
          <a:p>
            <a:pPr lvl="1"/>
            <a:r>
              <a:rPr lang="en-US" dirty="0"/>
              <a:t>you can also 'scp' files to/from other computers</a:t>
            </a:r>
          </a:p>
          <a:p>
            <a:pPr lvl="1"/>
            <a:r>
              <a:rPr lang="en-US" dirty="0"/>
              <a:t>you can ‘git pull’ repos from wherever you like</a:t>
            </a:r>
          </a:p>
          <a:p>
            <a:endParaRPr lang="en-US" dirty="0"/>
          </a:p>
        </p:txBody>
      </p:sp>
      <p:pic>
        <p:nvPicPr>
          <p:cNvPr id="3074" name="Picture 2" descr="Screenshot3">
            <a:extLst>
              <a:ext uri="{FF2B5EF4-FFF2-40B4-BE49-F238E27FC236}">
                <a16:creationId xmlns:a16="http://schemas.microsoft.com/office/drawing/2014/main" id="{252CD98A-7F8D-4FEA-AFE7-857E1036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66" y="1517746"/>
            <a:ext cx="4759234" cy="27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80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Pull a Jupyter notebook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6028"/>
            <a:ext cx="8839200" cy="5303520"/>
          </a:xfrm>
        </p:spPr>
        <p:txBody>
          <a:bodyPr>
            <a:normAutofit/>
          </a:bodyPr>
          <a:lstStyle/>
          <a:p>
            <a:r>
              <a:rPr lang="en-US" dirty="0"/>
              <a:t>Type the following in your terminal window:</a:t>
            </a:r>
          </a:p>
          <a:p>
            <a:pPr marL="339725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cd /home/vagrant/jupyter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git clone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https://github.com/radiasoft/rssynergia.git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mkdir uspas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jupyter$ cp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rssynergia/examples/drift_expansion/sc_drift_expansion.ipynb \</a:t>
            </a:r>
          </a:p>
          <a:p>
            <a:pPr marL="339725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uspas/</a:t>
            </a:r>
          </a:p>
          <a:p>
            <a:pPr marL="339725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jupyter$ cp \</a:t>
            </a: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rssynergia/examples/drift_expansion/myGaussianBunch.txt \</a:t>
            </a:r>
          </a:p>
          <a:p>
            <a:pPr marL="346075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uspas/</a:t>
            </a:r>
          </a:p>
          <a:p>
            <a:pPr marL="339725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4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Run Synergia from a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2810"/>
            <a:ext cx="8839200" cy="5617023"/>
          </a:xfrm>
        </p:spPr>
        <p:txBody>
          <a:bodyPr>
            <a:normAutofit/>
          </a:bodyPr>
          <a:lstStyle/>
          <a:p>
            <a:r>
              <a:rPr lang="en-US" dirty="0"/>
              <a:t>Go back to the main browser tab for the JupyterHub server</a:t>
            </a:r>
          </a:p>
          <a:p>
            <a:pPr lvl="1"/>
            <a:r>
              <a:rPr lang="en-US" dirty="0"/>
              <a:t>click on the directory named  ‘uspas’</a:t>
            </a:r>
          </a:p>
          <a:p>
            <a:pPr lvl="1"/>
            <a:r>
              <a:rPr lang="en-US" dirty="0"/>
              <a:t>click on the file named  ‘sc_drift_expansion.ipynb’</a:t>
            </a:r>
          </a:p>
          <a:p>
            <a:pPr lvl="1"/>
            <a:r>
              <a:rPr lang="en-US" dirty="0"/>
              <a:t>this opens a Jupyter notebook in a new browser tab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Type ‘shift enter’ repeatedly to advance through the notebook</a:t>
            </a:r>
          </a:p>
          <a:p>
            <a:pPr lvl="1"/>
            <a:r>
              <a:rPr lang="en-US" dirty="0"/>
              <a:t>pause at each cell to read the docs or look over the code</a:t>
            </a:r>
          </a:p>
          <a:p>
            <a:pPr lvl="1"/>
            <a:r>
              <a:rPr lang="en-US" dirty="0"/>
              <a:t>if you see an asterisk in the square brackets to the left…</a:t>
            </a:r>
          </a:p>
          <a:p>
            <a:pPr lvl="2"/>
            <a:r>
              <a:rPr lang="en-US" dirty="0"/>
              <a:t>that means the Python kernel is working</a:t>
            </a:r>
          </a:p>
          <a:p>
            <a:pPr lvl="2"/>
            <a:r>
              <a:rPr lang="en-US" dirty="0"/>
              <a:t>wait until a number replaces the asterisk;  look for any output</a:t>
            </a:r>
          </a:p>
          <a:p>
            <a:r>
              <a:rPr lang="en-US" dirty="0"/>
              <a:t>Once you understand what’s happening, scroll back to the top</a:t>
            </a:r>
          </a:p>
          <a:p>
            <a:pPr lvl="1"/>
            <a:r>
              <a:rPr lang="en-US" dirty="0"/>
              <a:t>click on ‘Kernel’ and then select ‘Restart &amp; Clear Output’</a:t>
            </a:r>
          </a:p>
          <a:p>
            <a:pPr lvl="1"/>
            <a:r>
              <a:rPr lang="en-US" dirty="0"/>
              <a:t>this prevents a lot of problems, when starting a new Synergia simulation</a:t>
            </a:r>
          </a:p>
          <a:p>
            <a:r>
              <a:rPr lang="en-US" dirty="0"/>
              <a:t>Find the discussion of drift length in the 4</a:t>
            </a:r>
            <a:r>
              <a:rPr lang="en-US" baseline="30000" dirty="0"/>
              <a:t>th</a:t>
            </a:r>
            <a:r>
              <a:rPr lang="en-US" dirty="0"/>
              <a:t> cell</a:t>
            </a:r>
          </a:p>
          <a:p>
            <a:pPr lvl="1"/>
            <a:r>
              <a:rPr lang="en-US" dirty="0"/>
              <a:t>in the cell above, modify this Python code</a:t>
            </a:r>
          </a:p>
          <a:p>
            <a:pPr marL="9144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opts.add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("turns",30,"Number of turns",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to specify 60 “turns”, so that the drift length is increased to 6 m</a:t>
            </a:r>
          </a:p>
          <a:p>
            <a:r>
              <a:rPr lang="en-US" dirty="0"/>
              <a:t>Click on ‘Cell’ and then select ‘Run All’</a:t>
            </a:r>
          </a:p>
          <a:p>
            <a:pPr lvl="1"/>
            <a:r>
              <a:rPr lang="en-US" dirty="0"/>
              <a:t>wait for the simulation to complete, then observe the results</a:t>
            </a:r>
          </a:p>
        </p:txBody>
      </p:sp>
    </p:spTree>
    <p:extLst>
      <p:ext uri="{BB962C8B-B14F-4D97-AF65-F5344CB8AC3E}">
        <p14:creationId xmlns:p14="http://schemas.microsoft.com/office/powerpoint/2010/main" val="409622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4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Your Tasks for this afternoon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2810"/>
            <a:ext cx="8839200" cy="5617023"/>
          </a:xfrm>
        </p:spPr>
        <p:txBody>
          <a:bodyPr>
            <a:normAutofit/>
          </a:bodyPr>
          <a:lstStyle/>
          <a:p>
            <a:r>
              <a:rPr lang="en-US" dirty="0"/>
              <a:t>Save the final plot for at least 3 different propagation distances</a:t>
            </a:r>
          </a:p>
          <a:p>
            <a:pPr lvl="1"/>
            <a:r>
              <a:rPr lang="en-US" dirty="0"/>
              <a:t>put these plots into a form (or location) that can be shared later</a:t>
            </a:r>
          </a:p>
          <a:p>
            <a:r>
              <a:rPr lang="en-US" dirty="0"/>
              <a:t>For one choice of propagation distance, choose two new currents</a:t>
            </a:r>
          </a:p>
          <a:p>
            <a:pPr lvl="1"/>
            <a:r>
              <a:rPr lang="en-US" dirty="0"/>
              <a:t>put these 3 plots into a file (or location) that can be shared later</a:t>
            </a:r>
          </a:p>
          <a:p>
            <a:pPr lvl="1"/>
            <a:r>
              <a:rPr lang="en-US" dirty="0"/>
              <a:t>make sure the curve labels and plot title are correct for each plot</a:t>
            </a:r>
          </a:p>
          <a:p>
            <a:r>
              <a:rPr lang="en-US" dirty="0"/>
              <a:t>For one choice of current and propagation distance</a:t>
            </a:r>
          </a:p>
          <a:p>
            <a:pPr lvl="1"/>
            <a:r>
              <a:rPr lang="en-US" dirty="0"/>
              <a:t>increase the Synergia step size repeatedly (keep distance constant)</a:t>
            </a:r>
          </a:p>
          <a:p>
            <a:pPr lvl="1"/>
            <a:r>
              <a:rPr lang="en-US" dirty="0"/>
              <a:t>look for signs of problems due to poor resolution</a:t>
            </a:r>
          </a:p>
          <a:p>
            <a:pPr lvl="1"/>
            <a:r>
              <a:rPr lang="en-US" dirty="0"/>
              <a:t>make at least 3 plots, with meaningful titles</a:t>
            </a:r>
          </a:p>
          <a:p>
            <a:endParaRPr lang="en-US" dirty="0"/>
          </a:p>
          <a:p>
            <a:r>
              <a:rPr lang="en-US" dirty="0"/>
              <a:t>Homework for this evening:</a:t>
            </a:r>
          </a:p>
          <a:p>
            <a:pPr lvl="1"/>
            <a:r>
              <a:rPr lang="en-US" dirty="0"/>
              <a:t>Write a paragraph for each of your 3 sets of plots</a:t>
            </a:r>
          </a:p>
          <a:p>
            <a:pPr lvl="1"/>
            <a:r>
              <a:rPr lang="en-US" dirty="0"/>
              <a:t>Explain what you did and/or what you learned</a:t>
            </a:r>
          </a:p>
          <a:p>
            <a:pPr lvl="1"/>
            <a:r>
              <a:rPr lang="en-US" dirty="0"/>
              <a:t>Feel free to comment on the Jupyter notebook experience</a:t>
            </a:r>
          </a:p>
          <a:p>
            <a:pPr lvl="1"/>
            <a:r>
              <a:rPr lang="en-US" dirty="0"/>
              <a:t>Make plots and text available to instructors (print, PDF, web…)</a:t>
            </a:r>
          </a:p>
        </p:txBody>
      </p:sp>
    </p:spTree>
    <p:extLst>
      <p:ext uri="{BB962C8B-B14F-4D97-AF65-F5344CB8AC3E}">
        <p14:creationId xmlns:p14="http://schemas.microsoft.com/office/powerpoint/2010/main" val="358486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On-screen Show (4:3)</PresentationFormat>
  <Paragraphs>147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Century Gothic</vt:lpstr>
      <vt:lpstr>Courier New</vt:lpstr>
      <vt:lpstr>DejaVu Sans</vt:lpstr>
      <vt:lpstr>Helvetica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  <vt:lpstr>Beam dynamics with space charge via Synergia 2.1</vt:lpstr>
      <vt:lpstr>JupyterHub (Part 1)</vt:lpstr>
      <vt:lpstr>JupyterHub (Part 2)</vt:lpstr>
      <vt:lpstr>JupyterHub (Part 3)</vt:lpstr>
      <vt:lpstr>Pull a Jupyter notebook from GitHub</vt:lpstr>
      <vt:lpstr>Run Synergia from a Jupyter notebook</vt:lpstr>
      <vt:lpstr>Your Tasks for this afternoon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2018-01-15T02:32:29Z</dcterms:created>
  <dcterms:modified xsi:type="dcterms:W3CDTF">2018-01-15T20:38:58Z</dcterms:modified>
</cp:coreProperties>
</file>