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97" r:id="rId2"/>
    <p:sldId id="393" r:id="rId3"/>
    <p:sldId id="425" r:id="rId4"/>
    <p:sldId id="429" r:id="rId5"/>
    <p:sldId id="426" r:id="rId6"/>
    <p:sldId id="427" r:id="rId7"/>
    <p:sldId id="428" r:id="rId8"/>
    <p:sldId id="409" r:id="rId9"/>
    <p:sldId id="42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2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github-vs-bitbuck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uides.github.com/introduction/flo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uides.github.com/introduction/flo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R. Nagler, P. Barbe and P. Moeller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93" y="2246221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Centralized software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0"/>
            <a:ext cx="8608944" cy="5442351"/>
          </a:xfrm>
        </p:spPr>
        <p:txBody>
          <a:bodyPr>
            <a:normAutofit/>
          </a:bodyPr>
          <a:lstStyle/>
          <a:p>
            <a:r>
              <a:rPr lang="en-US" dirty="0"/>
              <a:t>Version control is a system that records changes to a set of files</a:t>
            </a:r>
          </a:p>
          <a:p>
            <a:r>
              <a:rPr lang="en-US" dirty="0"/>
              <a:t>Manual version control (ad hoc, error prone)</a:t>
            </a:r>
          </a:p>
          <a:p>
            <a:pPr lvl="1"/>
            <a:r>
              <a:rPr lang="en-US" dirty="0"/>
              <a:t>copy file versions with some convention for naming, location, etc.</a:t>
            </a:r>
          </a:p>
          <a:p>
            <a:pPr lvl="1"/>
            <a:r>
              <a:rPr lang="en-US" dirty="0"/>
              <a:t>ad hoc, error prone, difficult to collaborate</a:t>
            </a:r>
          </a:p>
          <a:p>
            <a:pPr lvl="2"/>
            <a:endParaRPr lang="en-US" dirty="0"/>
          </a:p>
          <a:p>
            <a:r>
              <a:rPr lang="en-US" dirty="0"/>
              <a:t>Centralized software version control</a:t>
            </a:r>
          </a:p>
          <a:p>
            <a:pPr lvl="1"/>
            <a:r>
              <a:rPr lang="en-US" i="0" dirty="0"/>
              <a:t>enables collaboration</a:t>
            </a:r>
          </a:p>
          <a:p>
            <a:pPr lvl="1"/>
            <a:r>
              <a:rPr lang="en-US" dirty="0"/>
              <a:t>reliable recovery of previous states</a:t>
            </a:r>
            <a:endParaRPr lang="en-US" i="0" dirty="0"/>
          </a:p>
          <a:p>
            <a:pPr lvl="1"/>
            <a:r>
              <a:rPr lang="en-US" dirty="0"/>
              <a:t>CVS, Subversion (SVN), many others</a:t>
            </a:r>
          </a:p>
          <a:p>
            <a:pPr lvl="1"/>
            <a:endParaRPr lang="en-US" dirty="0"/>
          </a:p>
          <a:p>
            <a:r>
              <a:rPr lang="en-US" i="0" dirty="0"/>
              <a:t>Criticisms of centralized systems</a:t>
            </a:r>
          </a:p>
          <a:p>
            <a:pPr lvl="1"/>
            <a:r>
              <a:rPr lang="en-US" dirty="0"/>
              <a:t>server is a single point of failure</a:t>
            </a:r>
          </a:p>
          <a:p>
            <a:pPr lvl="1"/>
            <a:r>
              <a:rPr lang="en-US" i="0" dirty="0"/>
              <a:t>if server goes down for an hour</a:t>
            </a:r>
          </a:p>
          <a:p>
            <a:pPr lvl="2"/>
            <a:r>
              <a:rPr lang="en-US" dirty="0"/>
              <a:t>nobody has access</a:t>
            </a:r>
          </a:p>
          <a:p>
            <a:pPr lvl="1"/>
            <a:r>
              <a:rPr lang="en-US" i="0" dirty="0"/>
              <a:t>if database becomes corrupted</a:t>
            </a:r>
          </a:p>
          <a:p>
            <a:pPr lvl="2"/>
            <a:r>
              <a:rPr lang="en-US" dirty="0"/>
              <a:t>all recent work is lost (since backup)</a:t>
            </a:r>
          </a:p>
          <a:p>
            <a:pPr lvl="2"/>
            <a:r>
              <a:rPr lang="en-US" b="1" i="0" dirty="0"/>
              <a:t>except for individual snapshots</a:t>
            </a:r>
          </a:p>
          <a:p>
            <a:pPr lvl="1"/>
            <a:r>
              <a:rPr lang="en-US" sz="1800" i="0" dirty="0">
                <a:solidFill>
                  <a:srgbClr val="FF0000"/>
                </a:solidFill>
              </a:rPr>
              <a:t>all these criticisms are addressed by a well-managed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5FC38-B969-47CC-A76C-8A74862C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85" y="2276736"/>
            <a:ext cx="4375355" cy="30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Distributed vs Central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/>
              <a:t>Centralized version control</a:t>
            </a:r>
          </a:p>
          <a:p>
            <a:pPr lvl="1"/>
            <a:r>
              <a:rPr lang="en-US" dirty="0"/>
              <a:t>focuses on synchronizing, tracking, and backing up files</a:t>
            </a:r>
          </a:p>
          <a:p>
            <a:pPr lvl="1"/>
            <a:r>
              <a:rPr lang="en-US" dirty="0"/>
              <a:t>recording/downloading is simultaneous with applying a change</a:t>
            </a:r>
          </a:p>
          <a:p>
            <a:pPr lvl="1"/>
            <a:r>
              <a:rPr lang="en-US" dirty="0"/>
              <a:t>primary repo is a database on a central server</a:t>
            </a:r>
          </a:p>
          <a:p>
            <a:pPr lvl="2"/>
            <a:r>
              <a:rPr lang="en-US" dirty="0"/>
              <a:t>the entire change history, including branches, is part of the central database</a:t>
            </a:r>
          </a:p>
          <a:p>
            <a:pPr lvl="2"/>
            <a:r>
              <a:rPr lang="en-US" dirty="0"/>
              <a:t>user repositories are snapshots that get synched with the central database</a:t>
            </a:r>
          </a:p>
          <a:p>
            <a:r>
              <a:rPr lang="en-US" dirty="0"/>
              <a:t>Distributed version control</a:t>
            </a:r>
          </a:p>
          <a:p>
            <a:pPr lvl="1"/>
            <a:r>
              <a:rPr lang="en-US" dirty="0"/>
              <a:t>focuses on sharing changes;  every change has a unique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</a:t>
            </a:r>
            <a:endParaRPr lang="en-US" dirty="0"/>
          </a:p>
          <a:p>
            <a:pPr lvl="1"/>
            <a:r>
              <a:rPr lang="en-US" dirty="0"/>
              <a:t>recording/downloading is separate from applying a change</a:t>
            </a:r>
          </a:p>
          <a:p>
            <a:pPr lvl="1"/>
            <a:r>
              <a:rPr lang="en-US" dirty="0"/>
              <a:t>the hierarchical structure is not required</a:t>
            </a:r>
          </a:p>
          <a:p>
            <a:pPr lvl="2"/>
            <a:r>
              <a:rPr lang="en-US" dirty="0"/>
              <a:t>one can create a centrally administered location, if it is convenient</a:t>
            </a:r>
            <a:endParaRPr lang="en-US" b="0" dirty="0"/>
          </a:p>
          <a:p>
            <a:pPr lvl="2"/>
            <a:r>
              <a:rPr lang="en-US" dirty="0"/>
              <a:t>alternatively, one can treat </a:t>
            </a:r>
            <a:r>
              <a:rPr lang="en-US" i="1" dirty="0">
                <a:solidFill>
                  <a:schemeClr val="tx1"/>
                </a:solidFill>
              </a:rPr>
              <a:t>all</a:t>
            </a:r>
            <a:r>
              <a:rPr lang="en-US" dirty="0"/>
              <a:t> repositories as equal peers</a:t>
            </a:r>
          </a:p>
          <a:p>
            <a:pPr lvl="2"/>
            <a:r>
              <a:rPr lang="en-US" dirty="0"/>
              <a:t>this results in new concepts and associated terminology</a:t>
            </a:r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send a change to another repository</a:t>
            </a:r>
            <a:endParaRPr lang="en-US" b="0" dirty="0"/>
          </a:p>
          <a:p>
            <a:pPr lvl="3"/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grab a change from a repository</a:t>
            </a:r>
          </a:p>
          <a:p>
            <a:pPr lvl="1"/>
            <a:r>
              <a:rPr lang="en-US" i="0" dirty="0"/>
              <a:t>the change history, including branches, are distributed</a:t>
            </a:r>
          </a:p>
          <a:p>
            <a:pPr lvl="2"/>
            <a:r>
              <a:rPr lang="en-US" dirty="0"/>
              <a:t>every user repo is self-contained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86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953729"/>
            <a:ext cx="8608944" cy="5279922"/>
          </a:xfrm>
        </p:spPr>
        <p:txBody>
          <a:bodyPr>
            <a:normAutofit/>
          </a:bodyPr>
          <a:lstStyle/>
          <a:p>
            <a:r>
              <a:rPr lang="en-US" dirty="0" err="1"/>
              <a:t>tbd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164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" y="0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Using GitHub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53144"/>
            <a:ext cx="8608944" cy="5580508"/>
          </a:xfrm>
        </p:spPr>
        <p:txBody>
          <a:bodyPr>
            <a:normAutofit/>
          </a:bodyPr>
          <a:lstStyle/>
          <a:p>
            <a:r>
              <a:rPr lang="en-US" dirty="0"/>
              <a:t>GitHub &amp; Bitbucket are two of the largest web-based hosting services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they are targeted towards software development projects</a:t>
            </a:r>
          </a:p>
          <a:p>
            <a:pPr lvl="2"/>
            <a:r>
              <a:rPr lang="en-US" dirty="0"/>
              <a:t>can be used for proposals, papers or any collection of documents</a:t>
            </a:r>
          </a:p>
          <a:p>
            <a:pPr lvl="1"/>
            <a:r>
              <a:rPr lang="en-US" dirty="0"/>
              <a:t>neither supports Subversion (SVN)</a:t>
            </a:r>
          </a:p>
          <a:p>
            <a:pPr lvl="2"/>
            <a:r>
              <a:rPr lang="en-US" dirty="0"/>
              <a:t>GitHub exclusively supports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;  Bitbucket supports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and </a:t>
            </a:r>
            <a:r>
              <a:rPr 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mercurial</a:t>
            </a:r>
            <a:endParaRPr lang="en-US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GitHub provides the following features (and more):</a:t>
            </a:r>
          </a:p>
          <a:p>
            <a:pPr lvl="1"/>
            <a:r>
              <a:rPr lang="en-US" dirty="0"/>
              <a:t>an integrated issue tracker</a:t>
            </a:r>
          </a:p>
          <a:p>
            <a:pPr lvl="1"/>
            <a:r>
              <a:rPr lang="en-US" dirty="0"/>
              <a:t>branch comparison views</a:t>
            </a:r>
          </a:p>
          <a:p>
            <a:pPr lvl="1"/>
            <a:r>
              <a:rPr lang="en-US" dirty="0"/>
              <a:t>native applications for Windows and Mac desktops</a:t>
            </a:r>
          </a:p>
          <a:p>
            <a:pPr lvl="2"/>
            <a:r>
              <a:rPr lang="en-US" dirty="0"/>
              <a:t>https://desktop.github.com/</a:t>
            </a:r>
          </a:p>
          <a:p>
            <a:pPr lvl="1"/>
            <a:r>
              <a:rPr lang="en-US" dirty="0"/>
              <a:t>support for over 200 programming languages and data formats</a:t>
            </a:r>
          </a:p>
          <a:p>
            <a:pPr lvl="1"/>
            <a:r>
              <a:rPr lang="en-US" dirty="0"/>
              <a:t>GitHub pages, a feature for publishing and hosting</a:t>
            </a:r>
          </a:p>
          <a:p>
            <a:pPr lvl="1"/>
            <a:r>
              <a:rPr lang="en-US" dirty="0"/>
              <a:t>SSL, SSH &amp; https for data transmission;  two-factor authentication for login</a:t>
            </a:r>
          </a:p>
          <a:p>
            <a:pPr lvl="1"/>
            <a:r>
              <a:rPr lang="en-US" dirty="0"/>
              <a:t>API integration for 3</a:t>
            </a:r>
            <a:r>
              <a:rPr lang="en-US" baseline="30000" dirty="0"/>
              <a:t>rd</a:t>
            </a:r>
            <a:r>
              <a:rPr lang="en-US" dirty="0"/>
              <a:t>-party tool and other platforms</a:t>
            </a:r>
          </a:p>
          <a:p>
            <a:pPr lvl="1"/>
            <a:r>
              <a:rPr lang="en-US" dirty="0"/>
              <a:t>partial support is provided for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import SVN repos into git</a:t>
            </a:r>
          </a:p>
          <a:p>
            <a:pPr lvl="2"/>
            <a:r>
              <a:rPr lang="en-US" dirty="0"/>
              <a:t>GitHub repos can be cloned directly via the SVN client.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E75EA-783B-4A37-9C7A-39FAED9F70AD}"/>
              </a:ext>
            </a:extLst>
          </p:cNvPr>
          <p:cNvSpPr txBox="1"/>
          <p:nvPr/>
        </p:nvSpPr>
        <p:spPr>
          <a:xfrm>
            <a:off x="2540063" y="968229"/>
            <a:ext cx="6603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comparison, see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https://www.upguard.com/articles/github-vs-bitbucket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415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3A3D10-4CC3-48CB-905D-DF3F31119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04"/>
          <a:stretch/>
        </p:blipFill>
        <p:spPr>
          <a:xfrm>
            <a:off x="223601" y="16728"/>
            <a:ext cx="7753450" cy="5610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9BAF6B-CF2F-4C8F-9A35-532D9626EBA2}"/>
              </a:ext>
            </a:extLst>
          </p:cNvPr>
          <p:cNvSpPr txBox="1"/>
          <p:nvPr/>
        </p:nvSpPr>
        <p:spPr>
          <a:xfrm>
            <a:off x="1475935" y="5872161"/>
            <a:ext cx="766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GitHub docs for interactive explanation,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https://guides.github.com/introduction/flow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36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Using git via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91300"/>
            <a:ext cx="8608944" cy="850687"/>
          </a:xfrm>
        </p:spPr>
        <p:txBody>
          <a:bodyPr>
            <a:normAutofit/>
          </a:bodyPr>
          <a:lstStyle/>
          <a:p>
            <a:r>
              <a:rPr lang="en-US" dirty="0"/>
              <a:t>TBD…</a:t>
            </a:r>
            <a:endParaRPr lang="en-US" i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3B2A9D-A095-4E5D-A138-DF824E0B49A2}"/>
              </a:ext>
            </a:extLst>
          </p:cNvPr>
          <p:cNvGrpSpPr/>
          <p:nvPr/>
        </p:nvGrpSpPr>
        <p:grpSpPr>
          <a:xfrm>
            <a:off x="1061879" y="1924575"/>
            <a:ext cx="7990848" cy="4212660"/>
            <a:chOff x="894735" y="1491947"/>
            <a:chExt cx="7990848" cy="4212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FA05D-B9C5-49D6-98E5-D5C9D3411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96" t="19383" r="7419" b="1653"/>
            <a:stretch/>
          </p:blipFill>
          <p:spPr>
            <a:xfrm>
              <a:off x="894735" y="1491947"/>
              <a:ext cx="7816646" cy="38741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2CA186-0F6F-4A38-82D8-764F1ED43139}"/>
                </a:ext>
              </a:extLst>
            </p:cNvPr>
            <p:cNvSpPr txBox="1"/>
            <p:nvPr/>
          </p:nvSpPr>
          <p:spPr>
            <a:xfrm>
              <a:off x="3726430" y="5366053"/>
              <a:ext cx="5159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7013" indent="-227013">
                <a:spcBef>
                  <a:spcPts val="30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GitHub docs,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https://guides.github.com/introduction/flow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5E7EBB-B044-44DC-A638-68FE5F7FB454}"/>
                </a:ext>
              </a:extLst>
            </p:cNvPr>
            <p:cNvSpPr/>
            <p:nvPr/>
          </p:nvSpPr>
          <p:spPr>
            <a:xfrm>
              <a:off x="1170040" y="4640827"/>
              <a:ext cx="570271" cy="216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93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314"/>
            <a:ext cx="8839200" cy="5146766"/>
          </a:xfrm>
        </p:spPr>
        <p:txBody>
          <a:bodyPr>
            <a:normAutofit/>
          </a:bodyPr>
          <a:lstStyle/>
          <a:p>
            <a:r>
              <a:rPr lang="en-US" sz="1800" i="0" dirty="0"/>
              <a:t>TBD…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4614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TBD…</a:t>
            </a:r>
          </a:p>
          <a:p>
            <a:pPr lvl="1"/>
            <a:endParaRPr lang="en-US" dirty="0"/>
          </a:p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Computer Lab this afternoon – </a:t>
            </a:r>
          </a:p>
          <a:p>
            <a:pPr lvl="1"/>
            <a:r>
              <a:rPr lang="en-US" dirty="0"/>
              <a:t>TBD…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31618</TotalTime>
  <Words>605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Centralized software version control</vt:lpstr>
      <vt:lpstr>Distributed vs Central models</vt:lpstr>
      <vt:lpstr>git</vt:lpstr>
      <vt:lpstr>Using GitHub</vt:lpstr>
      <vt:lpstr>PowerPoint Presentation</vt:lpstr>
      <vt:lpstr>Using git via GitHub</vt:lpstr>
      <vt:lpstr>Class discussion:</vt:lpstr>
      <vt:lpstr>Wrap up</vt:lpstr>
    </vt:vector>
  </TitlesOfParts>
  <Company>Brookhaven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 Belyavina</dc:creator>
  <cp:lastModifiedBy>David Bruhwiler</cp:lastModifiedBy>
  <cp:revision>1071</cp:revision>
  <dcterms:created xsi:type="dcterms:W3CDTF">2015-04-21T20:23:32Z</dcterms:created>
  <dcterms:modified xsi:type="dcterms:W3CDTF">2018-01-14T16:09:01Z</dcterms:modified>
</cp:coreProperties>
</file>