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  <p:sldMasterId id="2147483711" r:id="rId2"/>
  </p:sldMasterIdLst>
  <p:notesMasterIdLst>
    <p:notesMasterId r:id="rId7"/>
  </p:notesMasterIdLst>
  <p:sldIdLst>
    <p:sldId id="297" r:id="rId3"/>
    <p:sldId id="424" r:id="rId4"/>
    <p:sldId id="425" r:id="rId5"/>
    <p:sldId id="42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Slice Energy Spread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4386263" y="6581776"/>
            <a:ext cx="377016" cy="27699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62B45342-D41F-3246-BC88-9305F376649F}" type="slidenum">
              <a:rPr lang="en-US" sz="1200" smtClean="0">
                <a:solidFill>
                  <a:srgbClr val="FFFFFF"/>
                </a:solidFill>
              </a:rPr>
              <a:pPr defTabSz="45708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8725065" y="6486536"/>
            <a:ext cx="36738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AF46901F-252C-D946-B4FD-40072B8BE34D}" type="slidenum">
              <a:rPr lang="en-US" sz="1200" b="1" smtClean="0">
                <a:solidFill>
                  <a:srgbClr val="FFFFFF"/>
                </a:solidFill>
              </a:rPr>
              <a:pPr algn="ctr" defTabSz="45708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886"/>
          <a:stretch>
            <a:fillRect/>
          </a:stretch>
        </p:blipFill>
        <p:spPr bwMode="auto">
          <a:xfrm>
            <a:off x="922338" y="6426646"/>
            <a:ext cx="16002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2571750" y="6448430"/>
            <a:ext cx="0" cy="366713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>
            <a:spLocks noChangeArrowheads="1"/>
          </p:cNvSpPr>
          <p:nvPr userDrawn="1"/>
        </p:nvSpPr>
        <p:spPr bwMode="auto">
          <a:xfrm>
            <a:off x="2595563" y="6389689"/>
            <a:ext cx="781050" cy="460375"/>
          </a:xfrm>
          <a:prstGeom prst="rect">
            <a:avLst/>
          </a:prstGeom>
          <a:noFill/>
          <a:ln>
            <a:noFill/>
          </a:ln>
          <a:extLst/>
        </p:spPr>
        <p:txBody>
          <a:bodyPr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Office of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Science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725067" y="6447087"/>
            <a:ext cx="367383" cy="355903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-752" y="-12699"/>
            <a:ext cx="9144000" cy="855764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1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59973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Franklin Gothic Medium"/>
          <a:ea typeface="+mj-ea"/>
          <a:cs typeface="Franklin Gothic Medium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082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6pPr>
      <a:lvl7pPr marL="914165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7pPr>
      <a:lvl8pPr marL="1371250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8pPr>
      <a:lvl9pPr marL="1828332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813" indent="-342813" algn="l" rtl="0" eaLnBrk="0" fontAlgn="base" hangingPunct="0">
        <a:spcBef>
          <a:spcPts val="900"/>
        </a:spcBef>
        <a:spcAft>
          <a:spcPct val="0"/>
        </a:spcAft>
        <a:defRPr sz="2400">
          <a:solidFill>
            <a:srgbClr val="003366"/>
          </a:solidFill>
          <a:latin typeface="+mn-lt"/>
          <a:ea typeface="+mn-ea"/>
          <a:cs typeface="+mn-cs"/>
        </a:defRPr>
      </a:lvl1pPr>
      <a:lvl2pPr marL="288850" indent="-226954" algn="l" rtl="0" eaLnBrk="0" fontAlgn="base" hangingPunct="0">
        <a:spcBef>
          <a:spcPts val="500"/>
        </a:spcBef>
        <a:spcAft>
          <a:spcPct val="0"/>
        </a:spcAft>
        <a:buSzPct val="85000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2pPr>
      <a:lvl3pPr marL="572941" indent="-117445" algn="l" rtl="0" eaLnBrk="0" fontAlgn="base" hangingPunct="0">
        <a:spcBef>
          <a:spcPts val="400"/>
        </a:spcBef>
        <a:spcAft>
          <a:spcPct val="0"/>
        </a:spcAft>
        <a:buSzPct val="75000"/>
        <a:buFont typeface="Lucida Grande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3pPr>
      <a:lvl4pPr marL="909404" indent="-226954" algn="l" rtl="0" eaLnBrk="0" fontAlgn="base" hangingPunct="0">
        <a:spcBef>
          <a:spcPct val="20000"/>
        </a:spcBef>
        <a:spcAft>
          <a:spcPct val="0"/>
        </a:spcAft>
        <a:buSzPct val="75000"/>
        <a:buFont typeface="Lucida Grande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4pPr>
      <a:lvl5pPr marL="1145880" indent="-236478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5pPr>
      <a:lvl6pPr marL="2513959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6pPr>
      <a:lvl7pPr marL="2971040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7pPr>
      <a:lvl8pPr marL="3428124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8pPr>
      <a:lvl9pPr marL="3885205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uspas.fnal.gov/programs/2018/odu/courses/beam-plasma-systems.s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Plasma Systems</a:t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1320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G. Andonian, UCLA / RadiaBeam Tech</a:t>
            </a:r>
          </a:p>
          <a:p>
            <a:pPr marL="1489075"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J. van Tilborg, Lawrence Berkeley Lab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Lab: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Energy Spread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E2DB38-673D-4444-81BA-AB7A4B522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70" y="1743866"/>
            <a:ext cx="2754553" cy="535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6E27D4-89DF-4300-8F65-A1D7A0BDFB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78" y="2279885"/>
            <a:ext cx="2159726" cy="587873"/>
          </a:xfrm>
          <a:prstGeom prst="rect">
            <a:avLst/>
          </a:prstGeom>
        </p:spPr>
      </p:pic>
      <p:pic>
        <p:nvPicPr>
          <p:cNvPr id="15" name="Picture 9" descr="sm3">
            <a:extLst>
              <a:ext uri="{FF2B5EF4-FFF2-40B4-BE49-F238E27FC236}">
                <a16:creationId xmlns:a16="http://schemas.microsoft.com/office/drawing/2014/main" id="{E729BAEF-DA50-4FA6-9AAF-CED7BBA8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2000" contrast="-4000"/>
          </a:blip>
          <a:srcRect l="22003" t="14001" r="23003" b="25337"/>
          <a:stretch>
            <a:fillRect/>
          </a:stretch>
        </p:blipFill>
        <p:spPr bwMode="auto">
          <a:xfrm>
            <a:off x="6974927" y="2868366"/>
            <a:ext cx="1028887" cy="68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Learn how to control the longitudinal phase space of a beam.</a:t>
            </a:r>
          </a:p>
          <a:p>
            <a:endParaRPr lang="en-US" dirty="0"/>
          </a:p>
          <a:p>
            <a:r>
              <a:rPr lang="en-US" dirty="0"/>
              <a:t>Motivation and background will be provided during the lecture, after lunch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421" y="1635300"/>
            <a:ext cx="12833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5345" y="1635300"/>
            <a:ext cx="12833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</a:t>
            </a:r>
          </a:p>
          <a:p>
            <a:pPr algn="ctr"/>
            <a:r>
              <a:rPr lang="en-US" dirty="0"/>
              <a:t>Lattice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2265" y="1635300"/>
            <a:ext cx="14999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6660130" y="1635300"/>
            <a:ext cx="161490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&amp; Visualization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91893" y="2089827"/>
            <a:ext cx="4946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08869" y="2095179"/>
            <a:ext cx="4946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47749" y="2081811"/>
            <a:ext cx="4946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2737" y="900037"/>
            <a:ext cx="580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work flow for Elegant using </a:t>
            </a:r>
            <a:r>
              <a:rPr lang="en-US" dirty="0" err="1"/>
              <a:t>sirepo</a:t>
            </a:r>
            <a:r>
              <a:rPr lang="en-US" dirty="0"/>
              <a:t> 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472" y="2865201"/>
            <a:ext cx="14304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Define beam parameters:</a:t>
            </a:r>
          </a:p>
          <a:p>
            <a:endParaRPr lang="en-US" sz="1400" dirty="0"/>
          </a:p>
          <a:p>
            <a:r>
              <a:rPr lang="en-US" sz="1400" dirty="0"/>
              <a:t>Energy</a:t>
            </a:r>
          </a:p>
          <a:p>
            <a:r>
              <a:rPr lang="en-US" sz="1400" dirty="0"/>
              <a:t>Energy spread </a:t>
            </a:r>
            <a:r>
              <a:rPr lang="en-US" sz="1400" dirty="0" err="1"/>
              <a:t>Twiss</a:t>
            </a:r>
            <a:endParaRPr lang="en-US" sz="1400" dirty="0"/>
          </a:p>
          <a:p>
            <a:r>
              <a:rPr lang="en-US" sz="1400" dirty="0"/>
              <a:t>Chirp</a:t>
            </a:r>
          </a:p>
          <a:p>
            <a:r>
              <a:rPr lang="en-US" sz="1400" dirty="0"/>
              <a:t>Distribution</a:t>
            </a:r>
          </a:p>
          <a:p>
            <a:r>
              <a:rPr lang="en-US" sz="1400" dirty="0"/>
              <a:t>Offsets</a:t>
            </a:r>
          </a:p>
          <a:p>
            <a:r>
              <a:rPr lang="en-US" sz="1400" dirty="0"/>
              <a:t>Etc.</a:t>
            </a:r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86525" y="2870553"/>
            <a:ext cx="1430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Construct transport:</a:t>
            </a:r>
          </a:p>
          <a:p>
            <a:endParaRPr lang="en-US" sz="1400" dirty="0"/>
          </a:p>
          <a:p>
            <a:r>
              <a:rPr lang="en-US" sz="1400" dirty="0"/>
              <a:t>Drifts</a:t>
            </a:r>
          </a:p>
          <a:p>
            <a:r>
              <a:rPr lang="en-US" sz="1400" dirty="0"/>
              <a:t>Quads</a:t>
            </a:r>
          </a:p>
          <a:p>
            <a:r>
              <a:rPr lang="en-US" sz="1400" dirty="0"/>
              <a:t>Dipoles</a:t>
            </a:r>
          </a:p>
          <a:p>
            <a:r>
              <a:rPr lang="en-US" sz="1400" dirty="0"/>
              <a:t>Screens </a:t>
            </a:r>
          </a:p>
          <a:p>
            <a:r>
              <a:rPr lang="en-US" sz="1400" dirty="0"/>
              <a:t>Etc.</a:t>
            </a:r>
          </a:p>
          <a:p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483759" y="2875905"/>
            <a:ext cx="1430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Setup simulation:</a:t>
            </a:r>
          </a:p>
          <a:p>
            <a:endParaRPr lang="en-US" sz="1400" dirty="0"/>
          </a:p>
          <a:p>
            <a:r>
              <a:rPr lang="en-US" sz="1400" dirty="0"/>
              <a:t>Output control</a:t>
            </a:r>
          </a:p>
          <a:p>
            <a:r>
              <a:rPr lang="en-US" sz="1400" dirty="0"/>
              <a:t>Higher order</a:t>
            </a:r>
          </a:p>
          <a:p>
            <a:r>
              <a:rPr lang="en-US" sz="1400" dirty="0"/>
              <a:t>Optimization</a:t>
            </a:r>
          </a:p>
          <a:p>
            <a:r>
              <a:rPr lang="en-US" sz="1400" dirty="0"/>
              <a:t>Etc.</a:t>
            </a:r>
          </a:p>
          <a:p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1472" y="5105507"/>
            <a:ext cx="1430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</a:t>
            </a:r>
          </a:p>
          <a:p>
            <a:endParaRPr lang="en-US" sz="1400" dirty="0"/>
          </a:p>
          <a:p>
            <a:r>
              <a:rPr lang="en-US" sz="1400" dirty="0"/>
              <a:t>Import existing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91816" y="5118637"/>
            <a:ext cx="1430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</a:t>
            </a:r>
          </a:p>
          <a:p>
            <a:endParaRPr lang="en-US" sz="1400" dirty="0"/>
          </a:p>
          <a:p>
            <a:r>
              <a:rPr lang="en-US" sz="1400" dirty="0"/>
              <a:t>Import existing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3759" y="5105507"/>
            <a:ext cx="1430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</a:t>
            </a:r>
          </a:p>
          <a:p>
            <a:endParaRPr lang="en-US" sz="1400" dirty="0"/>
          </a:p>
          <a:p>
            <a:r>
              <a:rPr lang="en-US" sz="1400" dirty="0"/>
              <a:t>Import existing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8259" y="2881257"/>
            <a:ext cx="16639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Graphic output:</a:t>
            </a:r>
          </a:p>
          <a:p>
            <a:endParaRPr lang="en-US" sz="1400" dirty="0"/>
          </a:p>
          <a:p>
            <a:r>
              <a:rPr lang="en-US" sz="1400" dirty="0"/>
              <a:t>Phase spaces</a:t>
            </a:r>
          </a:p>
          <a:p>
            <a:r>
              <a:rPr lang="en-US" sz="1400" dirty="0"/>
              <a:t>Beam Trajectory</a:t>
            </a:r>
          </a:p>
          <a:p>
            <a:r>
              <a:rPr lang="en-US" sz="1400" dirty="0" err="1"/>
              <a:t>Twiss</a:t>
            </a:r>
            <a:r>
              <a:rPr lang="en-US" sz="1400" dirty="0"/>
              <a:t> evolution</a:t>
            </a:r>
          </a:p>
          <a:p>
            <a:r>
              <a:rPr lang="en-US" sz="1400" dirty="0"/>
              <a:t>Etc.</a:t>
            </a:r>
          </a:p>
          <a:p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63591" y="5113526"/>
            <a:ext cx="2050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THEN</a:t>
            </a:r>
          </a:p>
          <a:p>
            <a:endParaRPr lang="en-US" sz="1400" dirty="0"/>
          </a:p>
          <a:p>
            <a:r>
              <a:rPr lang="en-US" sz="1400" dirty="0"/>
              <a:t>Conduct experiment,</a:t>
            </a:r>
          </a:p>
          <a:p>
            <a:r>
              <a:rPr lang="en-US" sz="1400" dirty="0"/>
              <a:t>Publish paper, etc.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B98462-1256-4290-ADC4-7E9DC046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Elegant Simulation Workflow</a:t>
            </a:r>
          </a:p>
        </p:txBody>
      </p:sp>
    </p:spTree>
    <p:extLst>
      <p:ext uri="{BB962C8B-B14F-4D97-AF65-F5344CB8AC3E}">
        <p14:creationId xmlns:p14="http://schemas.microsoft.com/office/powerpoint/2010/main" val="18763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case: Chicane for LPA-FEL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0" y="3711179"/>
            <a:ext cx="7414950" cy="2153571"/>
          </a:xfrm>
          <a:prstGeom prst="rect">
            <a:avLst/>
          </a:prstGeom>
        </p:spPr>
      </p:pic>
      <p:pic>
        <p:nvPicPr>
          <p:cNvPr id="5" name="Picture 4" descr="Screen Shot 2017-10-27 at 12.04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56" y="756076"/>
            <a:ext cx="3934592" cy="1977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991" y="2657489"/>
            <a:ext cx="30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Modeled  with Sirepo/elegant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29389" y="2103704"/>
            <a:ext cx="1311687" cy="1710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99115" y="1922292"/>
            <a:ext cx="427638" cy="1891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1096" y="5948948"/>
            <a:ext cx="300663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Courtesy S. Barber (LBNL)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472005-102D-4662-BF98-BE35DE31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2" y="701647"/>
            <a:ext cx="4305018" cy="3058078"/>
          </a:xfrm>
        </p:spPr>
        <p:txBody>
          <a:bodyPr>
            <a:normAutofit/>
          </a:bodyPr>
          <a:lstStyle/>
          <a:p>
            <a:r>
              <a:rPr lang="en-US" dirty="0"/>
              <a:t>LPA source brightness is good for FEL, slice energy spread is not</a:t>
            </a:r>
          </a:p>
          <a:p>
            <a:r>
              <a:rPr lang="en-US" dirty="0"/>
              <a:t>Use chicane to </a:t>
            </a:r>
            <a:r>
              <a:rPr lang="en-US" i="1" dirty="0"/>
              <a:t>stretch</a:t>
            </a:r>
            <a:r>
              <a:rPr lang="en-US" dirty="0"/>
              <a:t> beam, reduce slice energy spread</a:t>
            </a:r>
          </a:p>
          <a:p>
            <a:r>
              <a:rPr lang="en-US" dirty="0"/>
              <a:t>Find balance between reduction in beam current and slice energy spread</a:t>
            </a:r>
          </a:p>
          <a:p>
            <a:r>
              <a:rPr lang="en-US" dirty="0"/>
              <a:t>Optimal R</a:t>
            </a:r>
            <a:r>
              <a:rPr lang="en-US" baseline="-25000" dirty="0"/>
              <a:t>56</a:t>
            </a:r>
            <a:r>
              <a:rPr lang="en-US" dirty="0"/>
              <a:t> depends on initial beam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19890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BNL_Template_0324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(4:3)</PresentationFormat>
  <Paragraphs>70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ＭＳ Ｐゴシック</vt:lpstr>
      <vt:lpstr>Arial</vt:lpstr>
      <vt:lpstr>Calibri</vt:lpstr>
      <vt:lpstr>Century Gothic</vt:lpstr>
      <vt:lpstr>DejaVu Sans</vt:lpstr>
      <vt:lpstr>Franklin Gothic Medium</vt:lpstr>
      <vt:lpstr>Lucida Grande</vt:lpstr>
      <vt:lpstr>Times New Roman</vt:lpstr>
      <vt:lpstr>4_Office Theme</vt:lpstr>
      <vt:lpstr>2_LBNL_Template_032411</vt:lpstr>
      <vt:lpstr>USPAS – Simulation of Beam and Plasma Systems Steven M. Lund, Jean-Luc Vay, Remi Lehe, Daniel Winklehner and David L. Bruhwiler</vt:lpstr>
      <vt:lpstr>Goals</vt:lpstr>
      <vt:lpstr>The Elegant Simulation Workflow</vt:lpstr>
      <vt:lpstr>User case: Chicane for LPA-FEL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2018-01-18T23:04:26Z</dcterms:modified>
</cp:coreProperties>
</file>