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1"/>
  </p:sldMasterIdLst>
  <p:notesMasterIdLst>
    <p:notesMasterId r:id="rId8"/>
  </p:notesMasterIdLst>
  <p:sldIdLst>
    <p:sldId id="297" r:id="rId2"/>
    <p:sldId id="393" r:id="rId3"/>
    <p:sldId id="431" r:id="rId4"/>
    <p:sldId id="432" r:id="rId5"/>
    <p:sldId id="433" r:id="rId6"/>
    <p:sldId id="43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6305" autoAdjust="0"/>
  </p:normalViewPr>
  <p:slideViewPr>
    <p:cSldViewPr snapToGrid="0" snapToObjects="1">
      <p:cViewPr varScale="1">
        <p:scale>
          <a:sx n="110" d="100"/>
          <a:sy n="110" d="100"/>
        </p:scale>
        <p:origin x="8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37280-896D-453C-A8B2-790CBDCE44E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D85-81CD-44C8-8F15-3AA06C34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50617-1FA3-45FC-A030-A46FC7CAE6B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70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0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63004-7253-1C4E-9293-A189987F3D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7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E9D85-81CD-44C8-8F15-3AA06C34A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" y="6299146"/>
            <a:ext cx="2673400" cy="520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>
            <a:lvl1pPr>
              <a:defRPr sz="2400" b="1" i="1">
                <a:latin typeface="Century Gothic" panose="020B0502020202020204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/>
          <a:lstStyle>
            <a:lvl1pPr>
              <a:defRPr sz="1800" b="0" i="0">
                <a:latin typeface="Century Gothic" panose="020B0502020202020204" pitchFamily="34" charset="0"/>
                <a:cs typeface="Times New Roman" pitchFamily="18" charset="0"/>
              </a:defRPr>
            </a:lvl1pPr>
            <a:lvl2pPr>
              <a:defRPr sz="1600" i="0">
                <a:solidFill>
                  <a:srgbClr val="005CA5"/>
                </a:solidFill>
                <a:latin typeface="Century Gothic" panose="020B0502020202020204" pitchFamily="34" charset="0"/>
                <a:cs typeface="Times New Roman" pitchFamily="18" charset="0"/>
              </a:defRPr>
            </a:lvl2pPr>
            <a:lvl3pPr>
              <a:defRPr sz="1400" b="1" i="0">
                <a:solidFill>
                  <a:srgbClr val="5FBB46"/>
                </a:solidFill>
                <a:latin typeface="Century Gothic" panose="020B0502020202020204" pitchFamily="34" charset="0"/>
                <a:cs typeface="Times New Roman" pitchFamily="18" charset="0"/>
              </a:defRPr>
            </a:lvl3pPr>
            <a:lvl4pPr>
              <a:defRPr sz="1200" i="0">
                <a:solidFill>
                  <a:schemeClr val="tx1"/>
                </a:solidFill>
                <a:latin typeface="Century Gothic" panose="020B0502020202020204" pitchFamily="34" charset="0"/>
                <a:cs typeface="Times New Roman" pitchFamily="18" charset="0"/>
              </a:defRPr>
            </a:lvl4pPr>
            <a:lvl5pPr>
              <a:defRPr sz="1200" b="0" i="1">
                <a:solidFill>
                  <a:srgbClr val="003399"/>
                </a:solidFill>
                <a:latin typeface="Century Gothic" panose="020B0502020202020204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38808" y="6437219"/>
            <a:ext cx="66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fld id="{5AD4D27D-51A4-4946-AB6E-BFCDB6726517}" type="slidenum">
              <a:rPr lang="en-US" sz="1600" b="0" i="0" smtClean="0">
                <a:solidFill>
                  <a:srgbClr val="005C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600" b="0" i="0" dirty="0">
              <a:solidFill>
                <a:srgbClr val="005CA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747346" y="6359357"/>
            <a:ext cx="1988240" cy="413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/>
          <p:cNvSpPr>
            <a:spLocks noGrp="1"/>
          </p:cNvSpPr>
          <p:nvPr userDrawn="1"/>
        </p:nvSpPr>
        <p:spPr>
          <a:xfrm>
            <a:off x="1298714" y="6423934"/>
            <a:ext cx="7079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l"/>
            <a:r>
              <a:rPr lang="en-US" sz="1400" b="0" i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Bruhwiler   –   USPAS   –   January 2018   –   Graphical User Interfaces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6331508"/>
            <a:ext cx="424069" cy="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2425A-B293-4D10-957C-D8FEA8D2125B}" type="datetimeFigureOut">
              <a:rPr lang="en-US"/>
              <a:pPr>
                <a:defRPr/>
              </a:pPr>
              <a:t>1/19/2018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0C4C7-0F4E-4D08-BC67-BE5604D1E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3710-F8AB-6840-B03A-23D4C2B2884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91D4-5A5D-5E4C-A157-D779421C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05AAC167-D7E8-454F-A616-12CB3739E2D8}" type="datetimeFigureOut">
              <a:rPr lang="en-US"/>
              <a:pPr defTabSz="914400">
                <a:defRPr/>
              </a:pPr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fld id="{FC37517B-3432-4B28-BCE9-5811FCD8C22E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10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uspas.fnal.gov/programs/2018/odu/courses/beam-plasma-systems.s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nl.gov/at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8957" y="139146"/>
            <a:ext cx="7876574" cy="10005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USPAS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Simulation of Beam 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Plasma Systems</a:t>
            </a:r>
            <a:b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Lund, Jean-Luc Vay, Remi Lehe, Daniel Winklehner and David L. Bruhwiler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/>
          <p:cNvSpPr>
            <a:spLocks noGrp="1"/>
          </p:cNvSpPr>
          <p:nvPr/>
        </p:nvSpPr>
        <p:spPr>
          <a:xfrm>
            <a:off x="342670" y="3544958"/>
            <a:ext cx="8542914" cy="1715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56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28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00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7213" indent="158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defTabSz="914400"/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Particle Accelerator School 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</a:t>
            </a:r>
            <a:r>
              <a:rPr lang="en-US" sz="20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pPr defTabSz="914400">
              <a:spcBef>
                <a:spcPts val="600"/>
              </a:spcBef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http://uspas.fnal.gov/programs/2018/odu/courses/beam-plasma-systems.shtml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ts val="2400"/>
              </a:spcBef>
            </a:pP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15-26, 2018    –    Hampton, Virginia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2670" y="2134811"/>
            <a:ext cx="8809053" cy="12439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59" tIns="44437" rIns="90459" bIns="44437">
            <a:spAutoFit/>
          </a:bodyPr>
          <a:lstStyle/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Instructor:   David L. Bruhwiler</a:t>
            </a:r>
          </a:p>
          <a:p>
            <a:pPr defTabSz="914400" eaLnBrk="0" hangingPunct="0">
              <a:spcBef>
                <a:spcPts val="12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Contributors:  G. Andonian, UCLA / RadiaBeam Tech</a:t>
            </a:r>
          </a:p>
          <a:p>
            <a:pPr marL="1489075" defTabSz="914400" eaLnBrk="0" hangingPunct="0">
              <a:spcBef>
                <a:spcPts val="6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N. Sudar, UCLA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42669" y="5767115"/>
            <a:ext cx="596799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material is based upon work supported by the U.S. Department of Energy, Office of Science, Offices of High Energy Physics and Basic Energy Sciences, under Award Number(s)</a:t>
            </a:r>
            <a:r>
              <a:rPr lang="en-US" sz="1400">
                <a:solidFill>
                  <a:prstClr val="black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DE-SC0011237 and DE-SC0011340.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28" y="5682711"/>
            <a:ext cx="2803003" cy="907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49" y="1437147"/>
            <a:ext cx="2754553" cy="5359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42669" y="1558064"/>
            <a:ext cx="8542915" cy="527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defTabSz="914400"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  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case:  sub-fs diagnostic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65245"/>
            <a:ext cx="1310754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B071D-0FB1-480F-8A27-2E7A219212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8" y="1962013"/>
            <a:ext cx="2159726" cy="587873"/>
          </a:xfrm>
          <a:prstGeom prst="rect">
            <a:avLst/>
          </a:prstGeom>
        </p:spPr>
      </p:pic>
      <p:pic>
        <p:nvPicPr>
          <p:cNvPr id="12" name="Picture 11" descr="ucla_wc100.gif                                                 00048D3FMacintosh HD                   BCFB23ED:">
            <a:extLst>
              <a:ext uri="{FF2B5EF4-FFF2-40B4-BE49-F238E27FC236}">
                <a16:creationId xmlns:a16="http://schemas.microsoft.com/office/drawing/2014/main" id="{53057295-D155-4196-A3AE-A1484A8F3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460" y="2598709"/>
            <a:ext cx="1227138" cy="563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5521232"/>
          </a:xfrm>
        </p:spPr>
        <p:txBody>
          <a:bodyPr>
            <a:normAutofit/>
          </a:bodyPr>
          <a:lstStyle/>
          <a:p>
            <a:r>
              <a:rPr lang="en-US" dirty="0"/>
              <a:t>Learn a little about the Accelerator Test Facility (ATF) at BNL</a:t>
            </a:r>
          </a:p>
          <a:p>
            <a:pPr lvl="1"/>
            <a:r>
              <a:rPr lang="en-US" dirty="0"/>
              <a:t>bright electron beams, lasers, plasmas</a:t>
            </a:r>
          </a:p>
          <a:p>
            <a:pPr lvl="1"/>
            <a:endParaRPr lang="en-US" dirty="0"/>
          </a:p>
          <a:p>
            <a:r>
              <a:rPr lang="en-US" dirty="0"/>
              <a:t>Consider an experiment to demonstrate fs diagnostics of e- beams</a:t>
            </a:r>
          </a:p>
          <a:p>
            <a:pPr lvl="1"/>
            <a:r>
              <a:rPr lang="en-US" dirty="0"/>
              <a:t>simulation and planning of the experiment using Sirepo/elegant</a:t>
            </a:r>
          </a:p>
        </p:txBody>
      </p:sp>
    </p:spTree>
    <p:extLst>
      <p:ext uri="{BB962C8B-B14F-4D97-AF65-F5344CB8AC3E}">
        <p14:creationId xmlns:p14="http://schemas.microsoft.com/office/powerpoint/2010/main" val="114812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5991497" cy="589085"/>
          </a:xfrm>
        </p:spPr>
        <p:txBody>
          <a:bodyPr>
            <a:normAutofit/>
          </a:bodyPr>
          <a:lstStyle/>
          <a:p>
            <a:r>
              <a:rPr lang="en-US" dirty="0"/>
              <a:t>The Accelerator Test Facility at BNL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AA0A8-BA4D-4FAE-B191-7A277E843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" r="1809" b="20318"/>
          <a:stretch/>
        </p:blipFill>
        <p:spPr>
          <a:xfrm>
            <a:off x="113211" y="796010"/>
            <a:ext cx="8917577" cy="526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014CD-3531-41B7-B2E1-2F30C3881DCB}"/>
              </a:ext>
            </a:extLst>
          </p:cNvPr>
          <p:cNvSpPr txBox="1"/>
          <p:nvPr/>
        </p:nvSpPr>
        <p:spPr>
          <a:xfrm>
            <a:off x="6130834" y="320227"/>
            <a:ext cx="2534194" cy="38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https://www.bnl.gov/atf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85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37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ATF  –  Overview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93B8F4-7C99-4F6A-96C8-C0E38306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39" y="775063"/>
            <a:ext cx="8608944" cy="2037806"/>
          </a:xfrm>
        </p:spPr>
        <p:txBody>
          <a:bodyPr>
            <a:normAutofit/>
          </a:bodyPr>
          <a:lstStyle/>
          <a:p>
            <a:r>
              <a:rPr lang="en-US" dirty="0"/>
              <a:t>Proposal-driven user facility, enables R&amp;D into the physics of beams</a:t>
            </a:r>
          </a:p>
          <a:p>
            <a:r>
              <a:rPr lang="en-US" dirty="0"/>
              <a:t>Unique experimental capabilities:</a:t>
            </a:r>
          </a:p>
          <a:p>
            <a:pPr lvl="1"/>
            <a:r>
              <a:rPr lang="en-US" dirty="0"/>
              <a:t>high-brightness e gun, 85 MeV Linac</a:t>
            </a:r>
          </a:p>
          <a:p>
            <a:pPr lvl="1"/>
            <a:r>
              <a:rPr lang="en-US" dirty="0"/>
              <a:t>high-power lasers, beam-synchronized at the ps level </a:t>
            </a:r>
          </a:p>
          <a:p>
            <a:pPr lvl="1"/>
            <a:r>
              <a:rPr lang="en-US" dirty="0"/>
              <a:t>high-brightness X ray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CBB63-4466-4DFB-8B79-FE4C856B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37" y="2377440"/>
            <a:ext cx="8404348" cy="38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0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155"/>
            <a:ext cx="9144000" cy="820758"/>
          </a:xfrm>
        </p:spPr>
        <p:txBody>
          <a:bodyPr/>
          <a:lstStyle/>
          <a:p>
            <a:r>
              <a:rPr lang="en-US" dirty="0"/>
              <a:t>Use case:  sub-fs diagnostic at ATF</a:t>
            </a:r>
          </a:p>
        </p:txBody>
      </p:sp>
      <p:pic>
        <p:nvPicPr>
          <p:cNvPr id="4" name="Picture 3" descr="Screen Shot 2017-10-27 at 1.14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7" y="4593273"/>
            <a:ext cx="5740400" cy="2057400"/>
          </a:xfrm>
          <a:prstGeom prst="rect">
            <a:avLst/>
          </a:prstGeom>
        </p:spPr>
      </p:pic>
      <p:pic>
        <p:nvPicPr>
          <p:cNvPr id="5" name="Picture 4" descr="Screen Shot 2017-10-27 at 1.23.38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800" y="1146888"/>
            <a:ext cx="4456013" cy="1884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7000" y="1477207"/>
            <a:ext cx="12234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Deflector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9261" y="1159847"/>
            <a:ext cx="12777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Undulator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5685" y="1846539"/>
            <a:ext cx="9583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Screen</a:t>
            </a:r>
          </a:p>
        </p:txBody>
      </p:sp>
      <p:pic>
        <p:nvPicPr>
          <p:cNvPr id="9" name="Picture 8" descr="Screen Shot 2017-10-27 at 1.21.50 AM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83"/>
          <a:stretch/>
        </p:blipFill>
        <p:spPr>
          <a:xfrm>
            <a:off x="5307004" y="3055320"/>
            <a:ext cx="1828800" cy="14382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02" y="2429255"/>
            <a:ext cx="5177102" cy="199949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High-resolution bunch length diagnostic</a:t>
            </a:r>
          </a:p>
          <a:p>
            <a:pPr lvl="1"/>
            <a:r>
              <a:rPr lang="en-US" dirty="0"/>
              <a:t>Laser modulator (TEM10 mode)</a:t>
            </a:r>
          </a:p>
          <a:p>
            <a:pPr lvl="1"/>
            <a:r>
              <a:rPr lang="en-US" dirty="0"/>
              <a:t>RF deflecting cavity</a:t>
            </a:r>
          </a:p>
          <a:p>
            <a:pPr lvl="1"/>
            <a:r>
              <a:rPr lang="en-US" dirty="0"/>
              <a:t>Potential for sub-fs resolution</a:t>
            </a:r>
          </a:p>
          <a:p>
            <a:r>
              <a:rPr lang="en-US" dirty="0"/>
              <a:t>Experiment at BNL ATF</a:t>
            </a:r>
          </a:p>
          <a:p>
            <a:r>
              <a:rPr lang="en-US" dirty="0"/>
              <a:t>Images with Sirepo/elegant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870302" y="2215871"/>
            <a:ext cx="479473" cy="919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5804" y="3460828"/>
            <a:ext cx="1653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Phase space correlation after interaction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57800" y="1833474"/>
            <a:ext cx="5836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laser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06652" y="1221402"/>
            <a:ext cx="71485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beam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5804" y="5057018"/>
            <a:ext cx="165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Distribution after deflector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2F3FC-903E-4C2C-8FCF-988BA7D359A4}"/>
              </a:ext>
            </a:extLst>
          </p:cNvPr>
          <p:cNvSpPr txBox="1"/>
          <p:nvPr/>
        </p:nvSpPr>
        <p:spPr>
          <a:xfrm>
            <a:off x="176567" y="1200208"/>
            <a:ext cx="3432546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Slide courtesy of </a:t>
            </a:r>
          </a:p>
          <a:p>
            <a:r>
              <a:rPr lang="en-US" dirty="0"/>
              <a:t>                   G. Andonian &amp; N. Sudar</a:t>
            </a:r>
          </a:p>
        </p:txBody>
      </p:sp>
    </p:spTree>
    <p:extLst>
      <p:ext uri="{BB962C8B-B14F-4D97-AF65-F5344CB8AC3E}">
        <p14:creationId xmlns:p14="http://schemas.microsoft.com/office/powerpoint/2010/main" val="188542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0672"/>
            <a:ext cx="9144000" cy="589085"/>
          </a:xfrm>
        </p:spPr>
        <p:txBody>
          <a:bodyPr>
            <a:normAutofit/>
          </a:bodyPr>
          <a:lstStyle/>
          <a:p>
            <a:r>
              <a:rPr lang="en-US" dirty="0"/>
              <a:t>Class discussion: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81FF26-7AD5-4767-AF65-A27F1769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6" y="827314"/>
            <a:ext cx="8669383" cy="5364480"/>
          </a:xfrm>
        </p:spPr>
        <p:txBody>
          <a:bodyPr>
            <a:normAutofit/>
          </a:bodyPr>
          <a:lstStyle/>
          <a:p>
            <a:r>
              <a:rPr lang="en-US" sz="1800" i="0" dirty="0"/>
              <a:t>Any questions at this point?</a:t>
            </a:r>
          </a:p>
          <a:p>
            <a:pPr lvl="1"/>
            <a:endParaRPr lang="en-US" i="0" dirty="0"/>
          </a:p>
          <a:p>
            <a:r>
              <a:rPr lang="en-US" dirty="0"/>
              <a:t>The rest of this lecture is a Sirepo/elegant simulation</a:t>
            </a:r>
          </a:p>
          <a:p>
            <a:pPr lvl="1"/>
            <a:r>
              <a:rPr lang="en-US" dirty="0"/>
              <a:t>we’ll consider the full “Attoscope” beamline </a:t>
            </a:r>
          </a:p>
          <a:p>
            <a:pPr lvl="2"/>
            <a:r>
              <a:rPr lang="en-US" dirty="0"/>
              <a:t>courtesy of G. Andonian (UCLA, RadiaBeam Technologies) and N. Sudar (UCLA)</a:t>
            </a:r>
          </a:p>
          <a:p>
            <a:pPr lvl="1"/>
            <a:r>
              <a:rPr lang="en-US" dirty="0"/>
              <a:t>multiple beamline definitions</a:t>
            </a:r>
          </a:p>
          <a:p>
            <a:pPr lvl="1"/>
            <a:r>
              <a:rPr lang="en-US" dirty="0"/>
              <a:t>use of diagnostics</a:t>
            </a:r>
          </a:p>
          <a:p>
            <a:pPr lvl="1"/>
            <a:r>
              <a:rPr lang="en-US" dirty="0"/>
              <a:t>export / import of simulations via zip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Begin the demo…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1441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On-screen Show (4:3)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Century Gothic</vt:lpstr>
      <vt:lpstr>DejaVu Sans</vt:lpstr>
      <vt:lpstr>Times New Roman</vt:lpstr>
      <vt:lpstr>4_Office Theme</vt:lpstr>
      <vt:lpstr>USPAS – Simulation of Beam and Plasma Systems Steven M. Lund, Jean-Luc Vay, Remi Lehe, Daniel Winklehner and David L. Bruhwiler</vt:lpstr>
      <vt:lpstr>Goals</vt:lpstr>
      <vt:lpstr>The Accelerator Test Facility at BNL</vt:lpstr>
      <vt:lpstr>ATF  –  Overview </vt:lpstr>
      <vt:lpstr>Use case:  sub-fs diagnostic at ATF</vt:lpstr>
      <vt:lpstr>Class discussion: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2018-01-16T16:04:30Z</dcterms:created>
  <dcterms:modified xsi:type="dcterms:W3CDTF">2018-01-19T14:53:16Z</dcterms:modified>
</cp:coreProperties>
</file>