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3"/>
  </p:notesMasterIdLst>
  <p:sldIdLst>
    <p:sldId id="297" r:id="rId2"/>
    <p:sldId id="393" r:id="rId3"/>
    <p:sldId id="403" r:id="rId4"/>
    <p:sldId id="404" r:id="rId5"/>
    <p:sldId id="402" r:id="rId6"/>
    <p:sldId id="401" r:id="rId7"/>
    <p:sldId id="394" r:id="rId8"/>
    <p:sldId id="395" r:id="rId9"/>
    <p:sldId id="396" r:id="rId10"/>
    <p:sldId id="397" r:id="rId11"/>
    <p:sldId id="40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6305" autoAdjust="0"/>
  </p:normalViewPr>
  <p:slideViewPr>
    <p:cSldViewPr snapToGrid="0" snapToObjects="1">
      <p:cViewPr varScale="1">
        <p:scale>
          <a:sx n="110" d="100"/>
          <a:sy n="110" d="100"/>
        </p:scale>
        <p:origin x="159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37280-896D-453C-A8B2-790CBDCE44E5}" type="datetimeFigureOut">
              <a:rPr lang="en-US" smtClean="0"/>
              <a:t>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E9D85-81CD-44C8-8F15-3AA06C34AF8C}" type="slidenum">
              <a:rPr lang="en-US" smtClean="0"/>
              <a:t>‹#›</a:t>
            </a:fld>
            <a:endParaRPr lang="en-US"/>
          </a:p>
        </p:txBody>
      </p:sp>
    </p:spTree>
    <p:extLst>
      <p:ext uri="{BB962C8B-B14F-4D97-AF65-F5344CB8AC3E}">
        <p14:creationId xmlns:p14="http://schemas.microsoft.com/office/powerpoint/2010/main" val="69004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75070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10</a:t>
            </a:fld>
            <a:endParaRPr lang="en-US"/>
          </a:p>
        </p:txBody>
      </p:sp>
    </p:spTree>
    <p:extLst>
      <p:ext uri="{BB962C8B-B14F-4D97-AF65-F5344CB8AC3E}">
        <p14:creationId xmlns:p14="http://schemas.microsoft.com/office/powerpoint/2010/main" val="720764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11</a:t>
            </a:fld>
            <a:endParaRPr lang="en-US"/>
          </a:p>
        </p:txBody>
      </p:sp>
    </p:spTree>
    <p:extLst>
      <p:ext uri="{BB962C8B-B14F-4D97-AF65-F5344CB8AC3E}">
        <p14:creationId xmlns:p14="http://schemas.microsoft.com/office/powerpoint/2010/main" val="2789813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a:t>
            </a:fld>
            <a:endParaRPr lang="en-US"/>
          </a:p>
        </p:txBody>
      </p:sp>
    </p:spTree>
    <p:extLst>
      <p:ext uri="{BB962C8B-B14F-4D97-AF65-F5344CB8AC3E}">
        <p14:creationId xmlns:p14="http://schemas.microsoft.com/office/powerpoint/2010/main" val="4195196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3</a:t>
            </a:fld>
            <a:endParaRPr lang="en-US"/>
          </a:p>
        </p:txBody>
      </p:sp>
    </p:spTree>
    <p:extLst>
      <p:ext uri="{BB962C8B-B14F-4D97-AF65-F5344CB8AC3E}">
        <p14:creationId xmlns:p14="http://schemas.microsoft.com/office/powerpoint/2010/main" val="2490443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4</a:t>
            </a:fld>
            <a:endParaRPr lang="en-US"/>
          </a:p>
        </p:txBody>
      </p:sp>
    </p:spTree>
    <p:extLst>
      <p:ext uri="{BB962C8B-B14F-4D97-AF65-F5344CB8AC3E}">
        <p14:creationId xmlns:p14="http://schemas.microsoft.com/office/powerpoint/2010/main" val="408103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5</a:t>
            </a:fld>
            <a:endParaRPr lang="en-US"/>
          </a:p>
        </p:txBody>
      </p:sp>
    </p:spTree>
    <p:extLst>
      <p:ext uri="{BB962C8B-B14F-4D97-AF65-F5344CB8AC3E}">
        <p14:creationId xmlns:p14="http://schemas.microsoft.com/office/powerpoint/2010/main" val="3070082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6</a:t>
            </a:fld>
            <a:endParaRPr lang="en-US"/>
          </a:p>
        </p:txBody>
      </p:sp>
    </p:spTree>
    <p:extLst>
      <p:ext uri="{BB962C8B-B14F-4D97-AF65-F5344CB8AC3E}">
        <p14:creationId xmlns:p14="http://schemas.microsoft.com/office/powerpoint/2010/main" val="3002940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7</a:t>
            </a:fld>
            <a:endParaRPr lang="en-US"/>
          </a:p>
        </p:txBody>
      </p:sp>
    </p:spTree>
    <p:extLst>
      <p:ext uri="{BB962C8B-B14F-4D97-AF65-F5344CB8AC3E}">
        <p14:creationId xmlns:p14="http://schemas.microsoft.com/office/powerpoint/2010/main" val="384814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8</a:t>
            </a:fld>
            <a:endParaRPr lang="en-US"/>
          </a:p>
        </p:txBody>
      </p:sp>
    </p:spTree>
    <p:extLst>
      <p:ext uri="{BB962C8B-B14F-4D97-AF65-F5344CB8AC3E}">
        <p14:creationId xmlns:p14="http://schemas.microsoft.com/office/powerpoint/2010/main" val="2620879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9</a:t>
            </a:fld>
            <a:endParaRPr lang="en-US"/>
          </a:p>
        </p:txBody>
      </p:sp>
    </p:spTree>
    <p:extLst>
      <p:ext uri="{BB962C8B-B14F-4D97-AF65-F5344CB8AC3E}">
        <p14:creationId xmlns:p14="http://schemas.microsoft.com/office/powerpoint/2010/main" val="24807113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186" y="6299146"/>
            <a:ext cx="2673400" cy="520201"/>
          </a:xfrm>
          <a:prstGeom prst="rect">
            <a:avLst/>
          </a:prstGeom>
        </p:spPr>
      </p:pic>
      <p:sp>
        <p:nvSpPr>
          <p:cNvPr id="2" name="Title 1"/>
          <p:cNvSpPr>
            <a:spLocks noGrp="1"/>
          </p:cNvSpPr>
          <p:nvPr>
            <p:ph type="title"/>
          </p:nvPr>
        </p:nvSpPr>
        <p:spPr>
          <a:xfrm>
            <a:off x="0" y="0"/>
            <a:ext cx="9144000" cy="685800"/>
          </a:xfrm>
        </p:spPr>
        <p:txBody>
          <a:bodyPr>
            <a:normAutofit/>
          </a:bodyPr>
          <a:lstStyle>
            <a:lvl1pPr>
              <a:defRPr sz="2400" b="1" i="1">
                <a:latin typeface="Century Gothic" panose="020B0502020202020204" pitchFamily="34" charset="0"/>
                <a:cs typeface="Times New Roman" pitchFamily="18" charset="0"/>
              </a:defRPr>
            </a:lvl1pPr>
          </a:lstStyle>
          <a:p>
            <a:r>
              <a:rPr lang="en-US" dirty="0"/>
              <a:t>Click to edit Master title style</a:t>
            </a:r>
          </a:p>
        </p:txBody>
      </p:sp>
      <p:sp>
        <p:nvSpPr>
          <p:cNvPr id="9" name="Content Placeholder 2"/>
          <p:cNvSpPr>
            <a:spLocks noGrp="1"/>
          </p:cNvSpPr>
          <p:nvPr>
            <p:ph idx="1"/>
          </p:nvPr>
        </p:nvSpPr>
        <p:spPr>
          <a:xfrm>
            <a:off x="152400" y="990600"/>
            <a:ext cx="8839200" cy="5257800"/>
          </a:xfrm>
        </p:spPr>
        <p:txBody>
          <a:bodyPr/>
          <a:lstStyle>
            <a:lvl1pPr>
              <a:defRPr sz="1800" b="0" i="0">
                <a:latin typeface="Century Gothic" panose="020B0502020202020204" pitchFamily="34" charset="0"/>
                <a:cs typeface="Times New Roman" pitchFamily="18" charset="0"/>
              </a:defRPr>
            </a:lvl1pPr>
            <a:lvl2pPr>
              <a:defRPr sz="1600" i="0">
                <a:solidFill>
                  <a:srgbClr val="005CA5"/>
                </a:solidFill>
                <a:latin typeface="Century Gothic" panose="020B0502020202020204" pitchFamily="34" charset="0"/>
                <a:cs typeface="Times New Roman" pitchFamily="18" charset="0"/>
              </a:defRPr>
            </a:lvl2pPr>
            <a:lvl3pPr>
              <a:defRPr sz="1400" b="1" i="0">
                <a:solidFill>
                  <a:srgbClr val="5FBB46"/>
                </a:solidFill>
                <a:latin typeface="Century Gothic" panose="020B0502020202020204" pitchFamily="34" charset="0"/>
                <a:cs typeface="Times New Roman" pitchFamily="18" charset="0"/>
              </a:defRPr>
            </a:lvl3pPr>
            <a:lvl4pPr>
              <a:defRPr sz="1200" i="0">
                <a:solidFill>
                  <a:schemeClr val="tx1"/>
                </a:solidFill>
                <a:latin typeface="Century Gothic" panose="020B0502020202020204" pitchFamily="34" charset="0"/>
                <a:cs typeface="Times New Roman" pitchFamily="18" charset="0"/>
              </a:defRPr>
            </a:lvl4pPr>
            <a:lvl5pPr>
              <a:defRPr sz="1200" b="0" i="1">
                <a:solidFill>
                  <a:srgbClr val="003399"/>
                </a:solidFill>
                <a:latin typeface="Century Gothic" panose="020B0502020202020204" pitchFamily="34"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8338808" y="6437219"/>
            <a:ext cx="669226" cy="338554"/>
          </a:xfrm>
          <a:prstGeom prst="rect">
            <a:avLst/>
          </a:prstGeom>
          <a:noFill/>
        </p:spPr>
        <p:txBody>
          <a:bodyPr wrap="square" rtlCol="0">
            <a:spAutoFit/>
          </a:bodyPr>
          <a:lstStyle/>
          <a:p>
            <a:pPr algn="ctr"/>
            <a:r>
              <a:rPr lang="en-US" sz="1600" b="0" i="0">
                <a:solidFill>
                  <a:srgbClr val="005CA5"/>
                </a:solidFill>
                <a:latin typeface="Times New Roman" panose="02020603050405020304" pitchFamily="18" charset="0"/>
                <a:cs typeface="Times New Roman" panose="02020603050405020304" pitchFamily="18" charset="0"/>
              </a:rPr>
              <a:t># </a:t>
            </a:r>
            <a:fld id="{5AD4D27D-51A4-4946-AB6E-BFCDB6726517}" type="slidenum">
              <a:rPr lang="en-US" sz="1600" b="0" i="0" smtClean="0">
                <a:solidFill>
                  <a:srgbClr val="005CA5"/>
                </a:solidFill>
                <a:latin typeface="Times New Roman" panose="02020603050405020304" pitchFamily="18" charset="0"/>
                <a:cs typeface="Times New Roman" panose="02020603050405020304" pitchFamily="18" charset="0"/>
              </a:rPr>
              <a:pPr algn="ctr"/>
              <a:t>‹#›</a:t>
            </a:fld>
            <a:endParaRPr lang="en-US" sz="1600" b="0" i="0" dirty="0">
              <a:solidFill>
                <a:srgbClr val="005CA5"/>
              </a:solidFill>
              <a:latin typeface="Times New Roman" panose="02020603050405020304" pitchFamily="18" charset="0"/>
              <a:cs typeface="Times New Roman" panose="02020603050405020304" pitchFamily="18" charset="0"/>
            </a:endParaRPr>
          </a:p>
        </p:txBody>
      </p:sp>
      <p:sp>
        <p:nvSpPr>
          <p:cNvPr id="3" name="Rectangle 2"/>
          <p:cNvSpPr/>
          <p:nvPr userDrawn="1"/>
        </p:nvSpPr>
        <p:spPr>
          <a:xfrm>
            <a:off x="747346" y="6359357"/>
            <a:ext cx="1988240" cy="413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3"/>
          <p:cNvSpPr>
            <a:spLocks noGrp="1"/>
          </p:cNvSpPr>
          <p:nvPr userDrawn="1"/>
        </p:nvSpPr>
        <p:spPr>
          <a:xfrm>
            <a:off x="1298714" y="6423934"/>
            <a:ext cx="7079085"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algn="l"/>
            <a:r>
              <a:rPr lang="en-US" sz="1400" b="0" i="0" baseline="0">
                <a:solidFill>
                  <a:schemeClr val="tx1"/>
                </a:solidFill>
                <a:latin typeface="Times New Roman" panose="02020603050405020304" pitchFamily="18" charset="0"/>
                <a:cs typeface="Times New Roman" panose="02020603050405020304" pitchFamily="18" charset="0"/>
              </a:rPr>
              <a:t>D. Bruhwiler   –   USPAS   –   January 2018   –   Computational Reproducibility</a:t>
            </a:r>
            <a:endParaRPr lang="en-US" sz="1400" b="0" i="0" baseline="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261" y="6331508"/>
            <a:ext cx="424069" cy="424069"/>
          </a:xfrm>
          <a:prstGeom prst="rect">
            <a:avLst/>
          </a:prstGeom>
        </p:spPr>
      </p:pic>
    </p:spTree>
    <p:extLst>
      <p:ext uri="{BB962C8B-B14F-4D97-AF65-F5344CB8AC3E}">
        <p14:creationId xmlns:p14="http://schemas.microsoft.com/office/powerpoint/2010/main" val="144498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C2425A-B293-4D10-957C-D8FEA8D2125B}" type="datetimeFigureOut">
              <a:rPr lang="en-US"/>
              <a:pPr>
                <a:defRPr/>
              </a:pPr>
              <a:t>1/7/2018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50C4C7-0F4E-4D08-BC67-BE5604D1E112}" type="slidenum">
              <a:rPr lang="en-US"/>
              <a:pPr>
                <a:defRPr/>
              </a:pPr>
              <a:t>‹#›</a:t>
            </a:fld>
            <a:endParaRPr lang="en-US"/>
          </a:p>
        </p:txBody>
      </p:sp>
    </p:spTree>
    <p:extLst>
      <p:ext uri="{BB962C8B-B14F-4D97-AF65-F5344CB8AC3E}">
        <p14:creationId xmlns:p14="http://schemas.microsoft.com/office/powerpoint/2010/main" val="269091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43710-F8AB-6840-B03A-23D4C2B2884A}"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A91D4-5A5D-5E4C-A157-D779421C2F2C}" type="slidenum">
              <a:rPr lang="en-US" smtClean="0"/>
              <a:t>‹#›</a:t>
            </a:fld>
            <a:endParaRPr lang="en-US"/>
          </a:p>
        </p:txBody>
      </p:sp>
    </p:spTree>
    <p:extLst>
      <p:ext uri="{BB962C8B-B14F-4D97-AF65-F5344CB8AC3E}">
        <p14:creationId xmlns:p14="http://schemas.microsoft.com/office/powerpoint/2010/main" val="3698723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5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45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cs typeface="+mn-cs"/>
              </a:defRPr>
            </a:lvl1pPr>
          </a:lstStyle>
          <a:p>
            <a:pPr defTabSz="914400">
              <a:defRPr/>
            </a:pPr>
            <a:fld id="{05AAC167-D7E8-454F-A616-12CB3739E2D8}" type="datetimeFigureOut">
              <a:rPr lang="en-US"/>
              <a:pPr defTabSz="914400">
                <a:defRPr/>
              </a:pPr>
              <a:t>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cs typeface="+mn-cs"/>
              </a:defRPr>
            </a:lvl1pPr>
          </a:lstStyle>
          <a:p>
            <a:pPr defTabSz="914400">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cs typeface="+mn-cs"/>
              </a:defRPr>
            </a:lvl1pPr>
          </a:lstStyle>
          <a:p>
            <a:pPr defTabSz="914400">
              <a:defRPr/>
            </a:pPr>
            <a:fld id="{FC37517B-3432-4B28-BCE9-5811FCD8C22E}" type="slidenum">
              <a:rPr lang="en-US"/>
              <a:pPr defTabSz="914400">
                <a:defRPr/>
              </a:pPr>
              <a:t>‹#›</a:t>
            </a:fld>
            <a:endParaRPr lang="en-US"/>
          </a:p>
        </p:txBody>
      </p:sp>
    </p:spTree>
    <p:extLst>
      <p:ext uri="{BB962C8B-B14F-4D97-AF65-F5344CB8AC3E}">
        <p14:creationId xmlns:p14="http://schemas.microsoft.com/office/powerpoint/2010/main" val="3781966920"/>
      </p:ext>
    </p:extLst>
  </p:cSld>
  <p:clrMap bg1="lt1" tx1="dk1" bg2="lt2" tx2="dk2" accent1="accent1" accent2="accent2" accent3="accent3" accent4="accent4" accent5="accent5" accent6="accent6" hlink="hlink" folHlink="folHlink"/>
  <p:sldLayoutIdLst>
    <p:sldLayoutId id="2147483705" r:id="rId1"/>
    <p:sldLayoutId id="2147483703" r:id="rId2"/>
    <p:sldLayoutId id="2147483710"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uspas.fnal.gov/programs/2018/odu/courses/beam-plasma-systems.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languagelog.ldc.upenn.edu/nll/?p=21956" TargetMode="External"/><Relationship Id="rId7" Type="http://schemas.openxmlformats.org/officeDocument/2006/relationships/hyperlink" Target="https://www.nap.edu/catalog/21915/statistical-challenges-in-assessing-and-fostering-the-reproducibility-of-scientific-result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replicationnetwork.com/2016/04/03/the-national-academy-of-sciences-weighs-in-on-reproducibility" TargetMode="External"/><Relationship Id="rId5" Type="http://schemas.openxmlformats.org/officeDocument/2006/relationships/hyperlink" Target="https://en.wikipedia.org/wiki/Reproducibility" TargetMode="External"/><Relationship Id="rId4" Type="http://schemas.openxmlformats.org/officeDocument/2006/relationships/hyperlink" Target="http://www.replicability.tau.ac.il/index.php/replicability-in-science/replicability-vs-reproducibilit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www.nature.com/articles/nbt.3780" TargetMode="External"/><Relationship Id="rId13" Type="http://schemas.openxmlformats.org/officeDocument/2006/relationships/hyperlink" Target="https://pdfs.semanticscholar.org/57ee/c0917fc84716e5748c2e94139ab156db3ada.pdf" TargetMode="External"/><Relationship Id="rId3" Type="http://schemas.openxmlformats.org/officeDocument/2006/relationships/hyperlink" Target="https://openresearchsoftware.metajnl.com/articles/10.5334/jors.ay/" TargetMode="External"/><Relationship Id="rId7" Type="http://schemas.openxmlformats.org/officeDocument/2006/relationships/hyperlink" Target="https://www.sciencedirect.com/science/article/pii/S0167739X17300316" TargetMode="External"/><Relationship Id="rId12" Type="http://schemas.openxmlformats.org/officeDocument/2006/relationships/hyperlink" Target="http://gael-varoquaux.info/programming/beyond-computational-reproducibility-let-us-aim-for-reusability.html" TargetMode="External"/><Relationship Id="rId17" Type="http://schemas.openxmlformats.org/officeDocument/2006/relationships/hyperlink" Target="https://codeocean.com/webinar/editor" TargetMode="External"/><Relationship Id="rId2" Type="http://schemas.openxmlformats.org/officeDocument/2006/relationships/notesSlide" Target="../notesSlides/notesSlide5.xml"/><Relationship Id="rId16" Type="http://schemas.openxmlformats.org/officeDocument/2006/relationships/hyperlink" Target="https://codeocean.com/workshops/computational-reproducibility" TargetMode="External"/><Relationship Id="rId1" Type="http://schemas.openxmlformats.org/officeDocument/2006/relationships/slideLayout" Target="../slideLayouts/slideLayout1.xml"/><Relationship Id="rId6" Type="http://schemas.openxmlformats.org/officeDocument/2006/relationships/hyperlink" Target="https://gigascience.biomedcentral.com/articles/10.1186/s13742-016-0135-4" TargetMode="External"/><Relationship Id="rId11" Type="http://schemas.openxmlformats.org/officeDocument/2006/relationships/hyperlink" Target="http://science.sciencemag.org/content/334/6060/1226" TargetMode="External"/><Relationship Id="rId5" Type="http://schemas.openxmlformats.org/officeDocument/2006/relationships/hyperlink" Target="https://www.biorxiv.org/content/early/2017/10/10/200683" TargetMode="External"/><Relationship Id="rId15" Type="http://schemas.openxmlformats.org/officeDocument/2006/relationships/hyperlink" Target="http://journals.plos.org/ploscompbiol/article?id=10.1371/journal.pcbi.1003285" TargetMode="External"/><Relationship Id="rId10" Type="http://schemas.openxmlformats.org/officeDocument/2006/relationships/hyperlink" Target="http://ropensci.github.io/reproducibility-guide/sections/introduction/" TargetMode="External"/><Relationship Id="rId4" Type="http://schemas.openxmlformats.org/officeDocument/2006/relationships/hyperlink" Target="https://hal.inria.fr/hal-01358082/file/guest_rougier_2016.pdf" TargetMode="External"/><Relationship Id="rId9" Type="http://schemas.openxmlformats.org/officeDocument/2006/relationships/hyperlink" Target="https://arxiv.org/abs/1608.06897" TargetMode="External"/><Relationship Id="rId14" Type="http://schemas.openxmlformats.org/officeDocument/2006/relationships/hyperlink" Target="https://speakerdeck.com/labarba/introduction-to-computational-reproducibility-and-why-we-car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beta.sirepo.com/"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irepo.com/" TargetMode="External"/><Relationship Id="rId7" Type="http://schemas.openxmlformats.org/officeDocument/2006/relationships/hyperlink" Target="https://hub.docker.com/r/radiasoft/"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jupyter.radiasoft.org/" TargetMode="External"/><Relationship Id="rId5" Type="http://schemas.openxmlformats.org/officeDocument/2006/relationships/hyperlink" Target="https://beta.sirepo.com/" TargetMode="External"/><Relationship Id="rId4" Type="http://schemas.openxmlformats.org/officeDocument/2006/relationships/hyperlink" Target="https://github.com/radiasoft"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430"/>
            <a:ext cx="9135531" cy="592114"/>
          </a:xfrm>
        </p:spPr>
        <p:txBody>
          <a:bodyPr>
            <a:noAutofit/>
          </a:bodyPr>
          <a:lstStyle/>
          <a:p>
            <a:pPr>
              <a:spcBef>
                <a:spcPts val="0"/>
              </a:spcBef>
            </a:pPr>
            <a:r>
              <a:rPr lang="en-US" sz="2800" i="1" dirty="0">
                <a:latin typeface="Times New Roman" panose="02020603050405020304" pitchFamily="18" charset="0"/>
                <a:cs typeface="Times New Roman" panose="02020603050405020304" pitchFamily="18" charset="0"/>
              </a:rPr>
              <a:t>USPAS – Simulation of Beam and Plasma Systems</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3"/>
          <p:cNvSpPr>
            <a:spLocks noGrp="1"/>
          </p:cNvSpPr>
          <p:nvPr/>
        </p:nvSpPr>
        <p:spPr>
          <a:xfrm>
            <a:off x="342670" y="3419064"/>
            <a:ext cx="8542914" cy="1715133"/>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defTabSz="914400"/>
            <a:r>
              <a:rPr lang="en-US" sz="2400">
                <a:solidFill>
                  <a:schemeClr val="tx1"/>
                </a:solidFill>
                <a:latin typeface="Times New Roman" panose="02020603050405020304" pitchFamily="18" charset="0"/>
                <a:cs typeface="Times New Roman" panose="02020603050405020304" pitchFamily="18" charset="0"/>
              </a:rPr>
              <a:t>U.S. Particle Accelerator School  </a:t>
            </a:r>
            <a:r>
              <a:rPr lang="en-US" sz="2000">
                <a:solidFill>
                  <a:schemeClr val="tx1"/>
                </a:solidFill>
                <a:latin typeface="Times New Roman" panose="02020603050405020304" pitchFamily="18" charset="0"/>
                <a:cs typeface="Times New Roman" panose="02020603050405020304" pitchFamily="18" charset="0"/>
              </a:rPr>
              <a:t>sponsored by </a:t>
            </a:r>
            <a:r>
              <a:rPr lang="en-US" sz="2000" b="1">
                <a:solidFill>
                  <a:srgbClr val="00B050"/>
                </a:solidFill>
                <a:latin typeface="Times New Roman" panose="02020603050405020304" pitchFamily="18" charset="0"/>
                <a:cs typeface="Times New Roman" panose="02020603050405020304" pitchFamily="18" charset="0"/>
              </a:rPr>
              <a:t>Old Dominion University</a:t>
            </a:r>
          </a:p>
          <a:p>
            <a:pPr defTabSz="914400">
              <a:spcBef>
                <a:spcPts val="600"/>
              </a:spcBef>
            </a:pPr>
            <a:r>
              <a:rPr lang="en-US" sz="2000">
                <a:solidFill>
                  <a:schemeClr val="tx1"/>
                </a:solidFill>
                <a:latin typeface="Times New Roman" panose="02020603050405020304" pitchFamily="18" charset="0"/>
                <a:cs typeface="Times New Roman" panose="02020603050405020304" pitchFamily="18" charset="0"/>
                <a:hlinkClick r:id="rId3"/>
              </a:rPr>
              <a:t>http://uspas.fnal.gov/programs/2018/odu/courses/beam-plasma-systems.shtml</a:t>
            </a:r>
            <a:r>
              <a:rPr lang="en-US" sz="2000">
                <a:solidFill>
                  <a:schemeClr val="tx1"/>
                </a:solidFill>
                <a:latin typeface="Times New Roman" panose="02020603050405020304" pitchFamily="18" charset="0"/>
                <a:cs typeface="Times New Roman" panose="02020603050405020304" pitchFamily="18" charset="0"/>
              </a:rPr>
              <a:t> </a:t>
            </a:r>
            <a:endParaRPr lang="en-US" sz="1800">
              <a:solidFill>
                <a:schemeClr val="tx1"/>
              </a:solidFill>
              <a:latin typeface="Times New Roman" panose="02020603050405020304" pitchFamily="18" charset="0"/>
              <a:cs typeface="Times New Roman" panose="02020603050405020304" pitchFamily="18" charset="0"/>
            </a:endParaRPr>
          </a:p>
          <a:p>
            <a:pPr defTabSz="914400">
              <a:spcBef>
                <a:spcPts val="2400"/>
              </a:spcBef>
            </a:pPr>
            <a:r>
              <a:rPr lang="en-US" sz="2400">
                <a:solidFill>
                  <a:srgbClr val="0070C0"/>
                </a:solidFill>
                <a:latin typeface="Times New Roman" panose="02020603050405020304" pitchFamily="18" charset="0"/>
                <a:cs typeface="Times New Roman" panose="02020603050405020304" pitchFamily="18" charset="0"/>
              </a:rPr>
              <a:t>January 15-26, 2018    –    Hampton, Virginia</a:t>
            </a:r>
          </a:p>
        </p:txBody>
      </p:sp>
      <p:sp>
        <p:nvSpPr>
          <p:cNvPr id="10" name="Rectangle 8"/>
          <p:cNvSpPr>
            <a:spLocks noChangeArrowheads="1"/>
          </p:cNvSpPr>
          <p:nvPr/>
        </p:nvSpPr>
        <p:spPr bwMode="auto">
          <a:xfrm>
            <a:off x="342670" y="1843267"/>
            <a:ext cx="8809053" cy="859183"/>
          </a:xfrm>
          <a:prstGeom prst="rect">
            <a:avLst/>
          </a:prstGeom>
          <a:noFill/>
          <a:ln w="12700">
            <a:noFill/>
            <a:miter lim="800000"/>
            <a:headEnd/>
            <a:tailEnd/>
          </a:ln>
        </p:spPr>
        <p:txBody>
          <a:bodyPr wrap="square" lIns="90459" tIns="44437" rIns="90459" bIns="44437">
            <a:spAutoFit/>
          </a:bodyPr>
          <a:lstStyle/>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Instructor:   David L. Bruhwiler</a:t>
            </a:r>
          </a:p>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Contributors:  R. Nagler and P. Moeller</a:t>
            </a:r>
          </a:p>
        </p:txBody>
      </p:sp>
      <p:sp>
        <p:nvSpPr>
          <p:cNvPr id="24" name="Rectangle 23"/>
          <p:cNvSpPr>
            <a:spLocks noChangeArrowheads="1"/>
          </p:cNvSpPr>
          <p:nvPr/>
        </p:nvSpPr>
        <p:spPr bwMode="auto">
          <a:xfrm>
            <a:off x="342669" y="5767115"/>
            <a:ext cx="5967998" cy="738664"/>
          </a:xfrm>
          <a:prstGeom prst="rect">
            <a:avLst/>
          </a:prstGeom>
          <a:noFill/>
          <a:ln w="9525">
            <a:noFill/>
            <a:miter lim="800000"/>
            <a:headEnd/>
            <a:tailEnd/>
          </a:ln>
        </p:spPr>
        <p:txBody>
          <a:bodyPr wrap="square">
            <a:spAutoFit/>
          </a:bodyPr>
          <a:lstStyle/>
          <a:p>
            <a:pPr defTabSz="914400">
              <a:spcBef>
                <a:spcPct val="50000"/>
              </a:spcBef>
            </a:pPr>
            <a:r>
              <a:rPr lang="en-US" sz="1400">
                <a:latin typeface="Times New Roman" panose="02020603050405020304" pitchFamily="18" charset="0"/>
                <a:cs typeface="Times New Roman" panose="02020603050405020304" pitchFamily="18" charset="0"/>
              </a:rPr>
              <a:t>This material is based upon work supported by the U.S. Department of Energy, Office of Science, Offices of High Energy Physics and Basic Energy Sciences, under Award Number(s)</a:t>
            </a:r>
            <a:r>
              <a:rPr lang="en-US" sz="1400">
                <a:solidFill>
                  <a:prstClr val="black"/>
                </a:solidFill>
                <a:latin typeface="Times New Roman" panose="02020603050405020304" pitchFamily="18" charset="0"/>
                <a:ea typeface="DejaVu Sans"/>
                <a:cs typeface="Times New Roman" panose="02020603050405020304" pitchFamily="18" charset="0"/>
              </a:rPr>
              <a:t> DE-SC0011237 and DE-SC0011340.</a:t>
            </a:r>
            <a:endParaRPr lang="en-US" sz="1400" dirty="0">
              <a:solidFill>
                <a:prstClr val="black"/>
              </a:solidFill>
              <a:latin typeface="Times New Roman" panose="02020603050405020304" pitchFamily="18" charset="0"/>
              <a:ea typeface="DejaVu Sans"/>
              <a:cs typeface="Times New Roman" panose="02020603050405020304" pitchFamily="18"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2528" y="5682711"/>
            <a:ext cx="2803003" cy="907472"/>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080" y="1796498"/>
            <a:ext cx="2754553" cy="535992"/>
          </a:xfrm>
          <a:prstGeom prst="rect">
            <a:avLst/>
          </a:prstGeom>
        </p:spPr>
      </p:pic>
      <p:sp>
        <p:nvSpPr>
          <p:cNvPr id="8" name="Title 1"/>
          <p:cNvSpPr txBox="1">
            <a:spLocks/>
          </p:cNvSpPr>
          <p:nvPr/>
        </p:nvSpPr>
        <p:spPr bwMode="auto">
          <a:xfrm>
            <a:off x="342669" y="775503"/>
            <a:ext cx="8542915" cy="5279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defTabSz="914400">
              <a:spcBef>
                <a:spcPts val="0"/>
              </a:spcBef>
            </a:pPr>
            <a:r>
              <a:rPr lang="en-US" sz="2800" dirty="0">
                <a:latin typeface="Times New Roman" panose="02020603050405020304" pitchFamily="18" charset="0"/>
                <a:cs typeface="Times New Roman" panose="02020603050405020304" pitchFamily="18" charset="0"/>
              </a:rPr>
              <a:t>Lecture:	</a:t>
            </a:r>
            <a:r>
              <a:rPr lang="en-US" sz="2800" dirty="0">
                <a:solidFill>
                  <a:srgbClr val="0070C0"/>
                </a:solidFill>
                <a:latin typeface="Times New Roman" panose="02020603050405020304" pitchFamily="18" charset="0"/>
                <a:cs typeface="Times New Roman" panose="02020603050405020304" pitchFamily="18" charset="0"/>
              </a:rPr>
              <a:t>Computational Reproducibility</a:t>
            </a:r>
          </a:p>
        </p:txBody>
      </p:sp>
    </p:spTree>
    <p:extLst>
      <p:ext uri="{BB962C8B-B14F-4D97-AF65-F5344CB8AC3E}">
        <p14:creationId xmlns:p14="http://schemas.microsoft.com/office/powerpoint/2010/main" val="348137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946" y="172117"/>
            <a:ext cx="8015654" cy="589085"/>
          </a:xfrm>
        </p:spPr>
        <p:txBody>
          <a:bodyPr>
            <a:normAutofit/>
          </a:bodyPr>
          <a:lstStyle/>
          <a:p>
            <a:r>
              <a:rPr lang="en-US" dirty="0"/>
              <a:t>The Browser is the Scientific UI</a:t>
            </a:r>
          </a:p>
        </p:txBody>
      </p:sp>
      <p:sp>
        <p:nvSpPr>
          <p:cNvPr id="3" name="Content Placeholder 2"/>
          <p:cNvSpPr>
            <a:spLocks noGrp="1"/>
          </p:cNvSpPr>
          <p:nvPr>
            <p:ph idx="1"/>
          </p:nvPr>
        </p:nvSpPr>
        <p:spPr>
          <a:xfrm>
            <a:off x="698242" y="2857500"/>
            <a:ext cx="8120444" cy="3209184"/>
          </a:xfrm>
        </p:spPr>
        <p:txBody>
          <a:bodyPr>
            <a:normAutofit/>
          </a:bodyPr>
          <a:lstStyle/>
          <a:p>
            <a:r>
              <a:rPr lang="en-US" sz="2800" i="0" dirty="0"/>
              <a:t>Easy sharing via links  (&amp; many other ways)</a:t>
            </a:r>
          </a:p>
          <a:p>
            <a:r>
              <a:rPr lang="en-US" sz="2800" i="0" dirty="0"/>
              <a:t>Nothing to </a:t>
            </a:r>
            <a:r>
              <a:rPr lang="en-US" sz="2800" dirty="0"/>
              <a:t>compile</a:t>
            </a:r>
            <a:r>
              <a:rPr lang="en-US" sz="2800" i="0" dirty="0"/>
              <a:t> or </a:t>
            </a:r>
            <a:r>
              <a:rPr lang="en-US" sz="2800" dirty="0"/>
              <a:t>build</a:t>
            </a:r>
            <a:r>
              <a:rPr lang="en-US" sz="2800" i="0" dirty="0"/>
              <a:t> or </a:t>
            </a:r>
            <a:r>
              <a:rPr lang="en-US" sz="2800" dirty="0"/>
              <a:t>install</a:t>
            </a:r>
          </a:p>
          <a:p>
            <a:r>
              <a:rPr lang="en-US" sz="2800" i="0" dirty="0"/>
              <a:t>Work from either your tablet &amp; desktop</a:t>
            </a:r>
          </a:p>
          <a:p>
            <a:r>
              <a:rPr lang="en-US" sz="2800" i="0" dirty="0"/>
              <a:t>Fast, interactive scientific plotting</a:t>
            </a:r>
          </a:p>
          <a:p>
            <a:r>
              <a:rPr lang="en-US" sz="2800" i="0" dirty="0"/>
              <a:t>Modern JavaScript:</a:t>
            </a:r>
          </a:p>
          <a:p>
            <a:pPr lvl="1"/>
            <a:r>
              <a:rPr lang="en-US" sz="2400" i="0" dirty="0"/>
              <a:t>Angular, Bootstrap, D3.js</a:t>
            </a:r>
          </a:p>
        </p:txBody>
      </p:sp>
      <p:pic>
        <p:nvPicPr>
          <p:cNvPr id="4" name="Picture 3" descr="bootstrap.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2771" y="1028417"/>
            <a:ext cx="1426862" cy="1426862"/>
          </a:xfrm>
          <a:prstGeom prst="rect">
            <a:avLst/>
          </a:prstGeom>
        </p:spPr>
      </p:pic>
      <p:pic>
        <p:nvPicPr>
          <p:cNvPr id="5" name="Picture 4" descr="angula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241" y="805700"/>
            <a:ext cx="1860321" cy="1860321"/>
          </a:xfrm>
          <a:prstGeom prst="rect">
            <a:avLst/>
          </a:prstGeom>
        </p:spPr>
      </p:pic>
      <p:pic>
        <p:nvPicPr>
          <p:cNvPr id="6" name="Picture 5" descr="d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18386" y="1028417"/>
            <a:ext cx="1489358" cy="1414889"/>
          </a:xfrm>
          <a:prstGeom prst="rect">
            <a:avLst/>
          </a:prstGeom>
        </p:spPr>
      </p:pic>
    </p:spTree>
    <p:extLst>
      <p:ext uri="{BB962C8B-B14F-4D97-AF65-F5344CB8AC3E}">
        <p14:creationId xmlns:p14="http://schemas.microsoft.com/office/powerpoint/2010/main" val="205565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945" y="430821"/>
            <a:ext cx="8015654" cy="589085"/>
          </a:xfrm>
        </p:spPr>
        <p:txBody>
          <a:bodyPr>
            <a:normAutofit/>
          </a:bodyPr>
          <a:lstStyle/>
          <a:p>
            <a:r>
              <a:rPr lang="en-US" dirty="0"/>
              <a:t>Conclusion:  many ways to share</a:t>
            </a:r>
          </a:p>
        </p:txBody>
      </p:sp>
      <p:sp>
        <p:nvSpPr>
          <p:cNvPr id="3" name="Content Placeholder 2"/>
          <p:cNvSpPr>
            <a:spLocks noGrp="1"/>
          </p:cNvSpPr>
          <p:nvPr>
            <p:ph idx="1"/>
          </p:nvPr>
        </p:nvSpPr>
        <p:spPr>
          <a:xfrm>
            <a:off x="773722" y="1213337"/>
            <a:ext cx="8217877" cy="4950071"/>
          </a:xfrm>
        </p:spPr>
        <p:txBody>
          <a:bodyPr>
            <a:normAutofit/>
          </a:bodyPr>
          <a:lstStyle/>
          <a:p>
            <a:r>
              <a:rPr lang="en-US" i="0" dirty="0"/>
              <a:t>Simple web link to run on the same server</a:t>
            </a:r>
          </a:p>
          <a:p>
            <a:pPr lvl="1"/>
            <a:r>
              <a:rPr lang="en-US" i="0" dirty="0"/>
              <a:t>email or IM a URL to your colleague</a:t>
            </a:r>
          </a:p>
          <a:p>
            <a:r>
              <a:rPr lang="en-US" i="0" dirty="0"/>
              <a:t>Self-extracting simulations</a:t>
            </a:r>
          </a:p>
          <a:p>
            <a:pPr lvl="1"/>
            <a:r>
              <a:rPr lang="en-US" i="0" dirty="0"/>
              <a:t>alternative to URL when colleague uses different server</a:t>
            </a:r>
          </a:p>
          <a:p>
            <a:pPr lvl="1"/>
            <a:r>
              <a:rPr lang="en-US" i="0" dirty="0"/>
              <a:t>put (potentially large) HTML file on Dropbox (for example)</a:t>
            </a:r>
          </a:p>
          <a:p>
            <a:pPr lvl="1"/>
            <a:r>
              <a:rPr lang="en-US" i="0" dirty="0"/>
              <a:t>colleague double-clicks and specifies Sirepo server to use</a:t>
            </a:r>
          </a:p>
          <a:p>
            <a:r>
              <a:rPr lang="en-US" i="0" dirty="0"/>
              <a:t>Zipped archive (used for self-extracting feature)</a:t>
            </a:r>
          </a:p>
          <a:p>
            <a:r>
              <a:rPr lang="en-US" i="0" dirty="0"/>
              <a:t>Python source for CLI</a:t>
            </a:r>
          </a:p>
          <a:p>
            <a:pPr lvl="1"/>
            <a:r>
              <a:rPr lang="en-US" i="0" dirty="0"/>
              <a:t>the Sirepo GUI never constrains power users</a:t>
            </a:r>
          </a:p>
          <a:p>
            <a:pPr lvl="1"/>
            <a:r>
              <a:rPr lang="en-US" i="0" dirty="0"/>
              <a:t>easy interaction between new users and expert</a:t>
            </a:r>
          </a:p>
          <a:p>
            <a:r>
              <a:rPr lang="en-US" i="0" dirty="0"/>
              <a:t>IPython/Jupyter compatible</a:t>
            </a:r>
          </a:p>
          <a:p>
            <a:pPr lvl="1"/>
            <a:r>
              <a:rPr lang="en-US" i="0" dirty="0"/>
              <a:t>manual now, but will be automated in the future</a:t>
            </a:r>
          </a:p>
          <a:p>
            <a:endParaRPr lang="en-US" i="0" dirty="0"/>
          </a:p>
        </p:txBody>
      </p:sp>
    </p:spTree>
    <p:extLst>
      <p:ext uri="{BB962C8B-B14F-4D97-AF65-F5344CB8AC3E}">
        <p14:creationId xmlns:p14="http://schemas.microsoft.com/office/powerpoint/2010/main" val="165698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Motivation</a:t>
            </a:r>
          </a:p>
        </p:txBody>
      </p:sp>
      <p:sp>
        <p:nvSpPr>
          <p:cNvPr id="3" name="Content Placeholder 2"/>
          <p:cNvSpPr>
            <a:spLocks noGrp="1"/>
          </p:cNvSpPr>
          <p:nvPr>
            <p:ph idx="1"/>
          </p:nvPr>
        </p:nvSpPr>
        <p:spPr>
          <a:xfrm>
            <a:off x="276639" y="791301"/>
            <a:ext cx="8608944" cy="4259670"/>
          </a:xfrm>
        </p:spPr>
        <p:txBody>
          <a:bodyPr>
            <a:normAutofit/>
          </a:bodyPr>
          <a:lstStyle/>
          <a:p>
            <a:r>
              <a:rPr lang="en-US" sz="1800" i="0" dirty="0"/>
              <a:t>Scientific research should be reproducible</a:t>
            </a:r>
          </a:p>
          <a:p>
            <a:pPr lvl="1"/>
            <a:r>
              <a:rPr lang="en-US" sz="1600" i="0" dirty="0"/>
              <a:t>every scientist agrees in principle</a:t>
            </a:r>
          </a:p>
          <a:p>
            <a:r>
              <a:rPr lang="en-US" sz="1800" i="0" dirty="0"/>
              <a:t>There are three primary branches of scientific inquiry </a:t>
            </a:r>
          </a:p>
          <a:p>
            <a:pPr lvl="1"/>
            <a:r>
              <a:rPr lang="en-US" sz="1600" i="0" dirty="0"/>
              <a:t>theory:  logic, physics &amp; mathematics must be clear and correct</a:t>
            </a:r>
          </a:p>
          <a:p>
            <a:pPr lvl="2"/>
            <a:r>
              <a:rPr lang="en-US" sz="1400" b="1" i="0" dirty="0"/>
              <a:t>essentially no problem, assuming rigorous peer review</a:t>
            </a:r>
          </a:p>
          <a:p>
            <a:pPr lvl="1"/>
            <a:r>
              <a:rPr lang="en-US" sz="1600" i="0" dirty="0"/>
              <a:t>experiment:  descriptions of apparatus, methods, data collection &amp; analysis</a:t>
            </a:r>
          </a:p>
          <a:p>
            <a:pPr lvl="2"/>
            <a:r>
              <a:rPr lang="en-US" sz="1400" b="1" i="0" dirty="0"/>
              <a:t>producing and/or collecting data is beyond the scope considered here</a:t>
            </a:r>
          </a:p>
          <a:p>
            <a:pPr lvl="2"/>
            <a:r>
              <a:rPr lang="en-US" sz="1400" b="1" i="0" dirty="0"/>
              <a:t>data archival, post-processing, analysis and viz should all be reproducible</a:t>
            </a:r>
          </a:p>
          <a:p>
            <a:pPr lvl="1"/>
            <a:r>
              <a:rPr lang="en-US" sz="1600" i="0" dirty="0"/>
              <a:t>computation:  similar to experiments, but it’s possible to do much better</a:t>
            </a:r>
          </a:p>
          <a:p>
            <a:pPr lvl="2"/>
            <a:r>
              <a:rPr lang="en-US" sz="1400" b="1" i="0" dirty="0"/>
              <a:t>this is the focus of today’s lecture</a:t>
            </a:r>
          </a:p>
          <a:p>
            <a:pPr lvl="2"/>
            <a:r>
              <a:rPr lang="en-US" sz="1400" b="1" i="0" dirty="0"/>
              <a:t>software is inherently replicable</a:t>
            </a:r>
          </a:p>
          <a:p>
            <a:r>
              <a:rPr lang="en-US" sz="1800" i="0" dirty="0"/>
              <a:t>Funding agencies (i.e. the community) is asking for reproducibility</a:t>
            </a:r>
          </a:p>
          <a:p>
            <a:pPr lvl="1"/>
            <a:r>
              <a:rPr lang="en-US" sz="1600" i="0" dirty="0"/>
              <a:t>US Department of Energy requires a Digital Management Plan</a:t>
            </a:r>
          </a:p>
          <a:p>
            <a:pPr lvl="2"/>
            <a:r>
              <a:rPr lang="en-US" sz="1400" b="1" i="0" dirty="0"/>
              <a:t>https://science.energy.gov/funding-opportunities/digital-data-management</a:t>
            </a:r>
          </a:p>
          <a:p>
            <a:endParaRPr lang="en-US" sz="2000" i="0" dirty="0"/>
          </a:p>
        </p:txBody>
      </p:sp>
      <p:sp>
        <p:nvSpPr>
          <p:cNvPr id="4" name="TextBox 3">
            <a:extLst>
              <a:ext uri="{FF2B5EF4-FFF2-40B4-BE49-F238E27FC236}">
                <a16:creationId xmlns:a16="http://schemas.microsoft.com/office/drawing/2014/main" id="{7513C421-393B-4FF0-932C-5CBCC33C43BF}"/>
              </a:ext>
            </a:extLst>
          </p:cNvPr>
          <p:cNvSpPr txBox="1"/>
          <p:nvPr/>
        </p:nvSpPr>
        <p:spPr>
          <a:xfrm>
            <a:off x="1184365" y="4915149"/>
            <a:ext cx="7733211" cy="1169551"/>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Sharing and preserving data are central to protecting the integrity of science by facilitating validation of results and to advancing science by broadening the value of research data to disciplines other than the originating one and to society at large. To the greatest extent and with the fewest constraints possible, and consistent with the requirements and other principles of this Statement, data sharing should make digital research data available to and useful for the scientific community, industry, and the public.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12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What is meant by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3500846"/>
          </a:xfrm>
        </p:spPr>
        <p:txBody>
          <a:bodyPr>
            <a:normAutofit/>
          </a:bodyPr>
          <a:lstStyle/>
          <a:p>
            <a:r>
              <a:rPr lang="en-US" sz="1800" i="0" dirty="0"/>
              <a:t>Our intuition comes from the long history of experimental science</a:t>
            </a:r>
          </a:p>
          <a:p>
            <a:pPr lvl="1"/>
            <a:r>
              <a:rPr lang="en-US" sz="1600" i="0" dirty="0"/>
              <a:t>other scientists try to reproduce an experimental result with their own equipment</a:t>
            </a:r>
          </a:p>
          <a:p>
            <a:pPr lvl="1"/>
            <a:r>
              <a:rPr lang="en-US" dirty="0"/>
              <a:t>this attitude has carried over to computational science</a:t>
            </a:r>
            <a:endParaRPr lang="en-US" sz="1600" i="0" dirty="0"/>
          </a:p>
          <a:p>
            <a:r>
              <a:rPr lang="en-US" sz="1800" i="0" dirty="0"/>
              <a:t>However, software and computation are inherently replicable</a:t>
            </a:r>
          </a:p>
          <a:p>
            <a:pPr lvl="1"/>
            <a:r>
              <a:rPr lang="en-US" sz="1600" i="0" dirty="0"/>
              <a:t>two scientists should be able to get identical results from </a:t>
            </a:r>
            <a:r>
              <a:rPr lang="en-US" sz="1600" b="1" i="1" dirty="0"/>
              <a:t>the sam</a:t>
            </a:r>
            <a:r>
              <a:rPr lang="en-US" b="1" i="1" dirty="0"/>
              <a:t>e </a:t>
            </a:r>
            <a:r>
              <a:rPr lang="en-US" dirty="0"/>
              <a:t>code</a:t>
            </a:r>
            <a:endParaRPr lang="en-US" sz="1400" b="1" i="0" dirty="0"/>
          </a:p>
          <a:p>
            <a:r>
              <a:rPr lang="en-US" sz="1800" i="0" dirty="0"/>
              <a:t>Reproducibility implies something more:</a:t>
            </a:r>
          </a:p>
          <a:p>
            <a:pPr lvl="1"/>
            <a:r>
              <a:rPr lang="en-US" dirty="0"/>
              <a:t>two scientists should be able to get identical results from </a:t>
            </a:r>
            <a:r>
              <a:rPr lang="en-US" b="1" i="1" dirty="0"/>
              <a:t>different </a:t>
            </a:r>
            <a:r>
              <a:rPr lang="en-US" dirty="0"/>
              <a:t>codes</a:t>
            </a:r>
            <a:endParaRPr lang="en-US" sz="1400" b="1" dirty="0"/>
          </a:p>
          <a:p>
            <a:pPr lvl="1"/>
            <a:r>
              <a:rPr lang="en-US" sz="1600" i="0" dirty="0"/>
              <a:t>this implies the two codes have been successfully benchmarked</a:t>
            </a:r>
          </a:p>
          <a:p>
            <a:r>
              <a:rPr lang="en-US" sz="1800" i="0" dirty="0"/>
              <a:t>For this lecture, “computational reproducibility” means “replicability”</a:t>
            </a:r>
          </a:p>
          <a:p>
            <a:pPr lvl="1"/>
            <a:r>
              <a:rPr lang="en-US" dirty="0"/>
              <a:t>replicability is the essential first step (but more difficult to say…)</a:t>
            </a:r>
            <a:endParaRPr lang="en-US" sz="1600" i="0" dirty="0"/>
          </a:p>
          <a:p>
            <a:r>
              <a:rPr lang="en-US" i="0" dirty="0"/>
              <a:t>Some links to discussion of the differences in meaning:</a:t>
            </a:r>
          </a:p>
        </p:txBody>
      </p:sp>
      <p:sp>
        <p:nvSpPr>
          <p:cNvPr id="7" name="TextBox 6">
            <a:extLst>
              <a:ext uri="{FF2B5EF4-FFF2-40B4-BE49-F238E27FC236}">
                <a16:creationId xmlns:a16="http://schemas.microsoft.com/office/drawing/2014/main" id="{FD17F330-126A-4302-ABDD-998D38C067B6}"/>
              </a:ext>
            </a:extLst>
          </p:cNvPr>
          <p:cNvSpPr txBox="1"/>
          <p:nvPr/>
        </p:nvSpPr>
        <p:spPr>
          <a:xfrm>
            <a:off x="374894" y="4347881"/>
            <a:ext cx="8542683" cy="1354217"/>
          </a:xfrm>
          <a:prstGeom prst="rect">
            <a:avLst/>
          </a:prstGeom>
          <a:noFill/>
        </p:spPr>
        <p:txBody>
          <a:bodyPr wrap="square" rtlCol="0">
            <a:spAutoFit/>
          </a:bodyPr>
          <a:lstStyle/>
          <a:p>
            <a:pPr marL="227013" indent="-227013">
              <a:spcBef>
                <a:spcPts val="300"/>
              </a:spcBef>
            </a:pPr>
            <a:r>
              <a:rPr lang="en-US" sz="1200" dirty="0">
                <a:latin typeface="Times New Roman" panose="02020603050405020304" pitchFamily="18" charset="0"/>
                <a:cs typeface="Times New Roman" panose="02020603050405020304" pitchFamily="18" charset="0"/>
              </a:rPr>
              <a:t>M. Liberman (2015), </a:t>
            </a:r>
            <a:r>
              <a:rPr lang="en-US" sz="1200" dirty="0">
                <a:latin typeface="Times New Roman" panose="02020603050405020304" pitchFamily="18" charset="0"/>
                <a:cs typeface="Times New Roman" panose="02020603050405020304" pitchFamily="18" charset="0"/>
                <a:hlinkClick r:id="rId3"/>
              </a:rPr>
              <a:t>http://languagelog.ldc.upenn.edu/nll/?p=21956</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Replicability Research Group, </a:t>
            </a:r>
            <a:r>
              <a:rPr lang="en-US" sz="1200" dirty="0">
                <a:latin typeface="Times New Roman" panose="02020603050405020304" pitchFamily="18" charset="0"/>
                <a:cs typeface="Times New Roman" panose="02020603050405020304" pitchFamily="18" charset="0"/>
                <a:hlinkClick r:id="rId4"/>
              </a:rPr>
              <a:t>http://www.replicability.tau.ac.il/index.php/replicability-in-science/replicability-vs-reproducibility.html</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Wikipedia, </a:t>
            </a:r>
            <a:r>
              <a:rPr lang="en-US" sz="1200" dirty="0">
                <a:latin typeface="Times New Roman" panose="02020603050405020304" pitchFamily="18" charset="0"/>
                <a:cs typeface="Times New Roman" panose="02020603050405020304" pitchFamily="18" charset="0"/>
                <a:hlinkClick r:id="rId5"/>
              </a:rPr>
              <a:t>https://en.wikipedia.org/wiki/Reproducibility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The Replication Network, </a:t>
            </a:r>
            <a:r>
              <a:rPr lang="en-US" sz="1200" dirty="0">
                <a:latin typeface="Times New Roman" panose="02020603050405020304" pitchFamily="18" charset="0"/>
                <a:cs typeface="Times New Roman" panose="02020603050405020304" pitchFamily="18" charset="0"/>
                <a:hlinkClick r:id="rId6"/>
              </a:rPr>
              <a:t>https://replicationnetwork.com/2016/04/03/the-national-academy-of-sciences-weighs-in-on-reproducibility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Workshop: “Statistical Challenges in Assessing and Fostering the Reproducibility of Scientific Results” (2016), </a:t>
            </a:r>
            <a:r>
              <a:rPr lang="en-US" sz="1200" dirty="0">
                <a:latin typeface="Times New Roman" panose="02020603050405020304" pitchFamily="18" charset="0"/>
                <a:cs typeface="Times New Roman" panose="02020603050405020304" pitchFamily="18" charset="0"/>
                <a:hlinkClick r:id="rId7"/>
              </a:rPr>
              <a:t>https://www.nap.edu/catalog/21915/statistical-challenges-in-assessing-and-fostering-the-reproducibility-of-scientific-results</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6093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Barriers to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421086"/>
          </a:xfrm>
        </p:spPr>
        <p:txBody>
          <a:bodyPr>
            <a:normAutofit/>
          </a:bodyPr>
          <a:lstStyle/>
          <a:p>
            <a:r>
              <a:rPr lang="en-US" sz="1800" i="0" dirty="0"/>
              <a:t>The first step would be to share simulations with a single code</a:t>
            </a:r>
          </a:p>
          <a:p>
            <a:pPr lvl="1"/>
            <a:r>
              <a:rPr lang="en-US" sz="1600" i="0" dirty="0"/>
              <a:t>Not just the plots:  the full simulation, generating identical results</a:t>
            </a:r>
          </a:p>
          <a:p>
            <a:r>
              <a:rPr lang="en-US" sz="1800" i="0" dirty="0"/>
              <a:t>Why don’t we share our simulations directly?</a:t>
            </a:r>
          </a:p>
          <a:p>
            <a:pPr lvl="1"/>
            <a:r>
              <a:rPr lang="en-US" sz="1600" i="0" dirty="0"/>
              <a:t>It can be very difficult to reproduce computational  results</a:t>
            </a:r>
          </a:p>
          <a:p>
            <a:pPr lvl="1"/>
            <a:r>
              <a:rPr lang="en-US" sz="1600" i="0" dirty="0"/>
              <a:t>Close collaborators do, of course, but even this can be difficult and error prone</a:t>
            </a:r>
          </a:p>
          <a:p>
            <a:pPr lvl="2"/>
            <a:r>
              <a:rPr lang="en-US" sz="1400" b="1" i="0" dirty="0"/>
              <a:t>different hardware, different versions of the source code, many input files, etc.</a:t>
            </a:r>
          </a:p>
          <a:p>
            <a:r>
              <a:rPr lang="en-US" sz="1800" i="0" dirty="0"/>
              <a:t>Political and social reasons</a:t>
            </a:r>
          </a:p>
          <a:p>
            <a:pPr lvl="1"/>
            <a:r>
              <a:rPr lang="en-US" sz="1600" i="0" dirty="0"/>
              <a:t>don’t want to share years of effort with others, who would directly benefit</a:t>
            </a:r>
          </a:p>
          <a:p>
            <a:pPr lvl="1"/>
            <a:r>
              <a:rPr lang="en-US" sz="1600" i="0" dirty="0"/>
              <a:t>software can be used incorrectly</a:t>
            </a:r>
          </a:p>
          <a:p>
            <a:pPr lvl="2"/>
            <a:r>
              <a:rPr lang="en-US" dirty="0"/>
              <a:t>this might g</a:t>
            </a:r>
            <a:r>
              <a:rPr lang="en-US" sz="1400" b="1" i="0" dirty="0"/>
              <a:t>enerate confusing results that are incorrectly published</a:t>
            </a:r>
          </a:p>
          <a:p>
            <a:pPr lvl="2"/>
            <a:r>
              <a:rPr lang="en-US" sz="1400" b="1" i="0" dirty="0"/>
              <a:t>this could hurt the reputation of the original developers</a:t>
            </a:r>
          </a:p>
          <a:p>
            <a:r>
              <a:rPr lang="en-US" sz="1800" i="0" dirty="0"/>
              <a:t>Technical reasons</a:t>
            </a:r>
          </a:p>
          <a:p>
            <a:pPr lvl="1"/>
            <a:r>
              <a:rPr lang="en-US" sz="1600" i="0" dirty="0"/>
              <a:t>it can be very difficult to build/install the software</a:t>
            </a:r>
          </a:p>
          <a:p>
            <a:pPr lvl="1"/>
            <a:r>
              <a:rPr lang="en-US" sz="1600" i="0" dirty="0"/>
              <a:t>the software may be very difficult to use</a:t>
            </a:r>
          </a:p>
          <a:p>
            <a:pPr lvl="1"/>
            <a:r>
              <a:rPr lang="en-US" sz="1600" i="0" dirty="0"/>
              <a:t>the simulations may require many processors</a:t>
            </a:r>
          </a:p>
          <a:p>
            <a:pPr lvl="1"/>
            <a:r>
              <a:rPr lang="en-US" sz="1600" i="0" dirty="0"/>
              <a:t>the post-processing tools may be sophisticated</a:t>
            </a:r>
          </a:p>
        </p:txBody>
      </p:sp>
    </p:spTree>
    <p:extLst>
      <p:ext uri="{BB962C8B-B14F-4D97-AF65-F5344CB8AC3E}">
        <p14:creationId xmlns:p14="http://schemas.microsoft.com/office/powerpoint/2010/main" val="393652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40672"/>
            <a:ext cx="8191500" cy="589085"/>
          </a:xfrm>
        </p:spPr>
        <p:txBody>
          <a:bodyPr>
            <a:normAutofit/>
          </a:bodyPr>
          <a:lstStyle/>
          <a:p>
            <a:r>
              <a:rPr lang="en-US"/>
              <a:t>Literature</a:t>
            </a:r>
            <a:endParaRPr lang="en-US" dirty="0"/>
          </a:p>
        </p:txBody>
      </p:sp>
      <p:sp>
        <p:nvSpPr>
          <p:cNvPr id="3" name="Content Placeholder 2"/>
          <p:cNvSpPr>
            <a:spLocks noGrp="1"/>
          </p:cNvSpPr>
          <p:nvPr>
            <p:ph idx="1"/>
          </p:nvPr>
        </p:nvSpPr>
        <p:spPr>
          <a:xfrm>
            <a:off x="276639" y="791301"/>
            <a:ext cx="8608944" cy="520664"/>
          </a:xfrm>
        </p:spPr>
        <p:txBody>
          <a:bodyPr>
            <a:normAutofit/>
          </a:bodyPr>
          <a:lstStyle/>
          <a:p>
            <a:r>
              <a:rPr lang="en-US" sz="2000" i="0"/>
              <a:t>TBD…</a:t>
            </a:r>
          </a:p>
        </p:txBody>
      </p:sp>
      <p:sp>
        <p:nvSpPr>
          <p:cNvPr id="4" name="TextBox 3"/>
          <p:cNvSpPr txBox="1"/>
          <p:nvPr/>
        </p:nvSpPr>
        <p:spPr>
          <a:xfrm>
            <a:off x="230256" y="1391029"/>
            <a:ext cx="8542683" cy="5016758"/>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Stodden</a:t>
            </a:r>
            <a:r>
              <a:rPr lang="en-US" sz="1600" dirty="0">
                <a:latin typeface="Times New Roman" panose="02020603050405020304" pitchFamily="18" charset="0"/>
                <a:cs typeface="Times New Roman" panose="02020603050405020304" pitchFamily="18" charset="0"/>
              </a:rPr>
              <a:t> &amp; </a:t>
            </a:r>
            <a:r>
              <a:rPr lang="en-US" sz="1600" dirty="0" err="1">
                <a:latin typeface="Times New Roman" panose="02020603050405020304" pitchFamily="18" charset="0"/>
                <a:cs typeface="Times New Roman" panose="02020603050405020304" pitchFamily="18" charset="0"/>
              </a:rPr>
              <a:t>Miguez</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3"/>
              </a:rPr>
              <a:t>https://openresearchsoftware.metajnl.com/articles/10.5334/jors.ay/</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Guest &amp; Rougier, </a:t>
            </a:r>
            <a:r>
              <a:rPr lang="en-US" sz="1600" dirty="0">
                <a:latin typeface="Times New Roman" panose="02020603050405020304" pitchFamily="18" charset="0"/>
                <a:cs typeface="Times New Roman" panose="02020603050405020304" pitchFamily="18" charset="0"/>
                <a:hlinkClick r:id="rId4"/>
              </a:rPr>
              <a:t>https://hal.inria.fr/hal-01358082/file/guest_rougier_2016.pdf</a:t>
            </a:r>
            <a:r>
              <a:rPr lang="en-US" sz="1600" dirty="0">
                <a:latin typeface="Times New Roman" panose="02020603050405020304" pitchFamily="18" charset="0"/>
                <a:cs typeface="Times New Roman" panose="02020603050405020304" pitchFamily="18" charset="0"/>
              </a:rPr>
              <a:t> </a:t>
            </a:r>
          </a:p>
          <a:p>
            <a:r>
              <a:rPr lang="en-US" sz="1600" dirty="0" err="1">
                <a:latin typeface="Times New Roman" panose="02020603050405020304" pitchFamily="18" charset="0"/>
                <a:cs typeface="Times New Roman" panose="02020603050405020304" pitchFamily="18" charset="0"/>
              </a:rPr>
              <a:t>Grüning</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et al</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5"/>
              </a:rPr>
              <a:t>https://www.biorxiv.org/content/early/2017/10/10/200683</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Piccolo &amp; Frampton, </a:t>
            </a:r>
            <a:r>
              <a:rPr lang="en-US" sz="1600" dirty="0">
                <a:latin typeface="Times New Roman" panose="02020603050405020304" pitchFamily="18" charset="0"/>
                <a:cs typeface="Times New Roman" panose="02020603050405020304" pitchFamily="18" charset="0"/>
                <a:hlinkClick r:id="rId6"/>
              </a:rPr>
              <a:t>https://gigascience.biomedcentral.com/articles/10.1186/s13742-016-0135-4</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Cohen-</a:t>
            </a:r>
            <a:r>
              <a:rPr lang="en-US" sz="1600" dirty="0" err="1">
                <a:latin typeface="Times New Roman" panose="02020603050405020304" pitchFamily="18" charset="0"/>
                <a:cs typeface="Times New Roman" panose="02020603050405020304" pitchFamily="18" charset="0"/>
              </a:rPr>
              <a:t>Boulakia</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et al</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7"/>
              </a:rPr>
              <a:t>https://www.sciencedirect.com/science/article/pii/S0167739X17300316</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Beaulieu-Jones &amp; Greene, </a:t>
            </a:r>
            <a:r>
              <a:rPr lang="en-US" sz="1600" dirty="0">
                <a:latin typeface="Times New Roman" panose="02020603050405020304" pitchFamily="18" charset="0"/>
                <a:cs typeface="Times New Roman" panose="02020603050405020304" pitchFamily="18" charset="0"/>
                <a:hlinkClick r:id="rId8"/>
              </a:rPr>
              <a:t>https://www.nature.com/articles/nbt.3780</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Hatton &amp; </a:t>
            </a:r>
            <a:r>
              <a:rPr lang="en-US" sz="1600" dirty="0" err="1">
                <a:latin typeface="Times New Roman" panose="02020603050405020304" pitchFamily="18" charset="0"/>
                <a:cs typeface="Times New Roman" panose="02020603050405020304" pitchFamily="18" charset="0"/>
              </a:rPr>
              <a:t>Warr</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9"/>
              </a:rPr>
              <a:t>https://arxiv.org/abs/1608.06897</a:t>
            </a:r>
            <a:r>
              <a:rPr lang="en-US" sz="1600" dirty="0">
                <a:latin typeface="Times New Roman" panose="02020603050405020304" pitchFamily="18" charset="0"/>
                <a:cs typeface="Times New Roman" panose="02020603050405020304" pitchFamily="18" charset="0"/>
              </a:rPr>
              <a:t> </a:t>
            </a:r>
          </a:p>
          <a:p>
            <a:r>
              <a:rPr lang="en-US" sz="1600" dirty="0" err="1">
                <a:latin typeface="Times New Roman" panose="02020603050405020304" pitchFamily="18" charset="0"/>
                <a:cs typeface="Times New Roman" panose="02020603050405020304" pitchFamily="18" charset="0"/>
              </a:rPr>
              <a:t>rOpenSci</a:t>
            </a:r>
            <a:r>
              <a:rPr lang="en-US" sz="1600" dirty="0">
                <a:latin typeface="Times New Roman" panose="02020603050405020304" pitchFamily="18" charset="0"/>
                <a:cs typeface="Times New Roman" panose="02020603050405020304" pitchFamily="18" charset="0"/>
              </a:rPr>
              <a:t> Project, </a:t>
            </a:r>
            <a:r>
              <a:rPr lang="en-US" sz="1600" dirty="0">
                <a:latin typeface="Times New Roman" panose="02020603050405020304" pitchFamily="18" charset="0"/>
                <a:cs typeface="Times New Roman" panose="02020603050405020304" pitchFamily="18" charset="0"/>
                <a:hlinkClick r:id="rId10"/>
              </a:rPr>
              <a:t>http://ropensci.github.io/reproducibility-guide/sections/introduction/</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R.D. Peng, </a:t>
            </a:r>
            <a:r>
              <a:rPr lang="en-US" sz="1600" dirty="0">
                <a:latin typeface="Times New Roman" panose="02020603050405020304" pitchFamily="18" charset="0"/>
                <a:cs typeface="Times New Roman" panose="02020603050405020304" pitchFamily="18" charset="0"/>
                <a:hlinkClick r:id="rId11"/>
              </a:rPr>
              <a:t>http://science.sciencemag.org/content/334/6060/1226</a:t>
            </a:r>
            <a:r>
              <a:rPr lang="en-US" sz="1600" dirty="0">
                <a:latin typeface="Times New Roman" panose="02020603050405020304" pitchFamily="18" charset="0"/>
                <a:cs typeface="Times New Roman" panose="02020603050405020304" pitchFamily="18" charset="0"/>
              </a:rPr>
              <a:t> </a:t>
            </a:r>
          </a:p>
          <a:p>
            <a:r>
              <a:rPr lang="en-US" sz="1600" dirty="0" err="1">
                <a:latin typeface="Times New Roman" panose="02020603050405020304" pitchFamily="18" charset="0"/>
                <a:cs typeface="Times New Roman" panose="02020603050405020304" pitchFamily="18" charset="0"/>
              </a:rPr>
              <a:t>Varoquaux</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12"/>
              </a:rPr>
              <a:t>http://gael-varoquaux.info/programming/beyond-computational-reproducibility-let-us-aim-for-reusability.html</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Freire, Bonnet &amp; </a:t>
            </a:r>
            <a:r>
              <a:rPr lang="en-US" sz="1600" dirty="0" err="1">
                <a:latin typeface="Times New Roman" panose="02020603050405020304" pitchFamily="18" charset="0"/>
                <a:cs typeface="Times New Roman" panose="02020603050405020304" pitchFamily="18" charset="0"/>
              </a:rPr>
              <a:t>Shasha</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13"/>
              </a:rPr>
              <a:t>https://pdfs.semanticscholar.org/57ee/c0917fc84716e5748c2e94139ab156db3ada.pdf</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Barba, </a:t>
            </a:r>
            <a:r>
              <a:rPr lang="en-US" sz="1600" dirty="0">
                <a:latin typeface="Times New Roman" panose="02020603050405020304" pitchFamily="18" charset="0"/>
                <a:cs typeface="Times New Roman" panose="02020603050405020304" pitchFamily="18" charset="0"/>
                <a:hlinkClick r:id="rId14"/>
              </a:rPr>
              <a:t>https://speakerdeck.com/labarba/introduction-to-computational-reproducibility-and-why-we-care</a:t>
            </a:r>
            <a:r>
              <a:rPr lang="en-US" sz="1600" dirty="0">
                <a:latin typeface="Times New Roman" panose="02020603050405020304" pitchFamily="18" charset="0"/>
                <a:cs typeface="Times New Roman" panose="02020603050405020304" pitchFamily="18" charset="0"/>
              </a:rPr>
              <a:t> </a:t>
            </a:r>
          </a:p>
          <a:p>
            <a:r>
              <a:rPr lang="en-US" sz="1600" dirty="0" err="1">
                <a:latin typeface="Times New Roman" panose="02020603050405020304" pitchFamily="18" charset="0"/>
                <a:cs typeface="Times New Roman" panose="02020603050405020304" pitchFamily="18" charset="0"/>
              </a:rPr>
              <a:t>Sandve</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et al</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15"/>
              </a:rPr>
              <a:t>http://journals.plos.org/ploscompbiol/article?id=10.1371/journal.pcbi.1003285</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Computational Reproducibility Workshop, </a:t>
            </a:r>
            <a:r>
              <a:rPr lang="en-US" sz="1600" dirty="0">
                <a:latin typeface="Times New Roman" panose="02020603050405020304" pitchFamily="18" charset="0"/>
                <a:cs typeface="Times New Roman" panose="02020603050405020304" pitchFamily="18" charset="0"/>
                <a:hlinkClick r:id="rId16"/>
              </a:rPr>
              <a:t>https://codeocean.com/workshops/computational-reproducibility</a:t>
            </a:r>
            <a:r>
              <a:rPr lang="en-US" sz="1600" dirty="0">
                <a:latin typeface="Times New Roman" panose="02020603050405020304" pitchFamily="18" charset="0"/>
                <a:cs typeface="Times New Roman" panose="02020603050405020304" pitchFamily="18" charset="0"/>
              </a:rPr>
              <a:t> </a:t>
            </a:r>
          </a:p>
          <a:p>
            <a:r>
              <a:rPr lang="en-US" sz="1600" dirty="0" err="1">
                <a:latin typeface="Times New Roman" panose="02020603050405020304" pitchFamily="18" charset="0"/>
                <a:cs typeface="Times New Roman" panose="02020603050405020304" pitchFamily="18" charset="0"/>
              </a:rPr>
              <a:t>Montagano</a:t>
            </a:r>
            <a:r>
              <a:rPr lang="en-US" sz="1600" dirty="0">
                <a:latin typeface="Times New Roman" panose="02020603050405020304" pitchFamily="18" charset="0"/>
                <a:cs typeface="Times New Roman" panose="02020603050405020304" pitchFamily="18" charset="0"/>
              </a:rPr>
              <a:t> &amp; Green, </a:t>
            </a:r>
            <a:r>
              <a:rPr lang="en-US" sz="1600" dirty="0">
                <a:latin typeface="Times New Roman" panose="02020603050405020304" pitchFamily="18" charset="0"/>
                <a:cs typeface="Times New Roman" panose="02020603050405020304" pitchFamily="18" charset="0"/>
                <a:hlinkClick r:id="rId17"/>
              </a:rPr>
              <a:t>https://codeocean.com/webinar/editor</a:t>
            </a:r>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757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40672"/>
            <a:ext cx="8191500" cy="589085"/>
          </a:xfrm>
        </p:spPr>
        <p:txBody>
          <a:bodyPr>
            <a:normAutofit/>
          </a:bodyPr>
          <a:lstStyle/>
          <a:p>
            <a:r>
              <a:rPr lang="en-US" dirty="0"/>
              <a:t>Goals</a:t>
            </a:r>
          </a:p>
        </p:txBody>
      </p:sp>
      <p:sp>
        <p:nvSpPr>
          <p:cNvPr id="3" name="Content Placeholder 2"/>
          <p:cNvSpPr>
            <a:spLocks noGrp="1"/>
          </p:cNvSpPr>
          <p:nvPr>
            <p:ph idx="1"/>
          </p:nvPr>
        </p:nvSpPr>
        <p:spPr>
          <a:xfrm>
            <a:off x="800100" y="791301"/>
            <a:ext cx="8191500" cy="1916723"/>
          </a:xfrm>
        </p:spPr>
        <p:txBody>
          <a:bodyPr>
            <a:normAutofit/>
          </a:bodyPr>
          <a:lstStyle/>
          <a:p>
            <a:r>
              <a:rPr lang="en-US" i="0" dirty="0"/>
              <a:t>Reproducible simulations</a:t>
            </a:r>
          </a:p>
          <a:p>
            <a:r>
              <a:rPr lang="en-US" i="0" dirty="0"/>
              <a:t>Simple sharing across users and systems</a:t>
            </a:r>
          </a:p>
          <a:p>
            <a:r>
              <a:rPr lang="en-US" i="0" dirty="0"/>
              <a:t>Portable, easy-to-install legacy codes</a:t>
            </a:r>
          </a:p>
          <a:p>
            <a:r>
              <a:rPr lang="en-US" i="0" dirty="0"/>
              <a:t>Accessible, browser-compatible UI</a:t>
            </a:r>
          </a:p>
        </p:txBody>
      </p:sp>
      <p:sp>
        <p:nvSpPr>
          <p:cNvPr id="5" name="Title 1"/>
          <p:cNvSpPr txBox="1">
            <a:spLocks/>
          </p:cNvSpPr>
          <p:nvPr/>
        </p:nvSpPr>
        <p:spPr bwMode="auto">
          <a:xfrm>
            <a:off x="800100" y="2878008"/>
            <a:ext cx="8185644" cy="58908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2800" b="1" i="1" kern="1200">
                <a:solidFill>
                  <a:schemeClr val="tx1"/>
                </a:solidFill>
                <a:latin typeface="Century Gothic" panose="020B0502020202020204" pitchFamily="34" charset="0"/>
                <a:ea typeface="+mj-ea"/>
                <a:cs typeface="Times New Roman" pitchFamily="18"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defTabSz="914400"/>
            <a:r>
              <a:rPr lang="en-US" dirty="0"/>
              <a:t>Outcome</a:t>
            </a:r>
          </a:p>
        </p:txBody>
      </p:sp>
      <p:sp>
        <p:nvSpPr>
          <p:cNvPr id="6" name="Content Placeholder 2"/>
          <p:cNvSpPr txBox="1">
            <a:spLocks/>
          </p:cNvSpPr>
          <p:nvPr/>
        </p:nvSpPr>
        <p:spPr bwMode="auto">
          <a:xfrm>
            <a:off x="800100" y="3511053"/>
            <a:ext cx="8185644" cy="24765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400" b="0" i="1" kern="1200">
                <a:solidFill>
                  <a:schemeClr val="tx1"/>
                </a:solidFill>
                <a:latin typeface="Century Gothic" panose="020B0502020202020204" pitchFamily="34" charset="0"/>
                <a:ea typeface="+mn-ea"/>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000" i="1" kern="1200">
                <a:solidFill>
                  <a:srgbClr val="005CA5"/>
                </a:solidFill>
                <a:latin typeface="Century Gothic" panose="020B0502020202020204" pitchFamily="34" charset="0"/>
                <a:ea typeface="+mn-ea"/>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1800" i="1" kern="1200">
                <a:solidFill>
                  <a:srgbClr val="5FBB46"/>
                </a:solidFill>
                <a:latin typeface="Century Gothic" panose="020B0502020202020204" pitchFamily="34" charset="0"/>
                <a:ea typeface="+mn-ea"/>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1600" i="1" kern="1200">
                <a:solidFill>
                  <a:schemeClr val="tx1"/>
                </a:solidFill>
                <a:latin typeface="Century Gothic" panose="020B0502020202020204" pitchFamily="34" charset="0"/>
                <a:ea typeface="+mn-ea"/>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1400" b="1" i="1" kern="1200">
                <a:solidFill>
                  <a:srgbClr val="B9D532"/>
                </a:solidFill>
                <a:latin typeface="Century Gothic" panose="020B0502020202020204" pitchFamily="34"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r>
              <a:rPr lang="en-US" i="0" dirty="0"/>
              <a:t>Many particle and X-ray codes in the cloud:</a:t>
            </a:r>
          </a:p>
          <a:p>
            <a:pPr lvl="1" defTabSz="914400"/>
            <a:r>
              <a:rPr lang="en-US" i="0" dirty="0">
                <a:latin typeface="Courier New" panose="02070309020205020404" pitchFamily="49" charset="0"/>
                <a:cs typeface="Courier New" panose="02070309020205020404" pitchFamily="49" charset="0"/>
                <a:hlinkClick r:id="rId3"/>
              </a:rPr>
              <a:t>https://beta.sirepo.com</a:t>
            </a:r>
            <a:endParaRPr lang="en-US" i="0" dirty="0">
              <a:latin typeface="Courier New" panose="02070309020205020404" pitchFamily="49" charset="0"/>
              <a:cs typeface="Courier New" panose="02070309020205020404" pitchFamily="49" charset="0"/>
            </a:endParaRPr>
          </a:p>
          <a:p>
            <a:pPr lvl="1" defTabSz="914400"/>
            <a:r>
              <a:rPr lang="en-US" i="0" dirty="0"/>
              <a:t>SRW, Shadow3</a:t>
            </a:r>
          </a:p>
          <a:p>
            <a:pPr lvl="1" defTabSz="914400"/>
            <a:r>
              <a:rPr lang="en-US" i="0" dirty="0"/>
              <a:t>Elegant, Hellweg, Warp</a:t>
            </a:r>
          </a:p>
          <a:p>
            <a:pPr defTabSz="914400"/>
            <a:r>
              <a:rPr lang="en-US" i="0" dirty="0">
                <a:solidFill>
                  <a:srgbClr val="FF0000"/>
                </a:solidFill>
              </a:rPr>
              <a:t>Instantaneous collaboration</a:t>
            </a:r>
          </a:p>
          <a:p>
            <a:pPr defTabSz="914400"/>
            <a:r>
              <a:rPr lang="en-US" i="0" dirty="0"/>
              <a:t>Computational reproducibility is now possible</a:t>
            </a:r>
          </a:p>
        </p:txBody>
      </p:sp>
    </p:spTree>
    <p:extLst>
      <p:ext uri="{BB962C8B-B14F-4D97-AF65-F5344CB8AC3E}">
        <p14:creationId xmlns:p14="http://schemas.microsoft.com/office/powerpoint/2010/main" val="4000426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ock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609820"/>
            <a:ext cx="8576135" cy="2947886"/>
          </a:xfrm>
          <a:prstGeom prst="rect">
            <a:avLst/>
          </a:prstGeom>
        </p:spPr>
      </p:pic>
      <p:sp>
        <p:nvSpPr>
          <p:cNvPr id="2" name="Title 1"/>
          <p:cNvSpPr>
            <a:spLocks noGrp="1"/>
          </p:cNvSpPr>
          <p:nvPr>
            <p:ph type="title"/>
          </p:nvPr>
        </p:nvSpPr>
        <p:spPr>
          <a:xfrm>
            <a:off x="1099038" y="413224"/>
            <a:ext cx="7892562" cy="589085"/>
          </a:xfrm>
        </p:spPr>
        <p:txBody>
          <a:bodyPr>
            <a:normAutofit/>
          </a:bodyPr>
          <a:lstStyle/>
          <a:p>
            <a:r>
              <a:rPr lang="en-US" dirty="0"/>
              <a:t>HPC Application Containers</a:t>
            </a:r>
          </a:p>
        </p:txBody>
      </p:sp>
      <p:sp>
        <p:nvSpPr>
          <p:cNvPr id="3" name="Content Placeholder 2"/>
          <p:cNvSpPr>
            <a:spLocks noGrp="1"/>
          </p:cNvSpPr>
          <p:nvPr>
            <p:ph idx="1"/>
          </p:nvPr>
        </p:nvSpPr>
        <p:spPr>
          <a:xfrm>
            <a:off x="152400" y="3015763"/>
            <a:ext cx="8839200" cy="3147646"/>
          </a:xfrm>
        </p:spPr>
        <p:txBody>
          <a:bodyPr>
            <a:normAutofit fontScale="92500" lnSpcReduction="10000"/>
          </a:bodyPr>
          <a:lstStyle/>
          <a:p>
            <a:r>
              <a:rPr lang="en-US" sz="2000" i="0" dirty="0"/>
              <a:t>Executable, portable archive of code and all dependencies</a:t>
            </a:r>
          </a:p>
          <a:p>
            <a:pPr lvl="1"/>
            <a:r>
              <a:rPr lang="en-US" sz="1800" i="0" dirty="0"/>
              <a:t>except the OS kernel</a:t>
            </a:r>
          </a:p>
          <a:p>
            <a:pPr lvl="1"/>
            <a:r>
              <a:rPr lang="en-US" sz="1800" i="0" dirty="0"/>
              <a:t>most popular container platform for Linux, Windows, and Mac</a:t>
            </a:r>
          </a:p>
          <a:p>
            <a:r>
              <a:rPr lang="en-US" sz="2000" i="0" dirty="0"/>
              <a:t>Linux – containers run at native speeds</a:t>
            </a:r>
          </a:p>
          <a:p>
            <a:r>
              <a:rPr lang="en-US" sz="2000" i="0" dirty="0"/>
              <a:t>Mac OS X and Windows:</a:t>
            </a:r>
          </a:p>
          <a:p>
            <a:pPr lvl="1"/>
            <a:r>
              <a:rPr lang="en-US" sz="1800" i="0" dirty="0"/>
              <a:t>containers can run at near-native speed for CPU-intensive codes</a:t>
            </a:r>
          </a:p>
          <a:p>
            <a:pPr lvl="2"/>
            <a:r>
              <a:rPr lang="en-US" sz="1600" b="1" i="0" dirty="0"/>
              <a:t>a couple of good examples on Mac;  more testing required on Windows</a:t>
            </a:r>
          </a:p>
          <a:p>
            <a:pPr lvl="1"/>
            <a:r>
              <a:rPr lang="en-US" sz="1800" i="0" dirty="0"/>
              <a:t>I/O can be slow (similar to NFS)</a:t>
            </a:r>
          </a:p>
          <a:p>
            <a:pPr lvl="1"/>
            <a:r>
              <a:rPr lang="en-US" sz="1800" i="0" dirty="0"/>
              <a:t>MPI works</a:t>
            </a:r>
          </a:p>
          <a:p>
            <a:pPr lvl="2"/>
            <a:r>
              <a:rPr lang="en-US" sz="1600" b="1" i="0" dirty="0"/>
              <a:t>seems to work well on Mac;  more testing required on Windows</a:t>
            </a:r>
          </a:p>
        </p:txBody>
      </p:sp>
    </p:spTree>
    <p:extLst>
      <p:ext uri="{BB962C8B-B14F-4D97-AF65-F5344CB8AC3E}">
        <p14:creationId xmlns:p14="http://schemas.microsoft.com/office/powerpoint/2010/main" val="3503096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922" y="290136"/>
            <a:ext cx="7760677" cy="589085"/>
          </a:xfrm>
        </p:spPr>
        <p:txBody>
          <a:bodyPr>
            <a:normAutofit/>
          </a:bodyPr>
          <a:lstStyle/>
          <a:p>
            <a:r>
              <a:rPr lang="en-US" dirty="0"/>
              <a:t>Delivering Codes via Docker Images</a:t>
            </a:r>
          </a:p>
        </p:txBody>
      </p:sp>
      <p:sp>
        <p:nvSpPr>
          <p:cNvPr id="3" name="Content Placeholder 2"/>
          <p:cNvSpPr>
            <a:spLocks noGrp="1"/>
          </p:cNvSpPr>
          <p:nvPr>
            <p:ph idx="1"/>
          </p:nvPr>
        </p:nvSpPr>
        <p:spPr>
          <a:xfrm>
            <a:off x="152400" y="1292464"/>
            <a:ext cx="8839200" cy="5011617"/>
          </a:xfrm>
        </p:spPr>
        <p:txBody>
          <a:bodyPr>
            <a:normAutofit lnSpcReduction="10000"/>
          </a:bodyPr>
          <a:lstStyle/>
          <a:p>
            <a:r>
              <a:rPr lang="en-US" sz="2000" i="0" dirty="0"/>
              <a:t>Seven particle accelerator codes are available </a:t>
            </a:r>
            <a:r>
              <a:rPr lang="en-US" sz="2000" i="0" dirty="0">
                <a:solidFill>
                  <a:srgbClr val="FF0000"/>
                </a:solidFill>
              </a:rPr>
              <a:t>(more on the way)</a:t>
            </a:r>
          </a:p>
          <a:p>
            <a:pPr lvl="1"/>
            <a:r>
              <a:rPr lang="en-US" sz="1800" i="0" dirty="0"/>
              <a:t>X-ray:      SRW, Shadow3</a:t>
            </a:r>
          </a:p>
          <a:p>
            <a:pPr lvl="1"/>
            <a:r>
              <a:rPr lang="en-US" sz="1800" i="0" dirty="0"/>
              <a:t>Beams:   Synergia, Warp, Elegant/SDDS, Hellweg</a:t>
            </a:r>
          </a:p>
          <a:p>
            <a:pPr lvl="2"/>
            <a:r>
              <a:rPr lang="en-US" sz="1600" b="1" i="0" dirty="0"/>
              <a:t>coming soon:  MAD-X, PTC</a:t>
            </a:r>
          </a:p>
          <a:p>
            <a:pPr lvl="1"/>
            <a:r>
              <a:rPr lang="en-US" sz="1800" i="0" dirty="0"/>
              <a:t>FELs:        Genesis v.2</a:t>
            </a:r>
          </a:p>
          <a:p>
            <a:r>
              <a:rPr lang="en-US" sz="2000" i="0" dirty="0"/>
              <a:t>Three user interface (UI) modes are supported: </a:t>
            </a:r>
          </a:p>
          <a:p>
            <a:pPr lvl="1"/>
            <a:r>
              <a:rPr lang="en-US" sz="1800" i="0" dirty="0"/>
              <a:t>Sirepo (GUI);  Jupyter (IPython notebooks);  command-line (CLI)</a:t>
            </a:r>
          </a:p>
          <a:p>
            <a:r>
              <a:rPr lang="en-US" sz="2000" i="0" dirty="0"/>
              <a:t>Automated build/test/release to Docker Hub and to PyPI</a:t>
            </a:r>
          </a:p>
          <a:p>
            <a:r>
              <a:rPr lang="en-US" sz="2000" i="0" dirty="0"/>
              <a:t>One command to download/install/run:</a:t>
            </a:r>
            <a:endParaRPr lang="en-US" i="0" dirty="0"/>
          </a:p>
          <a:p>
            <a:pPr marL="0" indent="0">
              <a:spcBef>
                <a:spcPts val="600"/>
              </a:spcBef>
              <a:buNone/>
            </a:pPr>
            <a:r>
              <a:rPr lang="en-US" sz="2000" i="0" dirty="0">
                <a:latin typeface="Courier New" panose="02070309020205020404" pitchFamily="49" charset="0"/>
                <a:cs typeface="Courier New" panose="02070309020205020404" pitchFamily="49" charset="0"/>
              </a:rPr>
              <a:t>         &gt;  docker run –p 8000:8000 radiasoft/sirepo</a:t>
            </a:r>
            <a:endParaRPr lang="en-US" i="0" dirty="0">
              <a:latin typeface="Courier New" panose="02070309020205020404" pitchFamily="49" charset="0"/>
              <a:cs typeface="Courier New" panose="02070309020205020404" pitchFamily="49" charset="0"/>
            </a:endParaRPr>
          </a:p>
          <a:p>
            <a:pPr lvl="2"/>
            <a:endParaRPr lang="en-US" sz="1400" i="0" dirty="0"/>
          </a:p>
          <a:p>
            <a:r>
              <a:rPr lang="en-US" sz="2000" i="0" dirty="0"/>
              <a:t>RadiaSoft code on GitHub:    </a:t>
            </a:r>
            <a:r>
              <a:rPr lang="en-US" sz="1600" i="0" u="sng" dirty="0">
                <a:solidFill>
                  <a:srgbClr val="000000"/>
                </a:solidFill>
                <a:latin typeface="Courier New" panose="02070309020205020404" pitchFamily="49" charset="0"/>
                <a:hlinkClick r:id="rId3"/>
              </a:rPr>
              <a:t>http://sirepo.com</a:t>
            </a:r>
            <a:r>
              <a:rPr lang="en-US" sz="1600" i="0" dirty="0">
                <a:solidFill>
                  <a:srgbClr val="000000"/>
                </a:solidFill>
              </a:rPr>
              <a:t>          </a:t>
            </a:r>
            <a:r>
              <a:rPr lang="en-US" sz="1600" i="0" dirty="0">
                <a:solidFill>
                  <a:srgbClr val="0070C0"/>
                </a:solidFill>
              </a:rPr>
              <a:t>(primary repo)</a:t>
            </a:r>
            <a:endParaRPr lang="en-US" sz="2000" i="0" dirty="0">
              <a:solidFill>
                <a:srgbClr val="0070C0"/>
              </a:solidFill>
            </a:endParaRPr>
          </a:p>
          <a:p>
            <a:pPr marL="457200" lvl="1" indent="0">
              <a:buNone/>
            </a:pPr>
            <a:r>
              <a:rPr lang="en-US" sz="1600" i="0" dirty="0">
                <a:cs typeface="Courier New" panose="02070309020205020404" pitchFamily="49" charset="0"/>
              </a:rPr>
              <a:t>                                                               </a:t>
            </a:r>
            <a:r>
              <a:rPr lang="en-US" sz="1600" i="0" dirty="0">
                <a:latin typeface="Courier New" panose="02070309020205020404" pitchFamily="49" charset="0"/>
                <a:cs typeface="Courier New" panose="02070309020205020404" pitchFamily="49" charset="0"/>
                <a:hlinkClick r:id="rId4"/>
              </a:rPr>
              <a:t>https://github.com/radiasoft</a:t>
            </a:r>
            <a:r>
              <a:rPr lang="en-US" sz="1600" i="0" dirty="0">
                <a:latin typeface="Courier New" panose="02070309020205020404" pitchFamily="49" charset="0"/>
                <a:cs typeface="Courier New" panose="02070309020205020404" pitchFamily="49" charset="0"/>
              </a:rPr>
              <a:t>  </a:t>
            </a:r>
            <a:r>
              <a:rPr lang="en-US" sz="1600" i="0" dirty="0">
                <a:cs typeface="Courier New" panose="02070309020205020404" pitchFamily="49" charset="0"/>
              </a:rPr>
              <a:t>(all)</a:t>
            </a:r>
          </a:p>
          <a:p>
            <a:pPr lvl="3"/>
            <a:endParaRPr lang="en-US" sz="1400" i="0" dirty="0">
              <a:cs typeface="Courier New" panose="02070309020205020404" pitchFamily="49" charset="0"/>
            </a:endParaRPr>
          </a:p>
          <a:p>
            <a:r>
              <a:rPr lang="en-US" sz="2000" i="0" dirty="0"/>
              <a:t>Try it yourself on RadiaSoft servers:  </a:t>
            </a:r>
            <a:r>
              <a:rPr lang="en-US" sz="1600" i="0" dirty="0">
                <a:latin typeface="Courier New" panose="02070309020205020404" pitchFamily="49" charset="0"/>
                <a:cs typeface="Courier New" panose="02070309020205020404" pitchFamily="49" charset="0"/>
                <a:hlinkClick r:id="rId5"/>
              </a:rPr>
              <a:t>https://beta.sirepo.com</a:t>
            </a:r>
            <a:r>
              <a:rPr lang="en-US" sz="1800" i="0" dirty="0">
                <a:latin typeface="Courier New" panose="02070309020205020404" pitchFamily="49" charset="0"/>
                <a:cs typeface="Courier New" panose="02070309020205020404" pitchFamily="49" charset="0"/>
              </a:rPr>
              <a:t> </a:t>
            </a:r>
            <a:endParaRPr lang="en-US" sz="2000" i="0" dirty="0"/>
          </a:p>
          <a:p>
            <a:pPr marL="457200" lvl="1" indent="0">
              <a:buNone/>
            </a:pPr>
            <a:r>
              <a:rPr lang="en-US" sz="1600" i="0" dirty="0"/>
              <a:t>                                                                           </a:t>
            </a:r>
            <a:r>
              <a:rPr lang="en-US" sz="1600" i="0" dirty="0">
                <a:latin typeface="Courier New" panose="02070309020205020404" pitchFamily="49" charset="0"/>
                <a:cs typeface="Courier New" panose="02070309020205020404" pitchFamily="49" charset="0"/>
                <a:hlinkClick r:id="rId6"/>
              </a:rPr>
              <a:t>https://jupyter.radiasoft.org</a:t>
            </a:r>
            <a:r>
              <a:rPr lang="en-US" sz="1600" i="0" dirty="0"/>
              <a:t> </a:t>
            </a:r>
            <a:endParaRPr lang="en-US" sz="1400" i="0" dirty="0">
              <a:latin typeface="Courier New" panose="02070309020205020404" pitchFamily="49" charset="0"/>
              <a:cs typeface="Courier New" panose="02070309020205020404" pitchFamily="49" charset="0"/>
            </a:endParaRPr>
          </a:p>
        </p:txBody>
      </p:sp>
      <p:sp>
        <p:nvSpPr>
          <p:cNvPr id="4" name="TextBox 3"/>
          <p:cNvSpPr txBox="1"/>
          <p:nvPr/>
        </p:nvSpPr>
        <p:spPr>
          <a:xfrm>
            <a:off x="2822331" y="791301"/>
            <a:ext cx="5284177"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hlinkClick r:id="rId7"/>
              </a:rPr>
              <a:t>https://hub.docker.com/r/radiasoft/</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28542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946" y="298936"/>
            <a:ext cx="8015654" cy="589085"/>
          </a:xfrm>
        </p:spPr>
        <p:txBody>
          <a:bodyPr>
            <a:normAutofit/>
          </a:bodyPr>
          <a:lstStyle/>
          <a:p>
            <a:r>
              <a:rPr lang="en-US" dirty="0"/>
              <a:t>Version Management</a:t>
            </a:r>
          </a:p>
        </p:txBody>
      </p:sp>
      <p:sp>
        <p:nvSpPr>
          <p:cNvPr id="3" name="Content Placeholder 2"/>
          <p:cNvSpPr>
            <a:spLocks noGrp="1"/>
          </p:cNvSpPr>
          <p:nvPr>
            <p:ph idx="1"/>
          </p:nvPr>
        </p:nvSpPr>
        <p:spPr>
          <a:xfrm>
            <a:off x="152400" y="1002323"/>
            <a:ext cx="8839200" cy="5161086"/>
          </a:xfrm>
        </p:spPr>
        <p:txBody>
          <a:bodyPr>
            <a:normAutofit/>
          </a:bodyPr>
          <a:lstStyle/>
          <a:p>
            <a:r>
              <a:rPr lang="en-US" i="0" dirty="0"/>
              <a:t>Images are identified by chronological version</a:t>
            </a:r>
          </a:p>
          <a:p>
            <a:pPr lvl="1"/>
            <a:r>
              <a:rPr lang="en-US" i="0" dirty="0"/>
              <a:t>does not interfere with systems used by the code developers</a:t>
            </a:r>
          </a:p>
          <a:p>
            <a:pPr lvl="1"/>
            <a:r>
              <a:rPr lang="en-US" i="0" dirty="0"/>
              <a:t>provides meaningful versioning, as necessary for reproducibility</a:t>
            </a:r>
          </a:p>
          <a:p>
            <a:r>
              <a:rPr lang="en-US" i="0" dirty="0"/>
              <a:t>Channels are declared for the main git branch:</a:t>
            </a:r>
          </a:p>
          <a:p>
            <a:pPr lvl="1"/>
            <a:r>
              <a:rPr lang="en-US" i="0" dirty="0"/>
              <a:t>dev    (latest, specified by default)</a:t>
            </a:r>
          </a:p>
          <a:p>
            <a:pPr lvl="1"/>
            <a:r>
              <a:rPr lang="en-US" i="0" dirty="0"/>
              <a:t>alpha (internal testing)</a:t>
            </a:r>
          </a:p>
          <a:p>
            <a:pPr lvl="1"/>
            <a:r>
              <a:rPr lang="en-US" i="0" dirty="0"/>
              <a:t>beta   (external testing)</a:t>
            </a:r>
          </a:p>
          <a:p>
            <a:pPr lvl="1"/>
            <a:r>
              <a:rPr lang="en-US" i="0" dirty="0"/>
              <a:t>prod   (ready for production release)</a:t>
            </a:r>
          </a:p>
          <a:p>
            <a:r>
              <a:rPr lang="en-US" i="0" dirty="0"/>
              <a:t>Each container image includes a ‘manifest’</a:t>
            </a:r>
          </a:p>
          <a:p>
            <a:pPr lvl="1"/>
            <a:r>
              <a:rPr lang="en-US" i="0" dirty="0"/>
              <a:t>describes the image &amp; codes,   rsmanifest.json</a:t>
            </a:r>
          </a:p>
          <a:p>
            <a:r>
              <a:rPr lang="en-US" i="0" dirty="0"/>
              <a:t>Source code for each application is stored in the image</a:t>
            </a:r>
          </a:p>
          <a:p>
            <a:r>
              <a:rPr lang="en-US" i="0" dirty="0"/>
              <a:t>Code versions/commits can be queried by simulations</a:t>
            </a:r>
          </a:p>
        </p:txBody>
      </p:sp>
    </p:spTree>
    <p:extLst>
      <p:ext uri="{BB962C8B-B14F-4D97-AF65-F5344CB8AC3E}">
        <p14:creationId xmlns:p14="http://schemas.microsoft.com/office/powerpoint/2010/main" val="2525692851"/>
      </p:ext>
    </p:extLst>
  </p:cSld>
  <p:clrMapOvr>
    <a:masterClrMapping/>
  </p:clrMapOvr>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23233</TotalTime>
  <Words>1492</Words>
  <Application>Microsoft Office PowerPoint</Application>
  <PresentationFormat>On-screen Show (4:3)</PresentationFormat>
  <Paragraphs>160</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ＭＳ Ｐゴシック</vt:lpstr>
      <vt:lpstr>Arial</vt:lpstr>
      <vt:lpstr>Calibri</vt:lpstr>
      <vt:lpstr>Century Gothic</vt:lpstr>
      <vt:lpstr>Courier New</vt:lpstr>
      <vt:lpstr>DejaVu Sans</vt:lpstr>
      <vt:lpstr>Times New Roman</vt:lpstr>
      <vt:lpstr>4_Office Theme</vt:lpstr>
      <vt:lpstr>USPAS – Simulation of Beam and Plasma Systems</vt:lpstr>
      <vt:lpstr>Motivation</vt:lpstr>
      <vt:lpstr>What is meant by Reproducibility?</vt:lpstr>
      <vt:lpstr>Barriers to Reproducibility</vt:lpstr>
      <vt:lpstr>Literature</vt:lpstr>
      <vt:lpstr>Goals</vt:lpstr>
      <vt:lpstr>HPC Application Containers</vt:lpstr>
      <vt:lpstr>Delivering Codes via Docker Images</vt:lpstr>
      <vt:lpstr>Version Management</vt:lpstr>
      <vt:lpstr>The Browser is the Scientific UI</vt:lpstr>
      <vt:lpstr>Conclusion:  many ways to share</vt:lpstr>
    </vt:vector>
  </TitlesOfParts>
  <Company>Brookhaven National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Lana Belyavina</dc:creator>
  <cp:lastModifiedBy>David Bruhwiler</cp:lastModifiedBy>
  <cp:revision>935</cp:revision>
  <dcterms:created xsi:type="dcterms:W3CDTF">2015-04-21T20:23:32Z</dcterms:created>
  <dcterms:modified xsi:type="dcterms:W3CDTF">2018-01-07T18:11:35Z</dcterms:modified>
</cp:coreProperties>
</file>