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20"/>
  </p:notesMasterIdLst>
  <p:sldIdLst>
    <p:sldId id="297" r:id="rId2"/>
    <p:sldId id="393" r:id="rId3"/>
    <p:sldId id="425" r:id="rId4"/>
    <p:sldId id="429" r:id="rId5"/>
    <p:sldId id="430" r:id="rId6"/>
    <p:sldId id="431" r:id="rId7"/>
    <p:sldId id="433" r:id="rId8"/>
    <p:sldId id="434" r:id="rId9"/>
    <p:sldId id="435" r:id="rId10"/>
    <p:sldId id="436" r:id="rId11"/>
    <p:sldId id="432" r:id="rId12"/>
    <p:sldId id="437" r:id="rId13"/>
    <p:sldId id="438" r:id="rId14"/>
    <p:sldId id="426" r:id="rId15"/>
    <p:sldId id="439" r:id="rId16"/>
    <p:sldId id="440" r:id="rId17"/>
    <p:sldId id="441" r:id="rId18"/>
    <p:sldId id="42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4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5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docs/git-pu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github-vs-bitbuck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features/issu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rsbea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adiasoft/rssynergia" TargetMode="External"/><Relationship Id="rId4" Type="http://schemas.openxmlformats.org/officeDocument/2006/relationships/hyperlink" Target="https://github.com/radiasoft/rswar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docs/git-a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Nagler, P. Barbe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Push &amp; Pull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92776"/>
            <a:ext cx="8608944" cy="5240875"/>
          </a:xfrm>
        </p:spPr>
        <p:txBody>
          <a:bodyPr>
            <a:normAutofit/>
          </a:bodyPr>
          <a:lstStyle/>
          <a:p>
            <a:r>
              <a:rPr lang="en-US" dirty="0"/>
              <a:t>Pull – performs a ‘fetch’ and ‘merge’ in one step</a:t>
            </a:r>
          </a:p>
          <a:p>
            <a:pPr lvl="1"/>
            <a:r>
              <a:rPr lang="en-US" dirty="0"/>
              <a:t>pull the remote tracking branch into the current working directory</a:t>
            </a:r>
          </a:p>
          <a:p>
            <a:pPr lvl="2"/>
            <a:r>
              <a:rPr lang="en-US" dirty="0"/>
              <a:t>if you clone a repo, it’s ‘master’ is your ‘remote tracking branch’</a:t>
            </a:r>
          </a:p>
          <a:p>
            <a:pPr lvl="2"/>
            <a:r>
              <a:rPr lang="en-US" dirty="0"/>
              <a:t>we do not discuss ‘fetch’ and ‘merge’ here</a:t>
            </a:r>
          </a:p>
          <a:p>
            <a:pPr marL="7397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pull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– send changes from the local branch to a remote repo</a:t>
            </a:r>
          </a:p>
          <a:p>
            <a:pPr lvl="1"/>
            <a:r>
              <a:rPr lang="en-US" dirty="0"/>
              <a:t>push to the remote tracking branch</a:t>
            </a:r>
          </a:p>
          <a:p>
            <a:pPr marL="7397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sophisticated uses of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 &amp;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pull </a:t>
            </a:r>
          </a:p>
          <a:p>
            <a:pPr lvl="1"/>
            <a:r>
              <a:rPr lang="en-US" dirty="0"/>
              <a:t>e.g. one can push to (or pull from) arbitrary branches in remote repos</a:t>
            </a:r>
            <a:endParaRPr lang="en-US" sz="1700" dirty="0"/>
          </a:p>
          <a:p>
            <a:pPr marL="801688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878220" y="3867886"/>
            <a:ext cx="40073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push’,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https://git-scm.com/docs/git-push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85E2C-31A2-48DB-8ABA-DBCB3DCA7F3D}"/>
              </a:ext>
            </a:extLst>
          </p:cNvPr>
          <p:cNvSpPr txBox="1"/>
          <p:nvPr/>
        </p:nvSpPr>
        <p:spPr>
          <a:xfrm>
            <a:off x="4859998" y="2142806"/>
            <a:ext cx="40073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pull’,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https://git-scm.com/docs/git-pull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15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7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Creating a Branch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70552"/>
            <a:ext cx="8608944" cy="5406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branch tracks a set of (logically connected) changes</a:t>
            </a:r>
          </a:p>
          <a:p>
            <a:pPr lvl="1"/>
            <a:r>
              <a:rPr lang="en-US" dirty="0"/>
              <a:t>no conflicts with concurrent modifications to the same part of the repo</a:t>
            </a:r>
          </a:p>
          <a:p>
            <a:pPr lvl="2"/>
            <a:r>
              <a:rPr lang="en-US" dirty="0"/>
              <a:t>conflicts can manifest when merging two branches with overlapping changes</a:t>
            </a:r>
          </a:p>
          <a:p>
            <a:pPr lvl="1"/>
            <a:r>
              <a:rPr lang="en-US" dirty="0"/>
              <a:t>a branch is a ref</a:t>
            </a:r>
          </a:p>
          <a:p>
            <a:pPr lvl="2"/>
            <a:r>
              <a:rPr lang="en-US" dirty="0"/>
              <a:t>points to latest commit in corresponding ‘branch’ of the commit tree</a:t>
            </a:r>
          </a:p>
          <a:p>
            <a:r>
              <a:rPr lang="en-US" dirty="0"/>
              <a:t>In our example repo (see figure on slide #6), we start with two branches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my_branch</a:t>
            </a:r>
            <a:r>
              <a:rPr lang="en-US" dirty="0"/>
              <a:t>  &amp;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/>
              <a:t>both initially point to the same address,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2d52a68</a:t>
            </a:r>
            <a:endParaRPr lang="en-US" dirty="0"/>
          </a:p>
          <a:p>
            <a:pPr lvl="1"/>
            <a:r>
              <a:rPr lang="en-US" dirty="0"/>
              <a:t>after changes in each branch occur separately, we see they have diverged</a:t>
            </a:r>
          </a:p>
          <a:p>
            <a:pPr lvl="2"/>
            <a:r>
              <a:rPr lang="en-US" dirty="0"/>
              <a:t>addresses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243742d</a:t>
            </a:r>
            <a:r>
              <a:rPr lang="en-US" dirty="0"/>
              <a:t>  &amp; 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04d25ed</a:t>
            </a:r>
            <a:r>
              <a:rPr lang="en-US" dirty="0"/>
              <a:t> respectively.</a:t>
            </a:r>
          </a:p>
          <a:p>
            <a:r>
              <a:rPr lang="en-US" dirty="0"/>
              <a:t>Examples of using the branch command:</a:t>
            </a:r>
          </a:p>
          <a:p>
            <a:pPr lvl="1"/>
            <a:r>
              <a:rPr lang="en-US" dirty="0"/>
              <a:t>Create new branch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pointing to same address as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branch_name</a:t>
            </a:r>
          </a:p>
          <a:p>
            <a:pPr lvl="1"/>
            <a:r>
              <a:rPr lang="en-US" dirty="0"/>
              <a:t>List local branches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</a:p>
          <a:p>
            <a:pPr lvl="1"/>
            <a:r>
              <a:rPr lang="en-US" dirty="0"/>
              <a:t>Delete branch named 'branch_name'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-d branch_name</a:t>
            </a:r>
          </a:p>
          <a:p>
            <a:pPr lvl="1"/>
            <a:r>
              <a:rPr lang="en-US" dirty="0"/>
              <a:t>Rename the branch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to new name: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-m branch_name new_branch_name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380410" y="6007432"/>
            <a:ext cx="4336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branch’,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https://git-scm.com/docs/git-branch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93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workflow – create, then merge a branch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827314"/>
            <a:ext cx="8608944" cy="5406337"/>
          </a:xfrm>
        </p:spPr>
        <p:txBody>
          <a:bodyPr>
            <a:normAutofit/>
          </a:bodyPr>
          <a:lstStyle/>
          <a:p>
            <a:r>
              <a:rPr lang="en-US" dirty="0"/>
              <a:t>Create a new branch, named ‘issue03’</a:t>
            </a:r>
          </a:p>
          <a:p>
            <a:pPr lvl="1"/>
            <a:r>
              <a:rPr lang="en-US" dirty="0"/>
              <a:t>perhaps the goal is to address issue #3 from GitHub repo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–b issue03</a:t>
            </a:r>
          </a:p>
          <a:p>
            <a:pPr lvl="1"/>
            <a:r>
              <a:rPr lang="en-US" dirty="0"/>
              <a:t>the above is shorthand for the following two commands: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issue03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issue03</a:t>
            </a:r>
          </a:p>
          <a:p>
            <a:pPr marL="461963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new file to the branch (trivial example)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touch dummy.txt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dummy.txt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‘this file is empty’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</a:t>
            </a:r>
          </a:p>
          <a:p>
            <a:pPr marL="461963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Merge this branch into the ‘master’ branch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marL="46196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merge issue03</a:t>
            </a:r>
          </a:p>
          <a:p>
            <a:pPr marL="801688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659084" y="5401699"/>
            <a:ext cx="4336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merge’,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https://git-scm.com/docs/git-merge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9438-D265-4653-9228-55B626B46C7A}"/>
              </a:ext>
            </a:extLst>
          </p:cNvPr>
          <p:cNvSpPr txBox="1"/>
          <p:nvPr/>
        </p:nvSpPr>
        <p:spPr>
          <a:xfrm>
            <a:off x="1184366" y="5807033"/>
            <a:ext cx="78115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workflow details here,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https://git-scm.com/book/en/v2/Git-Branching-Basic-Branching-and-Merging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7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i="0" dirty="0"/>
              <a:t>Why would you want to create a branch?</a:t>
            </a:r>
          </a:p>
          <a:p>
            <a:endParaRPr lang="en-US" dirty="0"/>
          </a:p>
          <a:p>
            <a:r>
              <a:rPr lang="en-US" i="0" dirty="0"/>
              <a:t>What is a ‘ref’ </a:t>
            </a:r>
            <a:r>
              <a:rPr lang="en-US" dirty="0"/>
              <a:t>in the world of git?</a:t>
            </a:r>
            <a:endParaRPr lang="en-US" i="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0" dirty="0"/>
              <a:t>Today’s computer lab exercises will provide some practical experience</a:t>
            </a:r>
          </a:p>
        </p:txBody>
      </p:sp>
    </p:spTree>
    <p:extLst>
      <p:ext uri="{BB962C8B-B14F-4D97-AF65-F5344CB8AC3E}">
        <p14:creationId xmlns:p14="http://schemas.microsoft.com/office/powerpoint/2010/main" val="8971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0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GitHub overview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3144"/>
            <a:ext cx="8608944" cy="5580508"/>
          </a:xfrm>
        </p:spPr>
        <p:txBody>
          <a:bodyPr>
            <a:normAutofit/>
          </a:bodyPr>
          <a:lstStyle/>
          <a:p>
            <a:r>
              <a:rPr lang="en-US" dirty="0"/>
              <a:t>GitHub &amp; Bitbucket are two of the largest web-based hosting services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they are targeted towards software development projects</a:t>
            </a:r>
          </a:p>
          <a:p>
            <a:pPr lvl="2"/>
            <a:r>
              <a:rPr lang="en-US" dirty="0"/>
              <a:t>can be used for proposals, papers or any collection of documents</a:t>
            </a:r>
          </a:p>
          <a:p>
            <a:pPr lvl="1"/>
            <a:r>
              <a:rPr lang="en-US" dirty="0"/>
              <a:t>neither supports Subversion (SVN)</a:t>
            </a:r>
          </a:p>
          <a:p>
            <a:pPr lvl="2"/>
            <a:r>
              <a:rPr lang="en-US" dirty="0"/>
              <a:t>GitHub exclusively supports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;  Bitbucket supports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and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mercurial</a:t>
            </a: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GitHub provides the following features (and more):</a:t>
            </a:r>
          </a:p>
          <a:p>
            <a:pPr lvl="1"/>
            <a:r>
              <a:rPr lang="en-US" dirty="0"/>
              <a:t>an integrated issue tracker</a:t>
            </a:r>
          </a:p>
          <a:p>
            <a:pPr lvl="1"/>
            <a:r>
              <a:rPr lang="en-US" dirty="0"/>
              <a:t>branch comparison views</a:t>
            </a:r>
          </a:p>
          <a:p>
            <a:pPr lvl="1"/>
            <a:r>
              <a:rPr lang="en-US" dirty="0"/>
              <a:t>native applications for Windows and Mac desktops</a:t>
            </a:r>
          </a:p>
          <a:p>
            <a:pPr lvl="2"/>
            <a:r>
              <a:rPr lang="en-US" dirty="0"/>
              <a:t>https://desktop.github.com/</a:t>
            </a:r>
          </a:p>
          <a:p>
            <a:pPr lvl="1"/>
            <a:r>
              <a:rPr lang="en-US" dirty="0"/>
              <a:t>support for over 200 programming languages and data formats</a:t>
            </a:r>
          </a:p>
          <a:p>
            <a:pPr lvl="1"/>
            <a:r>
              <a:rPr lang="en-US" dirty="0"/>
              <a:t>GitHub pages, a feature for publishing and hosting</a:t>
            </a:r>
          </a:p>
          <a:p>
            <a:pPr lvl="1"/>
            <a:r>
              <a:rPr lang="en-US" dirty="0"/>
              <a:t>SSL, SSH &amp; https for data transmission;  two-factor authentication for login</a:t>
            </a:r>
          </a:p>
          <a:p>
            <a:pPr lvl="1"/>
            <a:r>
              <a:rPr lang="en-US" dirty="0"/>
              <a:t>API integration for 3</a:t>
            </a:r>
            <a:r>
              <a:rPr lang="en-US" baseline="30000" dirty="0"/>
              <a:t>rd</a:t>
            </a:r>
            <a:r>
              <a:rPr lang="en-US" dirty="0"/>
              <a:t>-party tool and other platforms</a:t>
            </a:r>
          </a:p>
          <a:p>
            <a:pPr lvl="1"/>
            <a:r>
              <a:rPr lang="en-US" dirty="0"/>
              <a:t>partial support is provided 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import SVN repos into git</a:t>
            </a:r>
          </a:p>
          <a:p>
            <a:pPr lvl="2"/>
            <a:r>
              <a:rPr lang="en-US" dirty="0"/>
              <a:t>GitHub repos can be cloned directly via the SVN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E75EA-783B-4A37-9C7A-39FAED9F70AD}"/>
              </a:ext>
            </a:extLst>
          </p:cNvPr>
          <p:cNvSpPr txBox="1"/>
          <p:nvPr/>
        </p:nvSpPr>
        <p:spPr>
          <a:xfrm>
            <a:off x="2540063" y="968229"/>
            <a:ext cx="660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comparison, see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https://www.upguard.com/articles/github-vs-bitbucket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415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0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The GitHub ‘issues’ feature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3144"/>
            <a:ext cx="8608944" cy="5580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issues is a good thing</a:t>
            </a:r>
          </a:p>
          <a:p>
            <a:pPr lvl="1"/>
            <a:r>
              <a:rPr lang="en-US" dirty="0"/>
              <a:t>most other tracking systems call them ‘tickets’</a:t>
            </a:r>
          </a:p>
          <a:p>
            <a:pPr lvl="1"/>
            <a:r>
              <a:rPr lang="en-US" dirty="0"/>
              <a:t>every GitHub repo has it’s own set of issues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Issues help you (or a team) keep track of </a:t>
            </a:r>
          </a:p>
          <a:p>
            <a:pPr lvl="1"/>
            <a:r>
              <a:rPr lang="en-US" dirty="0"/>
              <a:t>tasks, enhancements and bugs</a:t>
            </a:r>
          </a:p>
          <a:p>
            <a:r>
              <a:rPr lang="en-US" dirty="0"/>
              <a:t>They are a very good alternative to email</a:t>
            </a:r>
          </a:p>
          <a:p>
            <a:pPr lvl="1"/>
            <a:r>
              <a:rPr lang="en-US" dirty="0"/>
              <a:t>they can be shared and discussed with the team</a:t>
            </a:r>
          </a:p>
          <a:p>
            <a:pPr lvl="1"/>
            <a:r>
              <a:rPr lang="en-US" dirty="0"/>
              <a:t>individuals can turn notifications on/off</a:t>
            </a:r>
          </a:p>
          <a:p>
            <a:pPr lvl="1"/>
            <a:r>
              <a:rPr lang="en-US" dirty="0"/>
              <a:t>they can be closed and later re-opened</a:t>
            </a:r>
          </a:p>
          <a:p>
            <a:pPr lvl="1"/>
            <a:r>
              <a:rPr lang="en-US" dirty="0"/>
              <a:t>provides a searchable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8576-A005-4C8F-A143-C7424700DF8E}"/>
              </a:ext>
            </a:extLst>
          </p:cNvPr>
          <p:cNvSpPr txBox="1"/>
          <p:nvPr/>
        </p:nvSpPr>
        <p:spPr>
          <a:xfrm>
            <a:off x="5320937" y="5681636"/>
            <a:ext cx="3413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GitHub issues,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https://guides.github.com/features/issues/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6744C-FA67-4A13-8455-F991CC994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40" y="1595033"/>
            <a:ext cx="5209689" cy="25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754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An example GitHub code repository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40526"/>
            <a:ext cx="8608944" cy="529312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rsbeams</a:t>
            </a:r>
            <a:r>
              <a:rPr lang="en-US" dirty="0"/>
              <a:t> is a python library for 3D particle beams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rsbeams:    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https://github.com/radiasoft/rsbeams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not specific to any particular tracking 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rsbeams</a:t>
            </a:r>
            <a:r>
              <a:rPr lang="en-US" dirty="0"/>
              <a:t> is used by other Python libraries, which </a:t>
            </a:r>
            <a:r>
              <a:rPr lang="en-US" b="1" i="1" dirty="0"/>
              <a:t>are</a:t>
            </a:r>
            <a:r>
              <a:rPr lang="en-US" dirty="0"/>
              <a:t> code specific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rswarp:      </a:t>
            </a:r>
            <a:r>
              <a:rPr lang="en-US" dirty="0">
                <a:hlinkClick r:id="rId4"/>
              </a:rPr>
              <a:t>https://github.com/radiasoft/rswarp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rssynergia:  </a:t>
            </a:r>
            <a:r>
              <a:rPr lang="en-US" dirty="0">
                <a:hlinkClick r:id="rId5"/>
              </a:rPr>
              <a:t>https://github.com/radiasoft/rssynergia</a:t>
            </a:r>
            <a:r>
              <a:rPr lang="en-US" dirty="0"/>
              <a:t> </a:t>
            </a:r>
          </a:p>
          <a:p>
            <a:r>
              <a:rPr lang="en-US" dirty="0"/>
              <a:t>In the Computer Lab this afternoon &amp; tomorrow, you will</a:t>
            </a:r>
          </a:p>
          <a:p>
            <a:pPr lvl="1"/>
            <a:r>
              <a:rPr lang="en-US" dirty="0"/>
              <a:t>fork this repo to your own GitHub account</a:t>
            </a:r>
          </a:p>
          <a:p>
            <a:pPr lvl="1"/>
            <a:r>
              <a:rPr lang="en-US" dirty="0"/>
              <a:t>clone this forked repo to your laptop or desktop</a:t>
            </a:r>
          </a:p>
          <a:p>
            <a:pPr lvl="1"/>
            <a:r>
              <a:rPr lang="en-US" dirty="0"/>
              <a:t>decide what part of the code you would like to test</a:t>
            </a:r>
          </a:p>
          <a:p>
            <a:pPr lvl="1"/>
            <a:r>
              <a:rPr lang="en-US" dirty="0"/>
              <a:t>create an ‘issue’ in the original repo regarding your plan to create a test</a:t>
            </a:r>
          </a:p>
          <a:p>
            <a:pPr lvl="1"/>
            <a:r>
              <a:rPr lang="en-US" dirty="0"/>
              <a:t>create a branch in your working directory</a:t>
            </a:r>
          </a:p>
          <a:p>
            <a:pPr lvl="1"/>
            <a:r>
              <a:rPr lang="en-US" dirty="0"/>
              <a:t>create/add/commit the test in your branch</a:t>
            </a:r>
          </a:p>
          <a:p>
            <a:pPr lvl="1"/>
            <a:r>
              <a:rPr lang="en-US" dirty="0"/>
              <a:t>merge your branch into the ‘master’ branch of your forked repo on GitHub</a:t>
            </a:r>
          </a:p>
          <a:p>
            <a:pPr lvl="1"/>
            <a:r>
              <a:rPr lang="en-US" dirty="0"/>
              <a:t>Issue a ‘pull request’ to the original repository</a:t>
            </a:r>
          </a:p>
          <a:p>
            <a:r>
              <a:rPr lang="en-US" dirty="0"/>
              <a:t>We won’t cover all this material today</a:t>
            </a:r>
          </a:p>
        </p:txBody>
      </p:sp>
    </p:spTree>
    <p:extLst>
      <p:ext uri="{BB962C8B-B14F-4D97-AF65-F5344CB8AC3E}">
        <p14:creationId xmlns:p14="http://schemas.microsoft.com/office/powerpoint/2010/main" val="28482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75566" cy="589085"/>
          </a:xfrm>
        </p:spPr>
        <p:txBody>
          <a:bodyPr>
            <a:normAutofit/>
          </a:bodyPr>
          <a:lstStyle/>
          <a:p>
            <a:r>
              <a:rPr lang="en-US" dirty="0"/>
              <a:t>An overview of the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rsbeams </a:t>
            </a:r>
            <a:r>
              <a:rPr lang="en-US" dirty="0"/>
              <a:t> repository</a:t>
            </a: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E9FC8-F2A3-401F-B5FC-187CEEEB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68" y="553686"/>
            <a:ext cx="7377271" cy="57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In the Computer Lab this afternoon, you will</a:t>
            </a:r>
          </a:p>
          <a:p>
            <a:pPr lvl="1"/>
            <a:r>
              <a:rPr lang="en-US" dirty="0"/>
              <a:t>fork this repo to your own GitHub account</a:t>
            </a:r>
          </a:p>
          <a:p>
            <a:pPr lvl="1"/>
            <a:r>
              <a:rPr lang="en-US" dirty="0"/>
              <a:t>clone this forked repo to your laptop or desktop</a:t>
            </a:r>
          </a:p>
          <a:p>
            <a:pPr lvl="1"/>
            <a:r>
              <a:rPr lang="en-US" dirty="0"/>
              <a:t>document each of the following with an issue:</a:t>
            </a:r>
          </a:p>
          <a:p>
            <a:pPr lvl="2"/>
            <a:r>
              <a:rPr lang="en-US" dirty="0"/>
              <a:t>run the existing tests</a:t>
            </a:r>
          </a:p>
          <a:p>
            <a:pPr lvl="2"/>
            <a:r>
              <a:rPr lang="en-US" dirty="0"/>
              <a:t>create a branch</a:t>
            </a:r>
          </a:p>
          <a:p>
            <a:pPr lvl="3"/>
            <a:r>
              <a:rPr lang="en-US" dirty="0"/>
              <a:t>create a new example, based on one of the existing tests</a:t>
            </a:r>
          </a:p>
          <a:p>
            <a:pPr lvl="3"/>
            <a:r>
              <a:rPr lang="en-US" dirty="0"/>
              <a:t>merge the branch back into ‘master’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decide what part of the code you would like to test</a:t>
            </a:r>
          </a:p>
          <a:p>
            <a:pPr lvl="2"/>
            <a:r>
              <a:rPr lang="en-US" dirty="0"/>
              <a:t>create an ‘issue’ in the original repo regarding your plan to create a test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 systems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0"/>
            <a:ext cx="8608944" cy="5442351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 (VCS) records changes to a set of files</a:t>
            </a:r>
          </a:p>
          <a:p>
            <a:r>
              <a:rPr lang="en-US" dirty="0"/>
              <a:t>Manual version control (ad hoc, error prone)</a:t>
            </a:r>
          </a:p>
          <a:p>
            <a:pPr lvl="1"/>
            <a:r>
              <a:rPr lang="en-US" dirty="0"/>
              <a:t>copy file versions with some convention for naming, location, etc.</a:t>
            </a:r>
          </a:p>
          <a:p>
            <a:pPr lvl="1"/>
            <a:r>
              <a:rPr lang="en-US" dirty="0"/>
              <a:t>ad hoc, error prone, difficult to collaborate</a:t>
            </a:r>
          </a:p>
          <a:p>
            <a:pPr lvl="2"/>
            <a:endParaRPr lang="en-US" dirty="0"/>
          </a:p>
          <a:p>
            <a:r>
              <a:rPr lang="en-US" dirty="0"/>
              <a:t>Centralized software version control</a:t>
            </a:r>
          </a:p>
          <a:p>
            <a:pPr lvl="1"/>
            <a:r>
              <a:rPr lang="en-US" i="0" dirty="0"/>
              <a:t>enables collaboration</a:t>
            </a:r>
          </a:p>
          <a:p>
            <a:pPr lvl="1"/>
            <a:r>
              <a:rPr lang="en-US" dirty="0"/>
              <a:t>reliable recovery of previous states</a:t>
            </a:r>
            <a:endParaRPr lang="en-US" i="0" dirty="0"/>
          </a:p>
          <a:p>
            <a:pPr lvl="1"/>
            <a:r>
              <a:rPr lang="en-US" dirty="0"/>
              <a:t>CVS, Subversion (SVN), many others</a:t>
            </a:r>
          </a:p>
          <a:p>
            <a:pPr lvl="1"/>
            <a:endParaRPr lang="en-US" dirty="0"/>
          </a:p>
          <a:p>
            <a:r>
              <a:rPr lang="en-US" i="0" dirty="0"/>
              <a:t>Criticisms of centralized systems</a:t>
            </a:r>
          </a:p>
          <a:p>
            <a:pPr lvl="1"/>
            <a:r>
              <a:rPr lang="en-US" dirty="0"/>
              <a:t>server is a single point of failure</a:t>
            </a:r>
          </a:p>
          <a:p>
            <a:pPr lvl="1"/>
            <a:r>
              <a:rPr lang="en-US" i="0" dirty="0"/>
              <a:t>if server goes down for an hour</a:t>
            </a:r>
          </a:p>
          <a:p>
            <a:pPr lvl="2"/>
            <a:r>
              <a:rPr lang="en-US" dirty="0"/>
              <a:t>nobody has access</a:t>
            </a:r>
          </a:p>
          <a:p>
            <a:pPr lvl="1"/>
            <a:r>
              <a:rPr lang="en-US" i="0" dirty="0"/>
              <a:t>if database becomes corrupted</a:t>
            </a:r>
          </a:p>
          <a:p>
            <a:pPr lvl="2"/>
            <a:r>
              <a:rPr lang="en-US" dirty="0"/>
              <a:t>all recent work is lost (since backup)</a:t>
            </a:r>
          </a:p>
          <a:p>
            <a:pPr lvl="2"/>
            <a:r>
              <a:rPr lang="en-US" b="1" i="0" dirty="0"/>
              <a:t>except for individual snapshots</a:t>
            </a:r>
          </a:p>
          <a:p>
            <a:pPr lvl="1"/>
            <a:r>
              <a:rPr lang="en-US" sz="1800" i="0" dirty="0">
                <a:solidFill>
                  <a:srgbClr val="FF0000"/>
                </a:solidFill>
              </a:rPr>
              <a:t>all these criticisms are addressed by a well-managed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5FC38-B969-47CC-A76C-8A74862C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85" y="2276736"/>
            <a:ext cx="4375355" cy="30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Distributed vs Central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 systems</a:t>
            </a:r>
          </a:p>
          <a:p>
            <a:pPr lvl="1"/>
            <a:r>
              <a:rPr lang="en-US" dirty="0"/>
              <a:t>focuses on synchronizing, tracking, and backing up files</a:t>
            </a:r>
          </a:p>
          <a:p>
            <a:pPr lvl="1"/>
            <a:r>
              <a:rPr lang="en-US" dirty="0"/>
              <a:t>recording/downloading is simultaneous with applying a change</a:t>
            </a:r>
          </a:p>
          <a:p>
            <a:pPr lvl="1"/>
            <a:r>
              <a:rPr lang="en-US" dirty="0"/>
              <a:t>primary repo is a database on a central server</a:t>
            </a:r>
          </a:p>
          <a:p>
            <a:pPr lvl="2"/>
            <a:r>
              <a:rPr lang="en-US" dirty="0"/>
              <a:t>the entire change history, including branches, is part of the central database</a:t>
            </a:r>
          </a:p>
          <a:p>
            <a:pPr lvl="2"/>
            <a:r>
              <a:rPr lang="en-US" dirty="0"/>
              <a:t>user repositories are snapshots that get synched with the central database</a:t>
            </a:r>
          </a:p>
          <a:p>
            <a:r>
              <a:rPr lang="en-US" dirty="0"/>
              <a:t>Distributed version control systems</a:t>
            </a:r>
          </a:p>
          <a:p>
            <a:pPr lvl="1"/>
            <a:r>
              <a:rPr lang="en-US" dirty="0"/>
              <a:t>focuses on sharing changes;  every change has a unique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endParaRPr lang="en-US" dirty="0"/>
          </a:p>
          <a:p>
            <a:pPr lvl="1"/>
            <a:r>
              <a:rPr lang="en-US" dirty="0"/>
              <a:t>recording/downloading is separate from applying a change</a:t>
            </a:r>
          </a:p>
          <a:p>
            <a:pPr lvl="1"/>
            <a:r>
              <a:rPr lang="en-US" dirty="0"/>
              <a:t>the hierarchical structure is not required</a:t>
            </a:r>
          </a:p>
          <a:p>
            <a:pPr lvl="2"/>
            <a:r>
              <a:rPr lang="en-US" dirty="0"/>
              <a:t>one can create a centrally administered location, if it is convenient</a:t>
            </a:r>
            <a:endParaRPr lang="en-US" b="0" dirty="0"/>
          </a:p>
          <a:p>
            <a:pPr lvl="2"/>
            <a:r>
              <a:rPr lang="en-US" dirty="0"/>
              <a:t>alternatively, one can treat </a:t>
            </a:r>
            <a:r>
              <a:rPr lang="en-US" i="1" dirty="0">
                <a:solidFill>
                  <a:schemeClr val="tx1"/>
                </a:solidFill>
              </a:rPr>
              <a:t>all</a:t>
            </a:r>
            <a:r>
              <a:rPr lang="en-US" dirty="0"/>
              <a:t> repositories as equal peers</a:t>
            </a:r>
          </a:p>
          <a:p>
            <a:pPr lvl="2"/>
            <a:r>
              <a:rPr lang="en-US" dirty="0"/>
              <a:t>this results in new concepts and associated terminology</a:t>
            </a:r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send a change to another repository</a:t>
            </a:r>
            <a:endParaRPr lang="en-US" b="0" dirty="0"/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grab a change from a repository</a:t>
            </a:r>
          </a:p>
          <a:p>
            <a:pPr lvl="1"/>
            <a:r>
              <a:rPr lang="en-US" i="0" dirty="0"/>
              <a:t>the change history, including branches, are distributed</a:t>
            </a:r>
          </a:p>
          <a:p>
            <a:pPr lvl="2"/>
            <a:r>
              <a:rPr lang="en-US" dirty="0"/>
              <a:t>every user repo is self-contained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86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It is assumed you are working on the Linux command line</a:t>
            </a:r>
          </a:p>
          <a:p>
            <a:pPr lvl="1"/>
            <a:endParaRPr lang="en-US" dirty="0"/>
          </a:p>
          <a:p>
            <a:r>
              <a:rPr lang="en-US" dirty="0"/>
              <a:t>Establish your git identity (name &amp; email) for the local client</a:t>
            </a:r>
          </a:p>
          <a:p>
            <a:pPr lvl="1"/>
            <a:r>
              <a:rPr lang="en-US" dirty="0"/>
              <a:t>every git commit uses this information</a:t>
            </a:r>
          </a:p>
          <a:p>
            <a:pPr lvl="1"/>
            <a:r>
              <a:rPr lang="en-US" dirty="0"/>
              <a:t>it’s immutably baked into the commits you start creating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"My Name" 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user.email my_name@example.com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need do this only once if you pass the --global option</a:t>
            </a:r>
          </a:p>
          <a:p>
            <a:pPr lvl="1"/>
            <a:r>
              <a:rPr lang="en-US" dirty="0"/>
              <a:t>many GUI tools will help you do this when you first run them</a:t>
            </a:r>
          </a:p>
          <a:p>
            <a:pPr lvl="1"/>
            <a:endParaRPr lang="en-US" dirty="0"/>
          </a:p>
          <a:p>
            <a:r>
              <a:rPr lang="en-US" dirty="0"/>
              <a:t>Configure the default text editor</a:t>
            </a:r>
          </a:p>
          <a:p>
            <a:pPr marL="801688" indent="-3175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core.editor emacs </a:t>
            </a:r>
          </a:p>
          <a:p>
            <a:pPr lvl="1"/>
            <a:r>
              <a:rPr lang="en-US" dirty="0"/>
              <a:t>used when git needs you to type a message</a:t>
            </a:r>
          </a:p>
          <a:p>
            <a:pPr lvl="1"/>
            <a:r>
              <a:rPr lang="en-US" dirty="0"/>
              <a:t>if not configured, git uses your system’s default editor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164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364480"/>
          </a:xfrm>
        </p:spPr>
        <p:txBody>
          <a:bodyPr>
            <a:normAutofit lnSpcReduction="10000"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Any concerns about using git from the command line (CL)?</a:t>
            </a:r>
          </a:p>
          <a:p>
            <a:pPr lvl="1"/>
            <a:r>
              <a:rPr lang="en-US" i="0" dirty="0"/>
              <a:t>git is a distributed VCS implementation</a:t>
            </a:r>
          </a:p>
          <a:p>
            <a:pPr lvl="1"/>
            <a:r>
              <a:rPr lang="en-US" i="0" dirty="0"/>
              <a:t>the classroom computers provide git on </a:t>
            </a:r>
            <a:r>
              <a:rPr lang="en-US" dirty="0"/>
              <a:t>L</a:t>
            </a:r>
            <a:r>
              <a:rPr lang="en-US" i="0" dirty="0"/>
              <a:t>inux</a:t>
            </a:r>
          </a:p>
          <a:p>
            <a:pPr lvl="1"/>
            <a:r>
              <a:rPr lang="en-US" dirty="0"/>
              <a:t>2 students per computer, but only one Linux login</a:t>
            </a:r>
          </a:p>
          <a:p>
            <a:pPr lvl="2"/>
            <a:r>
              <a:rPr lang="en-US" i="0" dirty="0"/>
              <a:t>this means you’ll have to share a single git identity</a:t>
            </a:r>
          </a:p>
          <a:p>
            <a:endParaRPr lang="en-US" dirty="0"/>
          </a:p>
          <a:p>
            <a:r>
              <a:rPr lang="en-US" dirty="0"/>
              <a:t>Work from your laptop…</a:t>
            </a:r>
          </a:p>
          <a:p>
            <a:pPr lvl="1"/>
            <a:r>
              <a:rPr lang="en-US" dirty="0"/>
              <a:t>if it has a good CL environment, with git installed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supports interaction with git, GitHub and other VCS options</a:t>
            </a:r>
          </a:p>
          <a:p>
            <a:pPr lvl="2"/>
            <a:endParaRPr lang="en-US" dirty="0"/>
          </a:p>
          <a:p>
            <a:r>
              <a:rPr lang="en-US" dirty="0"/>
              <a:t>You can download/install the GitHub desktop application</a:t>
            </a:r>
          </a:p>
          <a:p>
            <a:pPr lvl="1"/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en-US" i="0" dirty="0"/>
          </a:p>
          <a:p>
            <a:pPr lvl="1"/>
            <a:r>
              <a:rPr lang="en-US" dirty="0"/>
              <a:t>it installs git on your Windows or MacOS laptop</a:t>
            </a:r>
          </a:p>
          <a:p>
            <a:pPr lvl="1"/>
            <a:r>
              <a:rPr lang="en-US" i="0" dirty="0"/>
              <a:t>it provides an optional command-line terminal for using git</a:t>
            </a:r>
          </a:p>
          <a:p>
            <a:pPr lvl="1"/>
            <a:endParaRPr lang="en-US" dirty="0"/>
          </a:p>
          <a:p>
            <a:r>
              <a:rPr lang="en-US" i="0" dirty="0"/>
              <a:t>Today’s computer lab exercises will provide some practical experience</a:t>
            </a:r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79716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Underlying Concepts</a:t>
            </a:r>
            <a:r>
              <a:rPr lang="en-US" b="0" dirty="0"/>
              <a:t>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31524"/>
            <a:ext cx="8608944" cy="57737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git CLI is not intuitive, compared to central model applications (e.g. svn)</a:t>
            </a:r>
          </a:p>
          <a:p>
            <a:pPr lvl="1"/>
            <a:r>
              <a:rPr lang="en-US" dirty="0"/>
              <a:t>it helps if you understand the underlying concepts</a:t>
            </a:r>
          </a:p>
          <a:p>
            <a:pPr lvl="1"/>
            <a:endParaRPr lang="en-US" dirty="0"/>
          </a:p>
          <a:p>
            <a:r>
              <a:rPr lang="en-US" dirty="0"/>
              <a:t>The git commit tree</a:t>
            </a:r>
          </a:p>
          <a:p>
            <a:pPr lvl="1"/>
            <a:r>
              <a:rPr lang="en-US" dirty="0"/>
              <a:t>information is representable as a graph</a:t>
            </a:r>
          </a:p>
          <a:p>
            <a:pPr lvl="2"/>
            <a:r>
              <a:rPr lang="en-US" dirty="0"/>
              <a:t>each node results from an operation</a:t>
            </a:r>
          </a:p>
          <a:p>
            <a:pPr lvl="2"/>
            <a:r>
              <a:rPr lang="en-US" dirty="0"/>
              <a:t>database is immutable and append-only</a:t>
            </a:r>
          </a:p>
          <a:p>
            <a:pPr lvl="2"/>
            <a:endParaRPr lang="en-US" dirty="0"/>
          </a:p>
          <a:p>
            <a:r>
              <a:rPr lang="en-US" dirty="0"/>
              <a:t>an example git Tree (see figure)</a:t>
            </a:r>
          </a:p>
          <a:p>
            <a:pPr lvl="1"/>
            <a:r>
              <a:rPr lang="en-US" dirty="0"/>
              <a:t>each node is associated with…</a:t>
            </a:r>
          </a:p>
          <a:p>
            <a:pPr lvl="2"/>
            <a:r>
              <a:rPr lang="en-US" dirty="0"/>
              <a:t>the developer’s commit message</a:t>
            </a:r>
          </a:p>
          <a:p>
            <a:pPr lvl="2"/>
            <a:r>
              <a:rPr lang="en-US" dirty="0"/>
              <a:t>a unique hash </a:t>
            </a:r>
            <a:r>
              <a:rPr lang="en-US" b="0" dirty="0">
                <a:solidFill>
                  <a:schemeClr val="tx1"/>
                </a:solidFill>
              </a:rPr>
              <a:t>(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Git references</a:t>
            </a:r>
          </a:p>
          <a:p>
            <a:pPr lvl="1"/>
            <a:r>
              <a:rPr lang="en-US" dirty="0"/>
              <a:t>a reference (ref) is a human readable label, pointing to a commit hash</a:t>
            </a:r>
          </a:p>
          <a:p>
            <a:pPr lvl="2"/>
            <a:r>
              <a:rPr lang="en-US" dirty="0"/>
              <a:t>branches, tags, remotes are all forms of refs</a:t>
            </a:r>
          </a:p>
          <a:p>
            <a:pPr lvl="2"/>
            <a:r>
              <a:rPr lang="en-US" dirty="0"/>
              <a:t>refs facilitate interaction with the commit tree</a:t>
            </a:r>
          </a:p>
          <a:p>
            <a:pPr lvl="1"/>
            <a:r>
              <a:rPr lang="en-US" dirty="0"/>
              <a:t>refs do not hold the information in the git database</a:t>
            </a:r>
          </a:p>
          <a:p>
            <a:pPr lvl="2"/>
            <a:r>
              <a:rPr lang="en-US" dirty="0"/>
              <a:t>all such info is held within the commit tree, which is immutable</a:t>
            </a:r>
          </a:p>
          <a:p>
            <a:pPr lvl="1"/>
            <a:r>
              <a:rPr lang="en-US" dirty="0"/>
              <a:t>suppose the git repository is in a bad state, and we want to back track</a:t>
            </a:r>
          </a:p>
          <a:p>
            <a:pPr lvl="2"/>
            <a:r>
              <a:rPr lang="en-US" dirty="0"/>
              <a:t>all previous states are still present inside the tree</a:t>
            </a:r>
          </a:p>
          <a:p>
            <a:pPr lvl="2"/>
            <a:r>
              <a:rPr lang="en-US" dirty="0"/>
              <a:t>we need only change the references to the desired commit address</a:t>
            </a:r>
          </a:p>
          <a:p>
            <a:pPr lvl="1"/>
            <a:r>
              <a:rPr lang="en-US" dirty="0"/>
              <a:t>git provides a special reference named HEAD</a:t>
            </a:r>
          </a:p>
          <a:p>
            <a:pPr lvl="2"/>
            <a:r>
              <a:rPr lang="en-US" dirty="0"/>
              <a:t>current address for the state that is checked out in the working directory</a:t>
            </a:r>
          </a:p>
          <a:p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6F0E-DAAD-4B1A-9779-5F3CBDF6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9" y="1503794"/>
            <a:ext cx="3629432" cy="23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Underlying Concepts</a:t>
            </a:r>
            <a:r>
              <a:rPr lang="en-US" b="0" dirty="0"/>
              <a:t>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3"/>
            <a:ext cx="8608944" cy="5801672"/>
          </a:xfrm>
        </p:spPr>
        <p:txBody>
          <a:bodyPr>
            <a:normAutofit/>
          </a:bodyPr>
          <a:lstStyle/>
          <a:p>
            <a:r>
              <a:rPr lang="en-US" dirty="0"/>
              <a:t>The state of a git repository has three components</a:t>
            </a:r>
          </a:p>
          <a:p>
            <a:pPr lvl="1"/>
            <a:r>
              <a:rPr lang="en-US" dirty="0"/>
              <a:t>Working Directory</a:t>
            </a:r>
          </a:p>
          <a:p>
            <a:pPr lvl="2"/>
            <a:r>
              <a:rPr lang="en-US" dirty="0"/>
              <a:t>result of cloning a git repository </a:t>
            </a:r>
          </a:p>
          <a:p>
            <a:pPr lvl="2"/>
            <a:r>
              <a:rPr lang="en-US" dirty="0"/>
              <a:t>a directory with everything contained within the git repository</a:t>
            </a:r>
          </a:p>
          <a:p>
            <a:pPr lvl="1"/>
            <a:r>
              <a:rPr lang="en-US" dirty="0"/>
              <a:t>Staging Index</a:t>
            </a:r>
          </a:p>
          <a:p>
            <a:pPr lvl="2"/>
            <a:r>
              <a:rPr lang="en-US" dirty="0"/>
              <a:t>an intermediate space to add changes from the working directory</a:t>
            </a:r>
          </a:p>
          <a:p>
            <a:pPr lvl="2"/>
            <a:r>
              <a:rPr lang="en-US" dirty="0"/>
              <a:t>(without adding them to the commit tree)</a:t>
            </a:r>
          </a:p>
          <a:p>
            <a:pPr lvl="1"/>
            <a:r>
              <a:rPr lang="en-US" dirty="0"/>
              <a:t>Commit Tree</a:t>
            </a:r>
          </a:p>
          <a:p>
            <a:pPr lvl="2"/>
            <a:r>
              <a:rPr lang="en-US" dirty="0"/>
              <a:t>changes in the staging index are (when ready) added to the commit tree</a:t>
            </a:r>
          </a:p>
          <a:p>
            <a:pPr lvl="2"/>
            <a:r>
              <a:rPr lang="en-US" dirty="0"/>
              <a:t>each change is given a hash address</a:t>
            </a:r>
            <a:endParaRPr lang="en-US" i="0" dirty="0"/>
          </a:p>
          <a:p>
            <a:r>
              <a:rPr lang="en-US" i="0" dirty="0"/>
              <a:t>Cloning a repository</a:t>
            </a:r>
          </a:p>
          <a:p>
            <a:pPr lvl="1"/>
            <a:r>
              <a:rPr lang="en-US" dirty="0"/>
              <a:t>Create a local copy</a:t>
            </a:r>
          </a:p>
          <a:p>
            <a:pPr lvl="2"/>
            <a:r>
              <a:rPr lang="en-US" dirty="0"/>
              <a:t>this is complete and independent from the source</a:t>
            </a:r>
          </a:p>
          <a:p>
            <a:pPr lvl="1"/>
            <a:r>
              <a:rPr lang="en-US" dirty="0"/>
              <a:t>git supports various protocols: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[&lt;options&gt;] &lt;repo&gt; [&lt;dir&gt;]</a:t>
            </a:r>
          </a:p>
          <a:p>
            <a:pPr lvl="2"/>
            <a:r>
              <a:rPr lang="en-US" dirty="0"/>
              <a:t>If no </a:t>
            </a:r>
            <a:r>
              <a:rPr lang="en-US" dirty="0">
                <a:solidFill>
                  <a:schemeClr val="tx1"/>
                </a:solidFill>
              </a:rPr>
              <a:t>[&lt;dir&gt;]</a:t>
            </a:r>
            <a:r>
              <a:rPr lang="en-US" dirty="0"/>
              <a:t>, git creates a new directory with the same name as the repo</a:t>
            </a:r>
          </a:p>
          <a:p>
            <a:pPr lvl="1"/>
            <a:r>
              <a:rPr lang="en-US" dirty="0"/>
              <a:t>local filesystem clone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/Path/To/Git/Repo/Dir</a:t>
            </a:r>
          </a:p>
          <a:p>
            <a:pPr lvl="1"/>
            <a:r>
              <a:rPr lang="en-US" dirty="0"/>
              <a:t>remote HTTPS clone from GitHub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https://github.com/radiasoft/devops.git</a:t>
            </a:r>
            <a:endParaRPr lang="en-US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4FE5-CE52-49D0-8D71-D49791CF4F21}"/>
              </a:ext>
            </a:extLst>
          </p:cNvPr>
          <p:cNvSpPr txBox="1"/>
          <p:nvPr/>
        </p:nvSpPr>
        <p:spPr>
          <a:xfrm>
            <a:off x="4561872" y="3461619"/>
            <a:ext cx="41728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clone’,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https://git-scm.com/docs/git-clone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9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the Checkout command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29758"/>
            <a:ext cx="8608944" cy="5503894"/>
          </a:xfrm>
        </p:spPr>
        <p:txBody>
          <a:bodyPr>
            <a:normAutofit/>
          </a:bodyPr>
          <a:lstStyle/>
          <a:p>
            <a:r>
              <a:rPr lang="en-US" dirty="0"/>
              <a:t>It changes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reference, making it point to a new address</a:t>
            </a:r>
          </a:p>
          <a:p>
            <a:pPr lvl="1"/>
            <a:r>
              <a:rPr lang="en-US" dirty="0"/>
              <a:t>affects only the working directory</a:t>
            </a:r>
          </a:p>
          <a:p>
            <a:pPr lvl="1"/>
            <a:r>
              <a:rPr lang="en-US" dirty="0"/>
              <a:t>secondary use:  undo changes in the working directory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[&lt;options&gt;] &lt;branch&gt;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Useful examples:</a:t>
            </a:r>
          </a:p>
          <a:p>
            <a:pPr lvl="1"/>
            <a:r>
              <a:rPr lang="en-US" dirty="0"/>
              <a:t>get latest commit from the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 branch for use in currently active branch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lvl="1"/>
            <a:r>
              <a:rPr lang="en-US" dirty="0"/>
              <a:t>get an address (e.g.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2d52a68</a:t>
            </a:r>
            <a:r>
              <a:rPr lang="en-US" dirty="0"/>
              <a:t>) and label it as branch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-b new_branch_name 2d52a68</a:t>
            </a:r>
          </a:p>
          <a:p>
            <a:pPr lvl="1"/>
            <a:r>
              <a:rPr lang="en-US" dirty="0"/>
              <a:t>force a checkout from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 branch, throwing away local modifications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-f master</a:t>
            </a:r>
          </a:p>
          <a:p>
            <a:pPr lvl="1"/>
            <a:r>
              <a:rPr lang="en-US" dirty="0"/>
              <a:t>revert changes in file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my_file.py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path/to/my_file.py</a:t>
            </a:r>
          </a:p>
          <a:p>
            <a:pPr lvl="1"/>
            <a:r>
              <a:rPr lang="en-US" dirty="0"/>
              <a:t>revert file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my_file.py</a:t>
            </a:r>
            <a:r>
              <a:rPr lang="en-US" dirty="0"/>
              <a:t>  to its state in the branch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my_branch</a:t>
            </a:r>
            <a:endParaRPr lang="en-US" dirty="0"/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my_branch -- path/to/my_file.py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3979818" y="2137953"/>
            <a:ext cx="47374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checkout’,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https://git-scm.com/docs/git-checkout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22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91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how to Stage and Commit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1377"/>
            <a:ext cx="8608944" cy="5503894"/>
          </a:xfrm>
        </p:spPr>
        <p:txBody>
          <a:bodyPr>
            <a:normAutofit/>
          </a:bodyPr>
          <a:lstStyle/>
          <a:p>
            <a:r>
              <a:rPr lang="en-US" dirty="0"/>
              <a:t>Staging – add changes from the working directory to staging index</a:t>
            </a:r>
          </a:p>
          <a:p>
            <a:pPr lvl="1"/>
            <a:r>
              <a:rPr lang="en-US" dirty="0"/>
              <a:t>add new (untracked) file to staging index (or new changes to a tracked file)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path/to/file</a:t>
            </a:r>
          </a:p>
          <a:p>
            <a:pPr lvl="1"/>
            <a:r>
              <a:rPr lang="en-US" dirty="0"/>
              <a:t>add all changes of tracked files to the staging index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–u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Commit – store changes within the commit tree</a:t>
            </a:r>
          </a:p>
          <a:p>
            <a:pPr lvl="1"/>
            <a:r>
              <a:rPr lang="en-US" dirty="0"/>
              <a:t>changes may come from the staging index or directly from the working directory</a:t>
            </a:r>
          </a:p>
          <a:p>
            <a:pPr lvl="1"/>
            <a:r>
              <a:rPr lang="en-US" dirty="0"/>
              <a:t>each commit requires a message to document the changes being recorded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commit the staging index, and document with a message</a:t>
            </a:r>
          </a:p>
          <a:p>
            <a:pPr lvl="2"/>
            <a:r>
              <a:rPr lang="en-US" dirty="0"/>
              <a:t>if don’t specify an inline message, an editor will be invoked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‘this is my commit message’</a:t>
            </a:r>
          </a:p>
          <a:p>
            <a:pPr lvl="1"/>
            <a:r>
              <a:rPr lang="en-US" dirty="0"/>
              <a:t>commit all changes in tracked files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–a</a:t>
            </a:r>
            <a:endParaRPr lang="en-US" sz="1600" dirty="0"/>
          </a:p>
          <a:p>
            <a:pPr lvl="1"/>
            <a:r>
              <a:rPr lang="en-US" dirty="0"/>
              <a:t>commit changes within a specific file</a:t>
            </a:r>
          </a:p>
          <a:p>
            <a:pPr marL="73977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/path/to/file –m ‘file is better now’</a:t>
            </a:r>
          </a:p>
          <a:p>
            <a:pPr marL="0" indent="0">
              <a:buNone/>
            </a:pPr>
            <a:endParaRPr lang="en-US" sz="1700" dirty="0"/>
          </a:p>
          <a:p>
            <a:pPr marL="801688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277330" y="6079763"/>
            <a:ext cx="47374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commit’,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https://git-scm.com/docs/git-commit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2EC41-25D2-4A53-9E93-753312D282C6}"/>
              </a:ext>
            </a:extLst>
          </p:cNvPr>
          <p:cNvSpPr txBox="1"/>
          <p:nvPr/>
        </p:nvSpPr>
        <p:spPr>
          <a:xfrm>
            <a:off x="4925312" y="1997622"/>
            <a:ext cx="39420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add’,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https://git-scm.com/docs/git-add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90070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Microsoft Office PowerPoint</Application>
  <PresentationFormat>On-screen Show (4:3)</PresentationFormat>
  <Paragraphs>325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Centralized version control systems (VCS)</vt:lpstr>
      <vt:lpstr>Distributed vs Central models</vt:lpstr>
      <vt:lpstr>git – Getting Started</vt:lpstr>
      <vt:lpstr>Class discussion:</vt:lpstr>
      <vt:lpstr>git – Underlying Concepts (Part 1)</vt:lpstr>
      <vt:lpstr>git – Underlying Concepts (Part 2)</vt:lpstr>
      <vt:lpstr>git – the Checkout command</vt:lpstr>
      <vt:lpstr>git – how to Stage and Commit</vt:lpstr>
      <vt:lpstr>git – Push &amp; Pull</vt:lpstr>
      <vt:lpstr>git – Creating a Branch</vt:lpstr>
      <vt:lpstr>git workflow – create, then merge a branch</vt:lpstr>
      <vt:lpstr>Class discussion:</vt:lpstr>
      <vt:lpstr>GitHub overview</vt:lpstr>
      <vt:lpstr>The GitHub ‘issues’ feature</vt:lpstr>
      <vt:lpstr>An example GitHub code repository</vt:lpstr>
      <vt:lpstr>An overview of the  rsbeams  repository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2018-01-16T16:06:22Z</dcterms:modified>
</cp:coreProperties>
</file>