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1"/>
  </p:sldMasterIdLst>
  <p:notesMasterIdLst>
    <p:notesMasterId r:id="rId22"/>
  </p:notesMasterIdLst>
  <p:handoutMasterIdLst>
    <p:handoutMasterId r:id="rId23"/>
  </p:handoutMasterIdLst>
  <p:sldIdLst>
    <p:sldId id="297" r:id="rId2"/>
    <p:sldId id="393" r:id="rId3"/>
    <p:sldId id="403" r:id="rId4"/>
    <p:sldId id="404" r:id="rId5"/>
    <p:sldId id="408" r:id="rId6"/>
    <p:sldId id="405" r:id="rId7"/>
    <p:sldId id="406" r:id="rId8"/>
    <p:sldId id="407" r:id="rId9"/>
    <p:sldId id="409" r:id="rId10"/>
    <p:sldId id="411" r:id="rId11"/>
    <p:sldId id="402" r:id="rId12"/>
    <p:sldId id="412" r:id="rId13"/>
    <p:sldId id="401" r:id="rId14"/>
    <p:sldId id="420" r:id="rId15"/>
    <p:sldId id="413" r:id="rId16"/>
    <p:sldId id="423" r:id="rId17"/>
    <p:sldId id="422" r:id="rId18"/>
    <p:sldId id="394" r:id="rId19"/>
    <p:sldId id="395" r:id="rId20"/>
    <p:sldId id="424" r:id="rId21"/>
  </p:sldIdLst>
  <p:sldSz cx="9144000" cy="6858000" type="screen4x3"/>
  <p:notesSz cx="9313863"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305" autoAdjust="0"/>
  </p:normalViewPr>
  <p:slideViewPr>
    <p:cSldViewPr snapToGrid="0" snapToObject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9647D2-3F31-4C7A-A3D6-BDCFBA1C3064}"/>
              </a:ext>
            </a:extLst>
          </p:cNvPr>
          <p:cNvSpPr>
            <a:spLocks noGrp="1"/>
          </p:cNvSpPr>
          <p:nvPr>
            <p:ph type="hdr" sz="quarter"/>
          </p:nvPr>
        </p:nvSpPr>
        <p:spPr>
          <a:xfrm>
            <a:off x="0" y="0"/>
            <a:ext cx="4036007" cy="34366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5D9ACD-A067-4A47-AE74-1DC2A4E4323A}"/>
              </a:ext>
            </a:extLst>
          </p:cNvPr>
          <p:cNvSpPr>
            <a:spLocks noGrp="1"/>
          </p:cNvSpPr>
          <p:nvPr>
            <p:ph type="dt" sz="quarter" idx="1"/>
          </p:nvPr>
        </p:nvSpPr>
        <p:spPr>
          <a:xfrm>
            <a:off x="5275701" y="0"/>
            <a:ext cx="4036007" cy="343660"/>
          </a:xfrm>
          <a:prstGeom prst="rect">
            <a:avLst/>
          </a:prstGeom>
        </p:spPr>
        <p:txBody>
          <a:bodyPr vert="horz" lIns="91440" tIns="45720" rIns="91440" bIns="45720" rtlCol="0"/>
          <a:lstStyle>
            <a:lvl1pPr algn="r">
              <a:defRPr sz="1200"/>
            </a:lvl1pPr>
          </a:lstStyle>
          <a:p>
            <a:fld id="{B7D4BF13-B076-47C4-A811-5ACDD69C3816}" type="datetimeFigureOut">
              <a:rPr lang="en-US" smtClean="0"/>
              <a:t>1/15/2018</a:t>
            </a:fld>
            <a:endParaRPr lang="en-US"/>
          </a:p>
        </p:txBody>
      </p:sp>
      <p:sp>
        <p:nvSpPr>
          <p:cNvPr id="4" name="Footer Placeholder 3">
            <a:extLst>
              <a:ext uri="{FF2B5EF4-FFF2-40B4-BE49-F238E27FC236}">
                <a16:creationId xmlns:a16="http://schemas.microsoft.com/office/drawing/2014/main" id="{D08685FE-8B43-4866-BF54-A725BFB439D6}"/>
              </a:ext>
            </a:extLst>
          </p:cNvPr>
          <p:cNvSpPr>
            <a:spLocks noGrp="1"/>
          </p:cNvSpPr>
          <p:nvPr>
            <p:ph type="ftr" sz="quarter" idx="2"/>
          </p:nvPr>
        </p:nvSpPr>
        <p:spPr>
          <a:xfrm>
            <a:off x="0" y="6514340"/>
            <a:ext cx="4036007" cy="3436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A76C3A-D555-4B2B-AB53-E9BE474EE1A2}"/>
              </a:ext>
            </a:extLst>
          </p:cNvPr>
          <p:cNvSpPr>
            <a:spLocks noGrp="1"/>
          </p:cNvSpPr>
          <p:nvPr>
            <p:ph type="sldNum" sz="quarter" idx="3"/>
          </p:nvPr>
        </p:nvSpPr>
        <p:spPr>
          <a:xfrm>
            <a:off x="5275701" y="6514340"/>
            <a:ext cx="4036007" cy="343660"/>
          </a:xfrm>
          <a:prstGeom prst="rect">
            <a:avLst/>
          </a:prstGeom>
        </p:spPr>
        <p:txBody>
          <a:bodyPr vert="horz" lIns="91440" tIns="45720" rIns="91440" bIns="45720" rtlCol="0" anchor="b"/>
          <a:lstStyle>
            <a:lvl1pPr algn="r">
              <a:defRPr sz="1200"/>
            </a:lvl1pPr>
          </a:lstStyle>
          <a:p>
            <a:fld id="{05281277-9F19-46D4-ADCA-8DF63E84DDA5}" type="slidenum">
              <a:rPr lang="en-US" smtClean="0"/>
              <a:t>‹#›</a:t>
            </a:fld>
            <a:endParaRPr lang="en-US"/>
          </a:p>
        </p:txBody>
      </p:sp>
    </p:spTree>
    <p:extLst>
      <p:ext uri="{BB962C8B-B14F-4D97-AF65-F5344CB8AC3E}">
        <p14:creationId xmlns:p14="http://schemas.microsoft.com/office/powerpoint/2010/main" val="1136005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6007"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75701" y="0"/>
            <a:ext cx="4036007" cy="344091"/>
          </a:xfrm>
          <a:prstGeom prst="rect">
            <a:avLst/>
          </a:prstGeom>
        </p:spPr>
        <p:txBody>
          <a:bodyPr vert="horz" lIns="91440" tIns="45720" rIns="91440" bIns="45720" rtlCol="0"/>
          <a:lstStyle>
            <a:lvl1pPr algn="r">
              <a:defRPr sz="1200"/>
            </a:lvl1pPr>
          </a:lstStyle>
          <a:p>
            <a:fld id="{C5D37280-896D-453C-A8B2-790CBDCE44E5}" type="datetimeFigureOut">
              <a:rPr lang="en-US" smtClean="0"/>
              <a:t>1/15/2018</a:t>
            </a:fld>
            <a:endParaRPr lang="en-US"/>
          </a:p>
        </p:txBody>
      </p:sp>
      <p:sp>
        <p:nvSpPr>
          <p:cNvPr id="4" name="Slide Image Placeholder 3"/>
          <p:cNvSpPr>
            <a:spLocks noGrp="1" noRot="1" noChangeAspect="1"/>
          </p:cNvSpPr>
          <p:nvPr>
            <p:ph type="sldImg" idx="2"/>
          </p:nvPr>
        </p:nvSpPr>
        <p:spPr>
          <a:xfrm>
            <a:off x="3113088" y="857250"/>
            <a:ext cx="3087687"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1387" y="3300412"/>
            <a:ext cx="745109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4036007" cy="3440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75701" y="6513910"/>
            <a:ext cx="4036007" cy="344091"/>
          </a:xfrm>
          <a:prstGeom prst="rect">
            <a:avLst/>
          </a:prstGeom>
        </p:spPr>
        <p:txBody>
          <a:bodyPr vert="horz" lIns="91440" tIns="45720" rIns="91440" bIns="45720" rtlCol="0" anchor="b"/>
          <a:lstStyle>
            <a:lvl1pPr algn="r">
              <a:defRPr sz="1200"/>
            </a:lvl1pPr>
          </a:lstStyle>
          <a:p>
            <a:fld id="{4E0E9D85-81CD-44C8-8F15-3AA06C34AF8C}" type="slidenum">
              <a:rPr lang="en-US" smtClean="0"/>
              <a:t>‹#›</a:t>
            </a:fld>
            <a:endParaRPr lang="en-US"/>
          </a:p>
        </p:txBody>
      </p:sp>
    </p:spTree>
    <p:extLst>
      <p:ext uri="{BB962C8B-B14F-4D97-AF65-F5344CB8AC3E}">
        <p14:creationId xmlns:p14="http://schemas.microsoft.com/office/powerpoint/2010/main" val="6900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10</a:t>
            </a:fld>
            <a:endParaRPr lang="en-US"/>
          </a:p>
        </p:txBody>
      </p:sp>
    </p:spTree>
    <p:extLst>
      <p:ext uri="{BB962C8B-B14F-4D97-AF65-F5344CB8AC3E}">
        <p14:creationId xmlns:p14="http://schemas.microsoft.com/office/powerpoint/2010/main" val="286814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11</a:t>
            </a:fld>
            <a:endParaRPr lang="en-US"/>
          </a:p>
        </p:txBody>
      </p:sp>
    </p:spTree>
    <p:extLst>
      <p:ext uri="{BB962C8B-B14F-4D97-AF65-F5344CB8AC3E}">
        <p14:creationId xmlns:p14="http://schemas.microsoft.com/office/powerpoint/2010/main" val="3070082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12</a:t>
            </a:fld>
            <a:endParaRPr lang="en-US"/>
          </a:p>
        </p:txBody>
      </p:sp>
    </p:spTree>
    <p:extLst>
      <p:ext uri="{BB962C8B-B14F-4D97-AF65-F5344CB8AC3E}">
        <p14:creationId xmlns:p14="http://schemas.microsoft.com/office/powerpoint/2010/main" val="24018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13</a:t>
            </a:fld>
            <a:endParaRPr lang="en-US"/>
          </a:p>
        </p:txBody>
      </p:sp>
    </p:spTree>
    <p:extLst>
      <p:ext uri="{BB962C8B-B14F-4D97-AF65-F5344CB8AC3E}">
        <p14:creationId xmlns:p14="http://schemas.microsoft.com/office/powerpoint/2010/main" val="30029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14</a:t>
            </a:fld>
            <a:endParaRPr lang="en-US"/>
          </a:p>
        </p:txBody>
      </p:sp>
    </p:spTree>
    <p:extLst>
      <p:ext uri="{BB962C8B-B14F-4D97-AF65-F5344CB8AC3E}">
        <p14:creationId xmlns:p14="http://schemas.microsoft.com/office/powerpoint/2010/main" val="132011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15</a:t>
            </a:fld>
            <a:endParaRPr lang="en-US"/>
          </a:p>
        </p:txBody>
      </p:sp>
    </p:spTree>
    <p:extLst>
      <p:ext uri="{BB962C8B-B14F-4D97-AF65-F5344CB8AC3E}">
        <p14:creationId xmlns:p14="http://schemas.microsoft.com/office/powerpoint/2010/main" val="126517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16</a:t>
            </a:fld>
            <a:endParaRPr lang="en-US"/>
          </a:p>
        </p:txBody>
      </p:sp>
    </p:spTree>
    <p:extLst>
      <p:ext uri="{BB962C8B-B14F-4D97-AF65-F5344CB8AC3E}">
        <p14:creationId xmlns:p14="http://schemas.microsoft.com/office/powerpoint/2010/main" val="1361812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17</a:t>
            </a:fld>
            <a:endParaRPr lang="en-US"/>
          </a:p>
        </p:txBody>
      </p:sp>
    </p:spTree>
    <p:extLst>
      <p:ext uri="{BB962C8B-B14F-4D97-AF65-F5344CB8AC3E}">
        <p14:creationId xmlns:p14="http://schemas.microsoft.com/office/powerpoint/2010/main" val="3182110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18</a:t>
            </a:fld>
            <a:endParaRPr lang="en-US"/>
          </a:p>
        </p:txBody>
      </p:sp>
    </p:spTree>
    <p:extLst>
      <p:ext uri="{BB962C8B-B14F-4D97-AF65-F5344CB8AC3E}">
        <p14:creationId xmlns:p14="http://schemas.microsoft.com/office/powerpoint/2010/main" val="384814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19</a:t>
            </a:fld>
            <a:endParaRPr lang="en-US"/>
          </a:p>
        </p:txBody>
      </p:sp>
    </p:spTree>
    <p:extLst>
      <p:ext uri="{BB962C8B-B14F-4D97-AF65-F5344CB8AC3E}">
        <p14:creationId xmlns:p14="http://schemas.microsoft.com/office/powerpoint/2010/main" val="262087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a:t>
            </a:fld>
            <a:endParaRPr lang="en-US"/>
          </a:p>
        </p:txBody>
      </p:sp>
    </p:spTree>
    <p:extLst>
      <p:ext uri="{BB962C8B-B14F-4D97-AF65-F5344CB8AC3E}">
        <p14:creationId xmlns:p14="http://schemas.microsoft.com/office/powerpoint/2010/main" val="419519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20</a:t>
            </a:fld>
            <a:endParaRPr lang="en-US"/>
          </a:p>
        </p:txBody>
      </p:sp>
    </p:spTree>
    <p:extLst>
      <p:ext uri="{BB962C8B-B14F-4D97-AF65-F5344CB8AC3E}">
        <p14:creationId xmlns:p14="http://schemas.microsoft.com/office/powerpoint/2010/main" val="315750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3</a:t>
            </a:fld>
            <a:endParaRPr lang="en-US"/>
          </a:p>
        </p:txBody>
      </p:sp>
    </p:spTree>
    <p:extLst>
      <p:ext uri="{BB962C8B-B14F-4D97-AF65-F5344CB8AC3E}">
        <p14:creationId xmlns:p14="http://schemas.microsoft.com/office/powerpoint/2010/main" val="249044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4</a:t>
            </a:fld>
            <a:endParaRPr lang="en-US"/>
          </a:p>
        </p:txBody>
      </p:sp>
    </p:spTree>
    <p:extLst>
      <p:ext uri="{BB962C8B-B14F-4D97-AF65-F5344CB8AC3E}">
        <p14:creationId xmlns:p14="http://schemas.microsoft.com/office/powerpoint/2010/main" val="40810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5</a:t>
            </a:fld>
            <a:endParaRPr lang="en-US"/>
          </a:p>
        </p:txBody>
      </p:sp>
    </p:spTree>
    <p:extLst>
      <p:ext uri="{BB962C8B-B14F-4D97-AF65-F5344CB8AC3E}">
        <p14:creationId xmlns:p14="http://schemas.microsoft.com/office/powerpoint/2010/main" val="19376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6</a:t>
            </a:fld>
            <a:endParaRPr lang="en-US"/>
          </a:p>
        </p:txBody>
      </p:sp>
    </p:spTree>
    <p:extLst>
      <p:ext uri="{BB962C8B-B14F-4D97-AF65-F5344CB8AC3E}">
        <p14:creationId xmlns:p14="http://schemas.microsoft.com/office/powerpoint/2010/main" val="27050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7</a:t>
            </a:fld>
            <a:endParaRPr lang="en-US"/>
          </a:p>
        </p:txBody>
      </p:sp>
    </p:spTree>
    <p:extLst>
      <p:ext uri="{BB962C8B-B14F-4D97-AF65-F5344CB8AC3E}">
        <p14:creationId xmlns:p14="http://schemas.microsoft.com/office/powerpoint/2010/main" val="143657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8</a:t>
            </a:fld>
            <a:endParaRPr lang="en-US"/>
          </a:p>
        </p:txBody>
      </p:sp>
    </p:spTree>
    <p:extLst>
      <p:ext uri="{BB962C8B-B14F-4D97-AF65-F5344CB8AC3E}">
        <p14:creationId xmlns:p14="http://schemas.microsoft.com/office/powerpoint/2010/main" val="20843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9</a:t>
            </a:fld>
            <a:endParaRPr lang="en-US"/>
          </a:p>
        </p:txBody>
      </p:sp>
    </p:spTree>
    <p:extLst>
      <p:ext uri="{BB962C8B-B14F-4D97-AF65-F5344CB8AC3E}">
        <p14:creationId xmlns:p14="http://schemas.microsoft.com/office/powerpoint/2010/main" val="4069510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86" y="6299146"/>
            <a:ext cx="2673400" cy="520201"/>
          </a:xfrm>
          <a:prstGeom prst="rect">
            <a:avLst/>
          </a:prstGeom>
        </p:spPr>
      </p:pic>
      <p:sp>
        <p:nvSpPr>
          <p:cNvPr id="2" name="Title 1"/>
          <p:cNvSpPr>
            <a:spLocks noGrp="1"/>
          </p:cNvSpPr>
          <p:nvPr>
            <p:ph type="title"/>
          </p:nvPr>
        </p:nvSpPr>
        <p:spPr>
          <a:xfrm>
            <a:off x="0" y="0"/>
            <a:ext cx="9144000" cy="685800"/>
          </a:xfrm>
        </p:spPr>
        <p:txBody>
          <a:bodyPr>
            <a:normAutofit/>
          </a:bodyPr>
          <a:lstStyle>
            <a:lvl1pPr>
              <a:defRPr sz="2400" b="1" i="1">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1800" b="0" i="0">
                <a:latin typeface="Century Gothic" panose="020B0502020202020204" pitchFamily="34" charset="0"/>
                <a:cs typeface="Times New Roman" pitchFamily="18" charset="0"/>
              </a:defRPr>
            </a:lvl1pPr>
            <a:lvl2pPr>
              <a:defRPr sz="1600" i="0">
                <a:solidFill>
                  <a:srgbClr val="005CA5"/>
                </a:solidFill>
                <a:latin typeface="Century Gothic" panose="020B0502020202020204" pitchFamily="34" charset="0"/>
                <a:cs typeface="Times New Roman" pitchFamily="18" charset="0"/>
              </a:defRPr>
            </a:lvl2pPr>
            <a:lvl3pPr>
              <a:defRPr sz="1400" b="1" i="0">
                <a:solidFill>
                  <a:srgbClr val="5FBB46"/>
                </a:solidFill>
                <a:latin typeface="Century Gothic" panose="020B0502020202020204" pitchFamily="34" charset="0"/>
                <a:cs typeface="Times New Roman" pitchFamily="18" charset="0"/>
              </a:defRPr>
            </a:lvl3pPr>
            <a:lvl4pPr>
              <a:defRPr sz="1200" i="0">
                <a:solidFill>
                  <a:schemeClr val="tx1"/>
                </a:solidFill>
                <a:latin typeface="Century Gothic" panose="020B0502020202020204" pitchFamily="34" charset="0"/>
                <a:cs typeface="Times New Roman" pitchFamily="18" charset="0"/>
              </a:defRPr>
            </a:lvl4pPr>
            <a:lvl5pPr>
              <a:defRPr sz="1200" b="0" i="1">
                <a:solidFill>
                  <a:srgbClr val="003399"/>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338808" y="6437219"/>
            <a:ext cx="669226" cy="338554"/>
          </a:xfrm>
          <a:prstGeom prst="rect">
            <a:avLst/>
          </a:prstGeom>
          <a:noFill/>
        </p:spPr>
        <p:txBody>
          <a:bodyPr wrap="square" rtlCol="0">
            <a:spAutoFit/>
          </a:bodyPr>
          <a:lstStyle/>
          <a:p>
            <a:pPr algn="ctr"/>
            <a:r>
              <a:rPr lang="en-US" sz="1600" b="0" i="0">
                <a:solidFill>
                  <a:srgbClr val="005CA5"/>
                </a:solidFill>
                <a:latin typeface="Times New Roman" panose="02020603050405020304" pitchFamily="18" charset="0"/>
                <a:cs typeface="Times New Roman" panose="02020603050405020304" pitchFamily="18" charset="0"/>
              </a:rPr>
              <a:t># </a:t>
            </a:r>
            <a:fld id="{5AD4D27D-51A4-4946-AB6E-BFCDB6726517}" type="slidenum">
              <a:rPr lang="en-US" sz="1600" b="0" i="0" smtClean="0">
                <a:solidFill>
                  <a:srgbClr val="005CA5"/>
                </a:solidFill>
                <a:latin typeface="Times New Roman" panose="02020603050405020304" pitchFamily="18" charset="0"/>
                <a:cs typeface="Times New Roman" panose="02020603050405020304" pitchFamily="18" charset="0"/>
              </a:rPr>
              <a:pPr algn="ctr"/>
              <a:t>‹#›</a:t>
            </a:fld>
            <a:endParaRPr lang="en-US" sz="1600" b="0" i="0" dirty="0">
              <a:solidFill>
                <a:srgbClr val="005CA5"/>
              </a:solidFill>
              <a:latin typeface="Times New Roman" panose="02020603050405020304" pitchFamily="18" charset="0"/>
              <a:cs typeface="Times New Roman" panose="02020603050405020304" pitchFamily="18" charset="0"/>
            </a:endParaRPr>
          </a:p>
        </p:txBody>
      </p:sp>
      <p:sp>
        <p:nvSpPr>
          <p:cNvPr id="3" name="Rectangle 2"/>
          <p:cNvSpPr/>
          <p:nvPr userDrawn="1"/>
        </p:nvSpPr>
        <p:spPr>
          <a:xfrm>
            <a:off x="747346" y="6359357"/>
            <a:ext cx="1988240" cy="413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userDrawn="1"/>
        </p:nvSpPr>
        <p:spPr>
          <a:xfrm>
            <a:off x="1298714" y="6423934"/>
            <a:ext cx="7079085"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l"/>
            <a:r>
              <a:rPr lang="en-US" sz="1400" b="0" i="0" baseline="0">
                <a:solidFill>
                  <a:schemeClr val="tx1"/>
                </a:solidFill>
                <a:latin typeface="Times New Roman" panose="02020603050405020304" pitchFamily="18" charset="0"/>
                <a:cs typeface="Times New Roman" panose="02020603050405020304" pitchFamily="18" charset="0"/>
              </a:rPr>
              <a:t>D. Bruhwiler   –   USPAS   –   January 2018   –   Computational Reproducibility</a:t>
            </a:r>
            <a:endParaRPr lang="en-US" sz="1400" b="0" i="0" baseline="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61" y="6331508"/>
            <a:ext cx="424069" cy="424069"/>
          </a:xfrm>
          <a:prstGeom prst="rect">
            <a:avLst/>
          </a:prstGeom>
        </p:spPr>
      </p:pic>
    </p:spTree>
    <p:extLst>
      <p:ext uri="{BB962C8B-B14F-4D97-AF65-F5344CB8AC3E}">
        <p14:creationId xmlns:p14="http://schemas.microsoft.com/office/powerpoint/2010/main" val="1444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C2425A-B293-4D10-957C-D8FEA8D2125B}" type="datetimeFigureOut">
              <a:rPr lang="en-US"/>
              <a:pPr>
                <a:defRPr/>
              </a:pPr>
              <a:t>1/15/2018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50C4C7-0F4E-4D08-BC67-BE5604D1E112}" type="slidenum">
              <a:rPr lang="en-US"/>
              <a:pPr>
                <a:defRPr/>
              </a:pPr>
              <a:t>‹#›</a:t>
            </a:fld>
            <a:endParaRPr lang="en-US"/>
          </a:p>
        </p:txBody>
      </p:sp>
    </p:spTree>
    <p:extLst>
      <p:ext uri="{BB962C8B-B14F-4D97-AF65-F5344CB8AC3E}">
        <p14:creationId xmlns:p14="http://schemas.microsoft.com/office/powerpoint/2010/main" val="26909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3710-F8AB-6840-B03A-23D4C2B2884A}"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A91D4-5A5D-5E4C-A157-D779421C2F2C}" type="slidenum">
              <a:rPr lang="en-US" smtClean="0"/>
              <a:t>‹#›</a:t>
            </a:fld>
            <a:endParaRPr lang="en-US"/>
          </a:p>
        </p:txBody>
      </p:sp>
    </p:spTree>
    <p:extLst>
      <p:ext uri="{BB962C8B-B14F-4D97-AF65-F5344CB8AC3E}">
        <p14:creationId xmlns:p14="http://schemas.microsoft.com/office/powerpoint/2010/main" val="369872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45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defTabSz="914400">
              <a:defRPr/>
            </a:pPr>
            <a:fld id="{05AAC167-D7E8-454F-A616-12CB3739E2D8}" type="datetimeFigureOut">
              <a:rPr lang="en-US"/>
              <a:pPr defTabSz="914400">
                <a:defRPr/>
              </a:pPr>
              <a:t>1/15/2018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defTabSz="914400">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defTabSz="914400">
              <a:defRPr/>
            </a:pPr>
            <a:fld id="{FC37517B-3432-4B28-BCE9-5811FCD8C22E}" type="slidenum">
              <a:rPr lang="en-US"/>
              <a:pPr defTabSz="914400">
                <a:defRPr/>
              </a:pPr>
              <a:t>‹#›</a:t>
            </a:fld>
            <a:endParaRPr lang="en-US"/>
          </a:p>
        </p:txBody>
      </p:sp>
    </p:spTree>
    <p:extLst>
      <p:ext uri="{BB962C8B-B14F-4D97-AF65-F5344CB8AC3E}">
        <p14:creationId xmlns:p14="http://schemas.microsoft.com/office/powerpoint/2010/main" val="3781966920"/>
      </p:ext>
    </p:extLst>
  </p:cSld>
  <p:clrMap bg1="lt1" tx1="dk1" bg2="lt2" tx2="dk2" accent1="accent1" accent2="accent2" accent3="accent3" accent4="accent4" accent5="accent5" accent6="accent6" hlink="hlink" folHlink="folHlink"/>
  <p:sldLayoutIdLst>
    <p:sldLayoutId id="2147483705" r:id="rId1"/>
    <p:sldLayoutId id="2147483703"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pas.fnal.gov/programs/2018/odu/courses/beam-plasma-systems.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pdfs.semanticscholar.org/57ee/c0917fc84716e5748c2e94139ab156db3ada.pdf" TargetMode="External"/><Relationship Id="rId3" Type="http://schemas.openxmlformats.org/officeDocument/2006/relationships/hyperlink" Target="https://www.software.ac.uk/ssisearch?search_api_fulltext_1=reproducible" TargetMode="External"/><Relationship Id="rId7" Type="http://schemas.openxmlformats.org/officeDocument/2006/relationships/hyperlink" Target="http://journals.plos.org/ploscompbiol/article?id=10.1371/journal.pcbi.1003285"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gascience.biomedcentral.com/articles/10.1186/s13742-016-0135-4" TargetMode="External"/><Relationship Id="rId11" Type="http://schemas.openxmlformats.org/officeDocument/2006/relationships/hyperlink" Target="http://ropensci.github.io/reproducibility-guide/sections/introduction/" TargetMode="External"/><Relationship Id="rId5" Type="http://schemas.openxmlformats.org/officeDocument/2006/relationships/hyperlink" Target="https://openresearchsoftware.metajnl.com/articles/10.5334/jors.ay/" TargetMode="External"/><Relationship Id="rId10" Type="http://schemas.openxmlformats.org/officeDocument/2006/relationships/hyperlink" Target="http://gael-varoquaux.info/programming/beyond-computational-reproducibility-let-us-aim-for-reusability.html" TargetMode="External"/><Relationship Id="rId4" Type="http://schemas.openxmlformats.org/officeDocument/2006/relationships/hyperlink" Target="https://codeocean.com/workshops/computational-reproducibility" TargetMode="External"/><Relationship Id="rId9" Type="http://schemas.openxmlformats.org/officeDocument/2006/relationships/hyperlink" Target="https://hal.inria.fr/hal-01358082/file/guest_rougier_2016.pdf"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researchgate.net/publication/322438060_The_Replication_Tax_Shifting_the_Financial_Burden_to_Incentivize_Reproducibility_in_Computational_Research" TargetMode="External"/><Relationship Id="rId3" Type="http://schemas.openxmlformats.org/officeDocument/2006/relationships/hyperlink" Target="https://arxiv.org/abs/1608.06897" TargetMode="External"/><Relationship Id="rId7" Type="http://schemas.openxmlformats.org/officeDocument/2006/relationships/hyperlink" Target="https://codeocean.com/webinar/edit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nature.com/articles/nbt.3780" TargetMode="External"/><Relationship Id="rId5" Type="http://schemas.openxmlformats.org/officeDocument/2006/relationships/hyperlink" Target="https://www.sciencedirect.com/science/article/pii/S0167739X17300316" TargetMode="External"/><Relationship Id="rId4" Type="http://schemas.openxmlformats.org/officeDocument/2006/relationships/hyperlink" Target="https://www.biorxiv.org/content/early/2017/10/10/20068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what-dock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tin6150.github.io/psg/blogger_container_hpc.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medium.freecodecamp.org/a-beginner-friendly-introduction-to-containers-vms-and-docker-79a9e3e119b"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hyperlink" Target="http://accelconf.web.cern.ch/AccelConf/IPAC2015/papers/mopmn009.pdf" TargetMode="External"/><Relationship Id="rId3" Type="http://schemas.openxmlformats.org/officeDocument/2006/relationships/hyperlink" Target="https://www.software.ac.uk/c4rr" TargetMode="External"/><Relationship Id="rId7" Type="http://schemas.openxmlformats.org/officeDocument/2006/relationships/hyperlink" Target="https://www.nextplatform.com/2016/09/13/will-containers-total-package-hpc/"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link.springer.com/chapter/10.1007/978-3-319-38791-8_58" TargetMode="External"/><Relationship Id="rId5" Type="http://schemas.openxmlformats.org/officeDocument/2006/relationships/hyperlink" Target="http://o2r.info/2017/05/30/containerit-package/" TargetMode="External"/><Relationship Id="rId10" Type="http://schemas.openxmlformats.org/officeDocument/2006/relationships/hyperlink" Target="https://arxiv.org/abs/1410.0846" TargetMode="External"/><Relationship Id="rId4" Type="http://schemas.openxmlformats.org/officeDocument/2006/relationships/hyperlink" Target="https://www.ncbi.nlm.nih.gov/pmc/articles/PMC5426675/" TargetMode="External"/><Relationship Id="rId9" Type="http://schemas.openxmlformats.org/officeDocument/2006/relationships/hyperlink" Target="https://arxiv.org/abs/1509.08789"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permalink.lanl.gov/object/tr?what=info:lanl-repo/lareport/LA-UR-16-22370" TargetMode="External"/><Relationship Id="rId5" Type="http://schemas.openxmlformats.org/officeDocument/2006/relationships/hyperlink" Target="http://singularity.lbl.gov/" TargetMode="External"/><Relationship Id="rId4" Type="http://schemas.openxmlformats.org/officeDocument/2006/relationships/hyperlink" Target="http://www.nersc.gov/news-publications/nersc-news/nersc-center-news/2015/shifter-makes-container-based-hpc-a-breez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jupyter.radiasoft.org/" TargetMode="External"/><Relationship Id="rId5" Type="http://schemas.openxmlformats.org/officeDocument/2006/relationships/hyperlink" Target="https://github.com/jupyterhub/jupyterhub" TargetMode="External"/><Relationship Id="rId4" Type="http://schemas.openxmlformats.org/officeDocument/2006/relationships/hyperlink" Target="https://hub.docker.com/r/radiasof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uspas-jupyter.radiasoft.or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anguagelog.ldc.upenn.edu/nll/?p=21956" TargetMode="External"/><Relationship Id="rId7" Type="http://schemas.openxmlformats.org/officeDocument/2006/relationships/hyperlink" Target="https://www.nap.edu/catalog/21915/statistical-challenges-in-assessing-and-fostering-the-reproducibility-of-scientific-resul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replicationnetwork.com/2016/04/03/the-national-academy-of-sciences-weighs-in-on-reproducibility" TargetMode="External"/><Relationship Id="rId5" Type="http://schemas.openxmlformats.org/officeDocument/2006/relationships/hyperlink" Target="https://en.wikipedia.org/wiki/Reproducibility" TargetMode="External"/><Relationship Id="rId4" Type="http://schemas.openxmlformats.org/officeDocument/2006/relationships/hyperlink" Target="http://www.replicability.tau.ac.il/index.php/replicability-in-science/replicability-vs-reproducibilit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8957" y="139146"/>
            <a:ext cx="7876574" cy="1000539"/>
          </a:xfrm>
        </p:spPr>
        <p:txBody>
          <a:bodyPr>
            <a:noAutofit/>
          </a:bodyPr>
          <a:lstStyle/>
          <a:p>
            <a:pPr>
              <a:lnSpc>
                <a:spcPct val="150000"/>
              </a:lnSpc>
              <a:spcBef>
                <a:spcPts val="0"/>
              </a:spcBef>
            </a:pPr>
            <a:r>
              <a:rPr lang="en-US" sz="2800" dirty="0">
                <a:latin typeface="Times New Roman" panose="02020603050405020304" pitchFamily="18" charset="0"/>
                <a:cs typeface="Times New Roman" panose="02020603050405020304" pitchFamily="18" charset="0"/>
              </a:rPr>
              <a:t>USPAS</a:t>
            </a:r>
            <a:r>
              <a:rPr lang="en-US" sz="2800" i="1" dirty="0">
                <a:latin typeface="Times New Roman" panose="02020603050405020304" pitchFamily="18" charset="0"/>
                <a:cs typeface="Times New Roman" panose="02020603050405020304" pitchFamily="18" charset="0"/>
              </a:rPr>
              <a:t> – Simulation of Beam and </a:t>
            </a:r>
            <a:r>
              <a:rPr lang="en-US" sz="2800" i="1">
                <a:latin typeface="Times New Roman" panose="02020603050405020304" pitchFamily="18" charset="0"/>
                <a:cs typeface="Times New Roman" panose="02020603050405020304" pitchFamily="18" charset="0"/>
              </a:rPr>
              <a:t>Plasma Systems</a:t>
            </a:r>
            <a:br>
              <a:rPr lang="en-US" sz="2800" i="1">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Steven M. Lund, Jean-Luc Vay, Remi Lehe, Daniel Winklehner and David L. Bruhwiler</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nvSpPr>
        <p:spPr>
          <a:xfrm>
            <a:off x="342670" y="3544958"/>
            <a:ext cx="8542914" cy="1715133"/>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14400"/>
            <a:r>
              <a:rPr lang="en-US" sz="2400">
                <a:solidFill>
                  <a:schemeClr val="tx1"/>
                </a:solidFill>
                <a:latin typeface="Times New Roman" panose="02020603050405020304" pitchFamily="18" charset="0"/>
                <a:cs typeface="Times New Roman" panose="02020603050405020304" pitchFamily="18" charset="0"/>
              </a:rPr>
              <a:t>U.S. Particle Accelerator School  </a:t>
            </a:r>
            <a:r>
              <a:rPr lang="en-US" sz="2000">
                <a:solidFill>
                  <a:schemeClr val="tx1"/>
                </a:solidFill>
                <a:latin typeface="Times New Roman" panose="02020603050405020304" pitchFamily="18" charset="0"/>
                <a:cs typeface="Times New Roman" panose="02020603050405020304" pitchFamily="18" charset="0"/>
              </a:rPr>
              <a:t>sponsored by </a:t>
            </a:r>
            <a:r>
              <a:rPr lang="en-US" sz="2000" b="1">
                <a:solidFill>
                  <a:srgbClr val="00B050"/>
                </a:solidFill>
                <a:latin typeface="Times New Roman" panose="02020603050405020304" pitchFamily="18" charset="0"/>
                <a:cs typeface="Times New Roman" panose="02020603050405020304" pitchFamily="18" charset="0"/>
              </a:rPr>
              <a:t>Old Dominion University</a:t>
            </a:r>
          </a:p>
          <a:p>
            <a:pPr defTabSz="914400">
              <a:spcBef>
                <a:spcPts val="600"/>
              </a:spcBef>
            </a:pPr>
            <a:r>
              <a:rPr lang="en-US" sz="2000">
                <a:solidFill>
                  <a:schemeClr val="tx1"/>
                </a:solidFill>
                <a:latin typeface="Times New Roman" panose="02020603050405020304" pitchFamily="18" charset="0"/>
                <a:cs typeface="Times New Roman" panose="02020603050405020304" pitchFamily="18" charset="0"/>
                <a:hlinkClick r:id="rId3"/>
              </a:rPr>
              <a:t>http://uspas.fnal.gov/programs/2018/odu/courses/beam-plasma-systems.shtml</a:t>
            </a:r>
            <a:r>
              <a:rPr lang="en-US" sz="2000">
                <a:solidFill>
                  <a:schemeClr val="tx1"/>
                </a:solidFill>
                <a:latin typeface="Times New Roman" panose="02020603050405020304" pitchFamily="18" charset="0"/>
                <a:cs typeface="Times New Roman" panose="02020603050405020304" pitchFamily="18" charset="0"/>
              </a:rPr>
              <a:t> </a:t>
            </a:r>
            <a:endParaRPr lang="en-US" sz="1800">
              <a:solidFill>
                <a:schemeClr val="tx1"/>
              </a:solidFill>
              <a:latin typeface="Times New Roman" panose="02020603050405020304" pitchFamily="18" charset="0"/>
              <a:cs typeface="Times New Roman" panose="02020603050405020304" pitchFamily="18" charset="0"/>
            </a:endParaRPr>
          </a:p>
          <a:p>
            <a:pPr defTabSz="914400">
              <a:spcBef>
                <a:spcPts val="2400"/>
              </a:spcBef>
            </a:pPr>
            <a:r>
              <a:rPr lang="en-US" sz="2400">
                <a:solidFill>
                  <a:srgbClr val="0070C0"/>
                </a:solidFill>
                <a:latin typeface="Times New Roman" panose="02020603050405020304" pitchFamily="18" charset="0"/>
                <a:cs typeface="Times New Roman" panose="02020603050405020304" pitchFamily="18" charset="0"/>
              </a:rPr>
              <a:t>January 15-26, 2018    –    Hampton, Virginia</a:t>
            </a:r>
          </a:p>
        </p:txBody>
      </p:sp>
      <p:sp>
        <p:nvSpPr>
          <p:cNvPr id="10" name="Rectangle 8"/>
          <p:cNvSpPr>
            <a:spLocks noChangeArrowheads="1"/>
          </p:cNvSpPr>
          <p:nvPr/>
        </p:nvSpPr>
        <p:spPr bwMode="auto">
          <a:xfrm>
            <a:off x="342670" y="2134811"/>
            <a:ext cx="8809053" cy="859183"/>
          </a:xfrm>
          <a:prstGeom prst="rect">
            <a:avLst/>
          </a:prstGeom>
          <a:noFill/>
          <a:ln w="12700">
            <a:noFill/>
            <a:miter lim="800000"/>
            <a:headEnd/>
            <a:tailEnd/>
          </a:ln>
        </p:spPr>
        <p:txBody>
          <a:bodyPr wrap="square" lIns="90459" tIns="44437" rIns="90459" bIns="44437">
            <a:spAutoFit/>
          </a:bodyPr>
          <a:lstStyle/>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Instructor:   David L. Bruhwiler</a:t>
            </a:r>
          </a:p>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Contributors:  R. Nagler and P. Moeller</a:t>
            </a:r>
          </a:p>
        </p:txBody>
      </p:sp>
      <p:sp>
        <p:nvSpPr>
          <p:cNvPr id="24" name="Rectangle 23"/>
          <p:cNvSpPr>
            <a:spLocks noChangeArrowheads="1"/>
          </p:cNvSpPr>
          <p:nvPr/>
        </p:nvSpPr>
        <p:spPr bwMode="auto">
          <a:xfrm>
            <a:off x="342669" y="5767115"/>
            <a:ext cx="5967998" cy="738664"/>
          </a:xfrm>
          <a:prstGeom prst="rect">
            <a:avLst/>
          </a:prstGeom>
          <a:noFill/>
          <a:ln w="9525">
            <a:noFill/>
            <a:miter lim="800000"/>
            <a:headEnd/>
            <a:tailEnd/>
          </a:ln>
        </p:spPr>
        <p:txBody>
          <a:bodyPr wrap="square">
            <a:spAutoFit/>
          </a:bodyPr>
          <a:lstStyle/>
          <a:p>
            <a:pPr defTabSz="914400">
              <a:spcBef>
                <a:spcPct val="50000"/>
              </a:spcBef>
            </a:pPr>
            <a:r>
              <a:rPr lang="en-US" sz="1400">
                <a:latin typeface="Times New Roman" panose="02020603050405020304" pitchFamily="18" charset="0"/>
                <a:cs typeface="Times New Roman" panose="02020603050405020304" pitchFamily="18" charset="0"/>
              </a:rPr>
              <a:t>This material is based upon work supported by the U.S. Department of Energy, Office of Science, Offices of High Energy Physics and Basic Energy Sciences, under Award Number(s)</a:t>
            </a:r>
            <a:r>
              <a:rPr lang="en-US" sz="1400">
                <a:solidFill>
                  <a:prstClr val="black"/>
                </a:solidFill>
                <a:latin typeface="Times New Roman" panose="02020603050405020304" pitchFamily="18" charset="0"/>
                <a:ea typeface="DejaVu Sans"/>
                <a:cs typeface="Times New Roman" panose="02020603050405020304" pitchFamily="18" charset="0"/>
              </a:rPr>
              <a:t> DE-SC0011237 and DE-SC0011340.</a:t>
            </a:r>
            <a:endParaRPr lang="en-US" sz="1400" dirty="0">
              <a:solidFill>
                <a:prstClr val="black"/>
              </a:solidFill>
              <a:latin typeface="Times New Roman" panose="02020603050405020304" pitchFamily="18" charset="0"/>
              <a:ea typeface="DejaVu Sans"/>
              <a:cs typeface="Times New Roman" panose="02020603050405020304" pitchFamily="18"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528" y="5682711"/>
            <a:ext cx="2803003" cy="90747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5193" y="2246221"/>
            <a:ext cx="2754553" cy="535992"/>
          </a:xfrm>
          <a:prstGeom prst="rect">
            <a:avLst/>
          </a:prstGeom>
        </p:spPr>
      </p:pic>
      <p:sp>
        <p:nvSpPr>
          <p:cNvPr id="8" name="Title 1"/>
          <p:cNvSpPr txBox="1">
            <a:spLocks/>
          </p:cNvSpPr>
          <p:nvPr/>
        </p:nvSpPr>
        <p:spPr bwMode="auto">
          <a:xfrm>
            <a:off x="342669" y="1558064"/>
            <a:ext cx="8542915" cy="5279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defTabSz="914400">
              <a:spcBef>
                <a:spcPts val="0"/>
              </a:spcBef>
            </a:pPr>
            <a:r>
              <a:rPr lang="en-US" sz="2800" dirty="0">
                <a:latin typeface="Times New Roman" panose="02020603050405020304" pitchFamily="18" charset="0"/>
                <a:cs typeface="Times New Roman" panose="02020603050405020304" pitchFamily="18" charset="0"/>
              </a:rPr>
              <a:t>Lecture:	</a:t>
            </a:r>
            <a:r>
              <a:rPr lang="en-US" sz="2800" dirty="0">
                <a:solidFill>
                  <a:srgbClr val="0070C0"/>
                </a:solidFill>
                <a:latin typeface="Times New Roman" panose="02020603050405020304" pitchFamily="18" charset="0"/>
                <a:cs typeface="Times New Roman" panose="02020603050405020304" pitchFamily="18" charset="0"/>
              </a:rPr>
              <a:t>Computational Reproducibility</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5" y="65245"/>
            <a:ext cx="1310754" cy="1310754"/>
          </a:xfrm>
          <a:prstGeom prst="rect">
            <a:avLst/>
          </a:prstGeom>
        </p:spPr>
      </p:pic>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1)</a:t>
            </a:r>
          </a:p>
        </p:txBody>
      </p:sp>
      <p:sp>
        <p:nvSpPr>
          <p:cNvPr id="3" name="Content Placeholder 2"/>
          <p:cNvSpPr>
            <a:spLocks noGrp="1"/>
          </p:cNvSpPr>
          <p:nvPr>
            <p:ph idx="1"/>
          </p:nvPr>
        </p:nvSpPr>
        <p:spPr>
          <a:xfrm>
            <a:off x="276639" y="791300"/>
            <a:ext cx="8608944" cy="3952977"/>
          </a:xfrm>
        </p:spPr>
        <p:txBody>
          <a:bodyPr>
            <a:normAutofit lnSpcReduction="10000"/>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Best practices, tips, tools and techniques:</a:t>
            </a:r>
          </a:p>
          <a:p>
            <a:pPr lvl="3"/>
            <a:endParaRPr lang="en-US" sz="1400" dirty="0"/>
          </a:p>
          <a:p>
            <a:pPr lvl="3"/>
            <a:endParaRPr lang="en-US" sz="1400" dirty="0"/>
          </a:p>
          <a:p>
            <a:pPr lvl="2"/>
            <a:endParaRPr lang="en-US" sz="1600" dirty="0"/>
          </a:p>
          <a:p>
            <a:pPr lvl="2"/>
            <a:endParaRPr lang="en-US" sz="1600" dirty="0"/>
          </a:p>
          <a:p>
            <a:pPr lvl="2"/>
            <a:endParaRPr lang="en-US" sz="1600" dirty="0"/>
          </a:p>
          <a:p>
            <a:pPr marL="914400" lvl="2" indent="0">
              <a:buNone/>
            </a:pPr>
            <a:endParaRPr lang="en-US" sz="1600" dirty="0"/>
          </a:p>
          <a:p>
            <a:pPr lvl="2"/>
            <a:endParaRPr lang="en-US"/>
          </a:p>
          <a:p>
            <a:pPr lvl="2"/>
            <a:endParaRPr lang="en-US"/>
          </a:p>
          <a:p>
            <a:r>
              <a:rPr lang="en-US"/>
              <a:t>Reproducibility</a:t>
            </a:r>
            <a:r>
              <a:rPr lang="en-US" dirty="0"/>
              <a:t>, reusability, etc. – what is it?  …why do it?</a:t>
            </a:r>
          </a:p>
        </p:txBody>
      </p:sp>
      <p:sp>
        <p:nvSpPr>
          <p:cNvPr id="4" name="TextBox 3"/>
          <p:cNvSpPr txBox="1"/>
          <p:nvPr/>
        </p:nvSpPr>
        <p:spPr>
          <a:xfrm>
            <a:off x="601317" y="2243062"/>
            <a:ext cx="8542683" cy="1792798"/>
          </a:xfrm>
          <a:prstGeom prst="rect">
            <a:avLst/>
          </a:prstGeom>
          <a:noFill/>
        </p:spPr>
        <p:txBody>
          <a:bodyPr wrap="square" rtlCol="0">
            <a:spAutoFit/>
          </a:bodyPr>
          <a:lstStyle/>
          <a:p>
            <a:pPr marL="227013" indent="-227013">
              <a:spcBef>
                <a:spcPts val="300"/>
              </a:spcBef>
            </a:pPr>
            <a:r>
              <a:rPr lang="sv-SE" sz="1400">
                <a:latin typeface="Times New Roman" panose="02020603050405020304" pitchFamily="18" charset="0"/>
                <a:cs typeface="Times New Roman" panose="02020603050405020304" pitchFamily="18" charset="0"/>
              </a:rPr>
              <a:t>The Software Sustainability Institute, </a:t>
            </a:r>
            <a:r>
              <a:rPr lang="sv-SE" sz="1400">
                <a:latin typeface="Times New Roman" panose="02020603050405020304" pitchFamily="18" charset="0"/>
                <a:cs typeface="Times New Roman" panose="02020603050405020304" pitchFamily="18" charset="0"/>
                <a:hlinkClick r:id="rId3"/>
              </a:rPr>
              <a:t>https://www.software.ac.uk/ssisearch?search_api_fulltext_1=reproducible</a:t>
            </a:r>
            <a:r>
              <a:rPr lang="sv-SE" sz="1400">
                <a:latin typeface="Times New Roman" panose="02020603050405020304" pitchFamily="18" charset="0"/>
                <a:cs typeface="Times New Roman" panose="02020603050405020304" pitchFamily="18" charset="0"/>
              </a:rPr>
              <a:t> </a:t>
            </a:r>
          </a:p>
          <a:p>
            <a:pPr marL="227013" indent="-227013">
              <a:spcBef>
                <a:spcPts val="300"/>
              </a:spcBef>
            </a:pPr>
            <a:r>
              <a:rPr lang="sv-SE" sz="1400">
                <a:latin typeface="Times New Roman" panose="02020603050405020304" pitchFamily="18" charset="0"/>
                <a:cs typeface="Times New Roman" panose="02020603050405020304" pitchFamily="18" charset="0"/>
              </a:rPr>
              <a:t>V</a:t>
            </a:r>
            <a:r>
              <a:rPr lang="sv-SE" sz="1400" dirty="0">
                <a:latin typeface="Times New Roman" panose="02020603050405020304" pitchFamily="18" charset="0"/>
                <a:cs typeface="Times New Roman" panose="02020603050405020304" pitchFamily="18" charset="0"/>
              </a:rPr>
              <a:t>. Stodden (2017), </a:t>
            </a:r>
            <a:r>
              <a:rPr lang="sv-SE" sz="1400" dirty="0">
                <a:latin typeface="Times New Roman" panose="02020603050405020304" pitchFamily="18" charset="0"/>
                <a:cs typeface="Times New Roman" panose="02020603050405020304" pitchFamily="18" charset="0"/>
                <a:hlinkClick r:id="rId4"/>
              </a:rPr>
              <a:t>https://codeocean.com/workshops/computational-reproducibility</a:t>
            </a:r>
            <a:r>
              <a:rPr lang="sv-SE"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V. Stodden &amp; S. Miguez (2014), </a:t>
            </a:r>
            <a:r>
              <a:rPr lang="en-US" sz="1400" dirty="0">
                <a:latin typeface="Times New Roman" panose="02020603050405020304" pitchFamily="18" charset="0"/>
                <a:cs typeface="Times New Roman" panose="02020603050405020304" pitchFamily="18" charset="0"/>
                <a:hlinkClick r:id="rId5"/>
              </a:rPr>
              <a:t>https://openresearchsoftware.metajnl.com/articles/10.5334/jors.ay/</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it-IT" sz="1400" dirty="0">
                <a:latin typeface="Times New Roman" panose="02020603050405020304" pitchFamily="18" charset="0"/>
                <a:cs typeface="Times New Roman" panose="02020603050405020304" pitchFamily="18" charset="0"/>
              </a:rPr>
              <a:t>S.R. Piccolo &amp; M.B. Frampton (2016), </a:t>
            </a:r>
            <a:r>
              <a:rPr lang="it-IT" sz="1400" dirty="0">
                <a:latin typeface="Times New Roman" panose="02020603050405020304" pitchFamily="18" charset="0"/>
                <a:cs typeface="Times New Roman" panose="02020603050405020304" pitchFamily="18" charset="0"/>
                <a:hlinkClick r:id="rId6"/>
              </a:rPr>
              <a:t>https://gigascience.biomedcentral.com/articles/10.1186/s13742-016-0135-4</a:t>
            </a:r>
            <a:r>
              <a:rPr lang="it-IT" sz="1400" dirty="0">
                <a:latin typeface="Times New Roman" panose="02020603050405020304" pitchFamily="18" charset="0"/>
                <a:cs typeface="Times New Roman" panose="02020603050405020304" pitchFamily="18" charset="0"/>
              </a:rPr>
              <a:t>  </a:t>
            </a:r>
          </a:p>
          <a:p>
            <a:pPr marL="227013" indent="-227013">
              <a:spcBef>
                <a:spcPts val="300"/>
              </a:spcBef>
            </a:pPr>
            <a:r>
              <a:rPr lang="da-DK" sz="1400" dirty="0">
                <a:latin typeface="Times New Roman" panose="02020603050405020304" pitchFamily="18" charset="0"/>
                <a:cs typeface="Times New Roman" panose="02020603050405020304" pitchFamily="18" charset="0"/>
              </a:rPr>
              <a:t>G.K. Sandve et al. (2013), </a:t>
            </a:r>
            <a:r>
              <a:rPr lang="da-DK" sz="1400" dirty="0">
                <a:latin typeface="Times New Roman" panose="02020603050405020304" pitchFamily="18" charset="0"/>
                <a:cs typeface="Times New Roman" panose="02020603050405020304" pitchFamily="18" charset="0"/>
                <a:hlinkClick r:id="rId7"/>
              </a:rPr>
              <a:t>http://journals.plos.org/ploscompbiol/article?id=10.1371/journal.pcbi.1003285</a:t>
            </a:r>
            <a:r>
              <a:rPr lang="da-DK"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J. Freire, P. Bonnet &amp; D. Shasha (2012), </a:t>
            </a:r>
            <a:r>
              <a:rPr lang="it-IT" sz="1400" dirty="0">
                <a:latin typeface="Times New Roman" panose="02020603050405020304" pitchFamily="18" charset="0"/>
                <a:cs typeface="Times New Roman" panose="02020603050405020304" pitchFamily="18" charset="0"/>
                <a:hlinkClick r:id="rId8"/>
              </a:rPr>
              <a:t>https://pdfs.semanticscholar.org/57ee/c0917fc84716e5748c2e94139ab156db3ada.pdf</a:t>
            </a:r>
            <a:r>
              <a:rPr lang="it-IT" sz="1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4601709"/>
            <a:ext cx="8413474" cy="1500411"/>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O. Guest &amp; N.P. Rougier (2016), </a:t>
            </a:r>
            <a:r>
              <a:rPr lang="en-US" sz="1400" dirty="0">
                <a:latin typeface="Times New Roman" panose="02020603050405020304" pitchFamily="18" charset="0"/>
                <a:cs typeface="Times New Roman" panose="02020603050405020304" pitchFamily="18" charset="0"/>
                <a:hlinkClick r:id="rId9"/>
              </a:rPr>
              <a:t>https://hal.inria.fr/hal-01358082/file/guest_rougier_2016.pdf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 Varoquaux (2017), </a:t>
            </a:r>
            <a:r>
              <a:rPr lang="en-US" sz="1400" dirty="0">
                <a:latin typeface="Times New Roman" panose="02020603050405020304" pitchFamily="18" charset="0"/>
                <a:cs typeface="Times New Roman" panose="02020603050405020304" pitchFamily="18" charset="0"/>
                <a:hlinkClick r:id="rId10"/>
              </a:rPr>
              <a:t>http://gael-varoquaux.info/programming/beyond-computational-reproducibility-let-us-aim-for-reusability.html</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rOpenSci Project, </a:t>
            </a:r>
            <a:r>
              <a:rPr lang="en-US" sz="1400" dirty="0">
                <a:latin typeface="Times New Roman" panose="02020603050405020304" pitchFamily="18" charset="0"/>
                <a:cs typeface="Times New Roman" panose="02020603050405020304" pitchFamily="18" charset="0"/>
                <a:hlinkClick r:id="rId11"/>
              </a:rPr>
              <a:t>http://ropensci.github.io/reproducibility-guide/sections/introduction/</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L.A. Barba (2017), https://speakerdeck.com/labarba/introduction-to-computational-reproducibility-and-why-we-care </a:t>
            </a:r>
          </a:p>
        </p:txBody>
      </p:sp>
    </p:spTree>
    <p:extLst>
      <p:ext uri="{BB962C8B-B14F-4D97-AF65-F5344CB8AC3E}">
        <p14:creationId xmlns:p14="http://schemas.microsoft.com/office/powerpoint/2010/main" val="379903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2)</a:t>
            </a:r>
          </a:p>
        </p:txBody>
      </p:sp>
      <p:sp>
        <p:nvSpPr>
          <p:cNvPr id="3" name="Content Placeholder 2"/>
          <p:cNvSpPr>
            <a:spLocks noGrp="1"/>
          </p:cNvSpPr>
          <p:nvPr>
            <p:ph idx="1"/>
          </p:nvPr>
        </p:nvSpPr>
        <p:spPr>
          <a:xfrm>
            <a:off x="276639" y="791300"/>
            <a:ext cx="8608944" cy="5417911"/>
          </a:xfrm>
        </p:spPr>
        <p:txBody>
          <a:bodyPr>
            <a:normAutofit/>
          </a:bodyPr>
          <a:lstStyle/>
          <a:p>
            <a:r>
              <a:rPr lang="en-US"/>
              <a:t>A few more links</a:t>
            </a:r>
          </a:p>
          <a:p>
            <a:pPr lvl="1"/>
            <a:r>
              <a:rPr lang="en-US"/>
              <a:t>these are just a sampling of resources;  not comprehensive</a:t>
            </a:r>
          </a:p>
          <a:p>
            <a:pPr lvl="1"/>
            <a:r>
              <a:rPr lang="en-US"/>
              <a:t>don’t read them all;  skim to find ones that interest you</a:t>
            </a:r>
            <a:endParaRPr lang="en-US" dirty="0"/>
          </a:p>
          <a:p>
            <a:pPr lvl="2"/>
            <a:endParaRPr lang="en-US" dirty="0"/>
          </a:p>
          <a:p>
            <a:r>
              <a:rPr lang="en-US" dirty="0"/>
              <a:t>Biology and health </a:t>
            </a:r>
            <a:r>
              <a:rPr lang="en-US"/>
              <a:t>sciences:</a:t>
            </a:r>
          </a:p>
          <a:p>
            <a:endParaRPr lang="en-US" dirty="0"/>
          </a:p>
          <a:p>
            <a:pPr lvl="2"/>
            <a:endParaRPr lang="en-US" dirty="0"/>
          </a:p>
          <a:p>
            <a:pPr lvl="2"/>
            <a:endParaRPr lang="en-US" dirty="0"/>
          </a:p>
          <a:p>
            <a:pPr lvl="2"/>
            <a:endParaRPr lang="en-US" dirty="0"/>
          </a:p>
          <a:p>
            <a:pPr marL="914400" lvl="2" indent="0">
              <a:buNone/>
            </a:pPr>
            <a:endParaRPr lang="en-US" dirty="0"/>
          </a:p>
          <a:p>
            <a:r>
              <a:rPr lang="en-US" dirty="0"/>
              <a:t>How can journals (or funding agencies) incentivize scientists…?</a:t>
            </a:r>
          </a:p>
        </p:txBody>
      </p:sp>
      <p:sp>
        <p:nvSpPr>
          <p:cNvPr id="7" name="TextBox 6">
            <a:extLst>
              <a:ext uri="{FF2B5EF4-FFF2-40B4-BE49-F238E27FC236}">
                <a16:creationId xmlns:a16="http://schemas.microsoft.com/office/drawing/2014/main" id="{F35A1A89-FB8A-4F5B-8BD2-9EE4EA8B8583}"/>
              </a:ext>
            </a:extLst>
          </p:cNvPr>
          <p:cNvSpPr txBox="1"/>
          <p:nvPr/>
        </p:nvSpPr>
        <p:spPr>
          <a:xfrm>
            <a:off x="583096" y="2346910"/>
            <a:ext cx="8284265" cy="1069524"/>
          </a:xfrm>
          <a:prstGeom prst="rect">
            <a:avLst/>
          </a:prstGeom>
          <a:noFill/>
        </p:spPr>
        <p:txBody>
          <a:bodyPr wrap="square" rtlCol="0">
            <a:spAutoFit/>
          </a:bodyPr>
          <a:lstStyle/>
          <a:p>
            <a:pPr>
              <a:spcBef>
                <a:spcPts val="300"/>
              </a:spcBef>
            </a:pPr>
            <a:r>
              <a:rPr lang="en-US" sz="1400" dirty="0">
                <a:latin typeface="Times New Roman" panose="02020603050405020304" pitchFamily="18" charset="0"/>
                <a:cs typeface="Times New Roman" panose="02020603050405020304" pitchFamily="18" charset="0"/>
              </a:rPr>
              <a:t>L. Hatton &amp; G. Warr (2016), </a:t>
            </a:r>
            <a:r>
              <a:rPr lang="en-US" sz="1400" dirty="0">
                <a:latin typeface="Times New Roman" panose="02020603050405020304" pitchFamily="18" charset="0"/>
                <a:cs typeface="Times New Roman" panose="02020603050405020304" pitchFamily="18" charset="0"/>
                <a:hlinkClick r:id="rId3"/>
              </a:rPr>
              <a:t>https://arxiv.org/abs/1608.06897</a:t>
            </a:r>
            <a:r>
              <a:rPr lang="en-US" sz="1400" dirty="0">
                <a:latin typeface="Times New Roman" panose="02020603050405020304" pitchFamily="18" charset="0"/>
                <a:cs typeface="Times New Roman" panose="02020603050405020304" pitchFamily="18" charset="0"/>
              </a:rPr>
              <a:t> </a:t>
            </a:r>
          </a:p>
          <a:p>
            <a:pPr>
              <a:spcBef>
                <a:spcPts val="300"/>
              </a:spcBef>
            </a:pPr>
            <a:r>
              <a:rPr lang="en-US" sz="1400" dirty="0">
                <a:latin typeface="Times New Roman" panose="02020603050405020304" pitchFamily="18" charset="0"/>
                <a:cs typeface="Times New Roman" panose="02020603050405020304" pitchFamily="18" charset="0"/>
              </a:rPr>
              <a:t>B. Grüning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(2017), </a:t>
            </a:r>
            <a:r>
              <a:rPr lang="en-US" sz="1400" dirty="0">
                <a:latin typeface="Times New Roman" panose="02020603050405020304" pitchFamily="18" charset="0"/>
                <a:cs typeface="Times New Roman" panose="02020603050405020304" pitchFamily="18" charset="0"/>
                <a:hlinkClick r:id="rId4"/>
              </a:rPr>
              <a:t>https://www.biorxiv.org/content/early/2017/10/10/200683</a:t>
            </a:r>
            <a:r>
              <a:rPr lang="en-US" sz="1400" dirty="0">
                <a:latin typeface="Times New Roman" panose="02020603050405020304" pitchFamily="18" charset="0"/>
                <a:cs typeface="Times New Roman" panose="02020603050405020304" pitchFamily="18" charset="0"/>
              </a:rPr>
              <a:t> </a:t>
            </a:r>
          </a:p>
          <a:p>
            <a:pPr>
              <a:spcBef>
                <a:spcPts val="300"/>
              </a:spcBef>
            </a:pPr>
            <a:r>
              <a:rPr lang="fr-FR" sz="1400" dirty="0">
                <a:latin typeface="Times New Roman" panose="02020603050405020304" pitchFamily="18" charset="0"/>
                <a:cs typeface="Times New Roman" panose="02020603050405020304" pitchFamily="18" charset="0"/>
              </a:rPr>
              <a:t>S. Cohen-Boulakia </a:t>
            </a:r>
            <a:r>
              <a:rPr lang="fr-FR" sz="1400" i="1" dirty="0">
                <a:latin typeface="Times New Roman" panose="02020603050405020304" pitchFamily="18" charset="0"/>
                <a:cs typeface="Times New Roman" panose="02020603050405020304" pitchFamily="18" charset="0"/>
              </a:rPr>
              <a:t>et al</a:t>
            </a:r>
            <a:r>
              <a:rPr lang="fr-FR" sz="1400" dirty="0">
                <a:latin typeface="Times New Roman" panose="02020603050405020304" pitchFamily="18" charset="0"/>
                <a:cs typeface="Times New Roman" panose="02020603050405020304" pitchFamily="18" charset="0"/>
              </a:rPr>
              <a:t>. (2017), </a:t>
            </a:r>
            <a:r>
              <a:rPr lang="fr-FR" sz="1400" dirty="0">
                <a:latin typeface="Times New Roman" panose="02020603050405020304" pitchFamily="18" charset="0"/>
                <a:cs typeface="Times New Roman" panose="02020603050405020304" pitchFamily="18" charset="0"/>
                <a:hlinkClick r:id="rId5"/>
              </a:rPr>
              <a:t>https://www.sciencedirect.com/science/article/pii/S0167739X17300316</a:t>
            </a:r>
            <a:r>
              <a:rPr lang="fr-FR" sz="1400" dirty="0">
                <a:latin typeface="Times New Roman" panose="02020603050405020304" pitchFamily="18" charset="0"/>
                <a:cs typeface="Times New Roman" panose="02020603050405020304" pitchFamily="18" charset="0"/>
              </a:rPr>
              <a:t> </a:t>
            </a:r>
          </a:p>
          <a:p>
            <a:pPr>
              <a:spcBef>
                <a:spcPts val="300"/>
              </a:spcBef>
            </a:pPr>
            <a:r>
              <a:rPr lang="fr-FR" sz="1400" dirty="0">
                <a:latin typeface="Times New Roman" panose="02020603050405020304" pitchFamily="18" charset="0"/>
                <a:cs typeface="Times New Roman" panose="02020603050405020304" pitchFamily="18" charset="0"/>
              </a:rPr>
              <a:t>B.K. Beaulieu-Jones &amp; C.S. Greene (2017), </a:t>
            </a:r>
            <a:r>
              <a:rPr lang="fr-FR" sz="1400" dirty="0">
                <a:latin typeface="Times New Roman" panose="02020603050405020304" pitchFamily="18" charset="0"/>
                <a:cs typeface="Times New Roman" panose="02020603050405020304" pitchFamily="18" charset="0"/>
                <a:hlinkClick r:id="rId6"/>
              </a:rPr>
              <a:t>https://www.nature.com/articles/nbt.3780</a:t>
            </a:r>
            <a:r>
              <a:rPr lang="fr-FR" sz="1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B8371A57-1138-419D-832A-1FE059D9EF9A}"/>
              </a:ext>
            </a:extLst>
          </p:cNvPr>
          <p:cNvSpPr txBox="1"/>
          <p:nvPr/>
        </p:nvSpPr>
        <p:spPr>
          <a:xfrm>
            <a:off x="601318" y="4075872"/>
            <a:ext cx="8284265" cy="992579"/>
          </a:xfrm>
          <a:prstGeom prst="rect">
            <a:avLst/>
          </a:prstGeom>
          <a:noFill/>
        </p:spPr>
        <p:txBody>
          <a:bodyPr wrap="square" rtlCol="0">
            <a:spAutoFit/>
          </a:bodyPr>
          <a:lstStyle/>
          <a:p>
            <a:pPr>
              <a:spcBef>
                <a:spcPts val="300"/>
              </a:spcBef>
            </a:pPr>
            <a:r>
              <a:rPr lang="it-IT" sz="1400" dirty="0">
                <a:latin typeface="Times New Roman" panose="02020603050405020304" pitchFamily="18" charset="0"/>
                <a:cs typeface="Times New Roman" panose="02020603050405020304" pitchFamily="18" charset="0"/>
              </a:rPr>
              <a:t>P. Montagano &amp; S. Green (2018), </a:t>
            </a:r>
            <a:r>
              <a:rPr lang="it-IT" sz="1400" dirty="0">
                <a:latin typeface="Times New Roman" panose="02020603050405020304" pitchFamily="18" charset="0"/>
                <a:cs typeface="Times New Roman" panose="02020603050405020304" pitchFamily="18" charset="0"/>
                <a:hlinkClick r:id="rId7"/>
              </a:rPr>
              <a:t>https://codeocean.com/webinar/editor</a:t>
            </a:r>
            <a:r>
              <a:rPr lang="it-IT" sz="1400" dirty="0">
                <a:latin typeface="Times New Roman" panose="02020603050405020304" pitchFamily="18" charset="0"/>
                <a:cs typeface="Times New Roman" panose="02020603050405020304" pitchFamily="18" charset="0"/>
              </a:rPr>
              <a:t>  </a:t>
            </a:r>
          </a:p>
          <a:p>
            <a:pPr>
              <a:spcBef>
                <a:spcPts val="300"/>
              </a:spcBef>
            </a:pPr>
            <a:r>
              <a:rPr lang="en-US" sz="1400" dirty="0">
                <a:latin typeface="Times New Roman" panose="02020603050405020304" pitchFamily="18" charset="0"/>
                <a:cs typeface="Times New Roman" panose="02020603050405020304" pitchFamily="18" charset="0"/>
              </a:rPr>
              <a:t>R. Nagler &amp; D.L. Bruhwiler (2018), </a:t>
            </a:r>
            <a:r>
              <a:rPr lang="en-US" sz="1400" dirty="0">
                <a:latin typeface="Times New Roman" panose="02020603050405020304" pitchFamily="18" charset="0"/>
                <a:cs typeface="Times New Roman" panose="02020603050405020304" pitchFamily="18" charset="0"/>
                <a:hlinkClick r:id="rId8"/>
              </a:rPr>
              <a:t>https://www.researchgate.net/publication/322438060_The_Replication_Tax_Shifting_the_Financial_Burden_to_Incentivize_Reproducibility_in_Computational_Research</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075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Heads up – today’s homework</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1053736"/>
            <a:ext cx="8839200" cy="4920343"/>
          </a:xfrm>
        </p:spPr>
        <p:txBody>
          <a:bodyPr>
            <a:normAutofit/>
          </a:bodyPr>
          <a:lstStyle/>
          <a:p>
            <a:r>
              <a:rPr lang="en-US" dirty="0"/>
              <a:t>Read </a:t>
            </a:r>
            <a:r>
              <a:rPr lang="en-US" b="1" i="1" dirty="0"/>
              <a:t>at least one </a:t>
            </a:r>
            <a:r>
              <a:rPr lang="en-US" dirty="0"/>
              <a:t>of the above references, and…</a:t>
            </a:r>
          </a:p>
          <a:p>
            <a:pPr lvl="1"/>
            <a:r>
              <a:rPr lang="en-US" i="0" dirty="0"/>
              <a:t>Write 3 paragraphs on computational reproducibility:</a:t>
            </a:r>
          </a:p>
          <a:p>
            <a:pPr lvl="2"/>
            <a:r>
              <a:rPr lang="en-US" dirty="0"/>
              <a:t>e.g. How could improved computational reproducibility benefit your science?</a:t>
            </a:r>
          </a:p>
          <a:p>
            <a:pPr lvl="2"/>
            <a:r>
              <a:rPr lang="en-US" dirty="0"/>
              <a:t>e.g. How could it improve your institution?</a:t>
            </a:r>
          </a:p>
          <a:p>
            <a:pPr lvl="2"/>
            <a:r>
              <a:rPr lang="en-US" i="0" dirty="0"/>
              <a:t>e.g. Describe an experience with computational reproducibility (or the opposite).</a:t>
            </a:r>
          </a:p>
          <a:p>
            <a:pPr lvl="2"/>
            <a:r>
              <a:rPr lang="en-US" dirty="0"/>
              <a:t>e.g. Discuss what you think would be most effective for improving reproducibility.</a:t>
            </a:r>
          </a:p>
          <a:p>
            <a:pPr lvl="2"/>
            <a:r>
              <a:rPr lang="en-US" i="0" dirty="0"/>
              <a:t>e.g. Discuss pros/cons, trade-offs or how to address cost-benefit concerns.</a:t>
            </a:r>
          </a:p>
          <a:p>
            <a:pPr lvl="2"/>
            <a:r>
              <a:rPr lang="en-US" dirty="0"/>
              <a:t>…or choose your own theme</a:t>
            </a:r>
          </a:p>
          <a:p>
            <a:pPr lvl="1"/>
            <a:r>
              <a:rPr lang="en-US" i="0" dirty="0"/>
              <a:t>Be sure to </a:t>
            </a:r>
            <a:r>
              <a:rPr lang="en-US" dirty="0"/>
              <a:t>make a connection with at least one of the above references</a:t>
            </a:r>
          </a:p>
          <a:p>
            <a:pPr lvl="1"/>
            <a:endParaRPr lang="en-US" i="0" dirty="0"/>
          </a:p>
          <a:p>
            <a:r>
              <a:rPr lang="en-US" dirty="0"/>
              <a:t>The rest of the lecture </a:t>
            </a:r>
            <a:r>
              <a:rPr lang="en-US" b="1" i="1" dirty="0"/>
              <a:t>is</a:t>
            </a:r>
            <a:r>
              <a:rPr lang="en-US" dirty="0"/>
              <a:t> relevant to this assignment</a:t>
            </a:r>
          </a:p>
          <a:p>
            <a:pPr lvl="1"/>
            <a:r>
              <a:rPr lang="en-US" i="0" dirty="0"/>
              <a:t>Just giving you a heads up</a:t>
            </a:r>
            <a:r>
              <a:rPr lang="en-US" dirty="0"/>
              <a:t>…</a:t>
            </a:r>
            <a:endParaRPr lang="en-US" i="0" dirty="0"/>
          </a:p>
        </p:txBody>
      </p:sp>
    </p:spTree>
    <p:extLst>
      <p:ext uri="{BB962C8B-B14F-4D97-AF65-F5344CB8AC3E}">
        <p14:creationId xmlns:p14="http://schemas.microsoft.com/office/powerpoint/2010/main" val="140328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Near-term goals – </a:t>
            </a:r>
            <a:r>
              <a:rPr lang="en-US" sz="1800" b="0" dirty="0"/>
              <a:t>let’s walk before trying to run…</a:t>
            </a:r>
            <a:endParaRPr lang="en-US" b="0" dirty="0"/>
          </a:p>
        </p:txBody>
      </p:sp>
      <p:sp>
        <p:nvSpPr>
          <p:cNvPr id="3" name="Content Placeholder 2"/>
          <p:cNvSpPr>
            <a:spLocks noGrp="1"/>
          </p:cNvSpPr>
          <p:nvPr>
            <p:ph idx="1"/>
          </p:nvPr>
        </p:nvSpPr>
        <p:spPr>
          <a:xfrm>
            <a:off x="476250" y="687977"/>
            <a:ext cx="8191500" cy="5643153"/>
          </a:xfrm>
        </p:spPr>
        <p:txBody>
          <a:bodyPr>
            <a:normAutofit lnSpcReduction="10000"/>
          </a:bodyPr>
          <a:lstStyle/>
          <a:p>
            <a:r>
              <a:rPr lang="en-US" i="0" dirty="0"/>
              <a:t>Enable reproducible simulations with a single code (i.e. replicability)</a:t>
            </a:r>
          </a:p>
          <a:p>
            <a:pPr lvl="1"/>
            <a:r>
              <a:rPr lang="en-US" dirty="0"/>
              <a:t>two scientists </a:t>
            </a:r>
            <a:r>
              <a:rPr lang="en-US" b="1" i="1" dirty="0"/>
              <a:t>will </a:t>
            </a:r>
            <a:r>
              <a:rPr lang="en-US" dirty="0"/>
              <a:t>get identical results from the same code</a:t>
            </a:r>
          </a:p>
          <a:p>
            <a:pPr lvl="1"/>
            <a:r>
              <a:rPr lang="en-US" dirty="0"/>
              <a:t>more than two – as many scientists as are interested</a:t>
            </a:r>
          </a:p>
          <a:p>
            <a:r>
              <a:rPr lang="en-US" i="0" dirty="0"/>
              <a:t>What is required?</a:t>
            </a:r>
          </a:p>
          <a:p>
            <a:pPr lvl="1"/>
            <a:r>
              <a:rPr lang="en-US" i="0" dirty="0"/>
              <a:t>make community codes portable, easy to install, publicly available</a:t>
            </a:r>
          </a:p>
          <a:p>
            <a:pPr lvl="1"/>
            <a:r>
              <a:rPr lang="en-US" i="0" dirty="0"/>
              <a:t>simple, easy sharing of code &amp; full environment across users and systems</a:t>
            </a:r>
          </a:p>
          <a:p>
            <a:r>
              <a:rPr lang="en-US" dirty="0"/>
              <a:t>And how is that done?</a:t>
            </a:r>
          </a:p>
          <a:p>
            <a:pPr lvl="1"/>
            <a:r>
              <a:rPr lang="en-US" dirty="0"/>
              <a:t>with application containers</a:t>
            </a:r>
          </a:p>
          <a:p>
            <a:pPr lvl="2"/>
            <a:r>
              <a:rPr lang="en-US" dirty="0"/>
              <a:t>Docker (commercial, most widely used), </a:t>
            </a:r>
            <a:r>
              <a:rPr lang="en-US" sz="1100" b="0" dirty="0">
                <a:hlinkClick r:id="rId3"/>
              </a:rPr>
              <a:t>https://www.docker.com/what-docker</a:t>
            </a:r>
            <a:r>
              <a:rPr lang="en-US" sz="1100" b="0" dirty="0"/>
              <a:t> </a:t>
            </a:r>
          </a:p>
          <a:p>
            <a:pPr lvl="2"/>
            <a:r>
              <a:rPr lang="en-US" dirty="0"/>
              <a:t>Singularity, Shifter (newer, HPC), </a:t>
            </a:r>
            <a:r>
              <a:rPr lang="en-US" sz="1100" b="0" dirty="0">
                <a:solidFill>
                  <a:schemeClr val="tx1"/>
                </a:solidFill>
                <a:hlinkClick r:id="rId4"/>
              </a:rPr>
              <a:t>https://tin6150.github.io/psg/blogger_container_hpc.html</a:t>
            </a:r>
            <a:r>
              <a:rPr lang="en-US" sz="1100" b="0" dirty="0">
                <a:solidFill>
                  <a:schemeClr val="tx1"/>
                </a:solidFill>
              </a:rPr>
              <a:t> </a:t>
            </a:r>
          </a:p>
          <a:p>
            <a:r>
              <a:rPr lang="en-US" i="0" dirty="0"/>
              <a:t>Caveat</a:t>
            </a:r>
          </a:p>
          <a:p>
            <a:pPr lvl="1"/>
            <a:r>
              <a:rPr lang="en-US" dirty="0"/>
              <a:t>there are other approaches to reproducibility; not just containers</a:t>
            </a:r>
          </a:p>
          <a:p>
            <a:pPr lvl="2"/>
            <a:r>
              <a:rPr lang="en-US" dirty="0"/>
              <a:t>these can require significant infrastructure and constrained workflows</a:t>
            </a:r>
          </a:p>
          <a:p>
            <a:pPr lvl="1"/>
            <a:r>
              <a:rPr lang="en-US" i="0" dirty="0"/>
              <a:t>we are focusing on community codes and individual scientists</a:t>
            </a:r>
          </a:p>
          <a:p>
            <a:pPr lvl="2"/>
            <a:r>
              <a:rPr lang="en-US" i="0" dirty="0"/>
              <a:t>developers are independent &amp; busy</a:t>
            </a:r>
          </a:p>
          <a:p>
            <a:pPr lvl="2"/>
            <a:r>
              <a:rPr lang="en-US" i="0" dirty="0"/>
              <a:t>there are many codes with diverse applications</a:t>
            </a:r>
          </a:p>
          <a:p>
            <a:r>
              <a:rPr lang="en-US" dirty="0"/>
              <a:t>What about usability?</a:t>
            </a:r>
          </a:p>
          <a:p>
            <a:pPr lvl="1"/>
            <a:r>
              <a:rPr lang="en-US" i="0" dirty="0"/>
              <a:t>IPython notebooks (on a Jupyter server) can get you part of the way</a:t>
            </a:r>
          </a:p>
          <a:p>
            <a:pPr lvl="1"/>
            <a:r>
              <a:rPr lang="en-US" i="0" dirty="0"/>
              <a:t>Intuitive, browser-based GUIs show greater promise</a:t>
            </a:r>
          </a:p>
          <a:p>
            <a:r>
              <a:rPr lang="en-US" dirty="0"/>
              <a:t>Cloud-based approach minimizes the cost of reproducibility</a:t>
            </a:r>
            <a:endParaRPr lang="en-US" i="0" dirty="0"/>
          </a:p>
        </p:txBody>
      </p:sp>
    </p:spTree>
    <p:extLst>
      <p:ext uri="{BB962C8B-B14F-4D97-AF65-F5344CB8AC3E}">
        <p14:creationId xmlns:p14="http://schemas.microsoft.com/office/powerpoint/2010/main" val="400042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What do containers do?    How are they used?</a:t>
            </a:r>
            <a:endParaRPr lang="en-US" b="0" dirty="0"/>
          </a:p>
        </p:txBody>
      </p:sp>
      <p:sp>
        <p:nvSpPr>
          <p:cNvPr id="3" name="Content Placeholder 2"/>
          <p:cNvSpPr>
            <a:spLocks noGrp="1"/>
          </p:cNvSpPr>
          <p:nvPr>
            <p:ph idx="1"/>
          </p:nvPr>
        </p:nvSpPr>
        <p:spPr>
          <a:xfrm>
            <a:off x="476250" y="596032"/>
            <a:ext cx="8191500" cy="5447718"/>
          </a:xfrm>
        </p:spPr>
        <p:txBody>
          <a:bodyPr>
            <a:normAutofit/>
          </a:bodyPr>
          <a:lstStyle/>
          <a:p>
            <a:r>
              <a:rPr lang="en-US" dirty="0"/>
              <a:t>Application containers provide OS-level virtualization</a:t>
            </a:r>
          </a:p>
          <a:p>
            <a:pPr lvl="1"/>
            <a:r>
              <a:rPr lang="en-US" dirty="0"/>
              <a:t>deploy and run distributed applications</a:t>
            </a:r>
          </a:p>
          <a:p>
            <a:pPr lvl="2"/>
            <a:r>
              <a:rPr lang="en-US" dirty="0"/>
              <a:t>most use cases involve small, serial apps and very short run-times</a:t>
            </a:r>
          </a:p>
          <a:p>
            <a:pPr lvl="2"/>
            <a:r>
              <a:rPr lang="en-US" dirty="0"/>
              <a:t>no need for an entire virtual machine (VM) for each app</a:t>
            </a:r>
          </a:p>
          <a:p>
            <a:r>
              <a:rPr lang="en-US" dirty="0"/>
              <a:t>Multiple isolated applications or services run on a single host</a:t>
            </a:r>
          </a:p>
          <a:p>
            <a:pPr lvl="1"/>
            <a:r>
              <a:rPr lang="en-US" dirty="0"/>
              <a:t>each accesses the same OS kernel</a:t>
            </a:r>
          </a:p>
          <a:p>
            <a:pPr lvl="1"/>
            <a:r>
              <a:rPr lang="en-US" dirty="0"/>
              <a:t>multiple containers compete for available resources</a:t>
            </a:r>
          </a:p>
          <a:p>
            <a:r>
              <a:rPr lang="en-US" dirty="0"/>
              <a:t>Containers can be deployed on any computer system</a:t>
            </a:r>
          </a:p>
          <a:p>
            <a:pPr lvl="1"/>
            <a:r>
              <a:rPr lang="en-US" dirty="0"/>
              <a:t>bare-metal;  cloud instances;  virtual machines</a:t>
            </a:r>
          </a:p>
          <a:p>
            <a:r>
              <a:rPr lang="en-US" dirty="0"/>
              <a:t>Containers are available on every OS</a:t>
            </a:r>
          </a:p>
          <a:p>
            <a:pPr lvl="1"/>
            <a:r>
              <a:rPr lang="en-US" dirty="0"/>
              <a:t>multiple flavors of Linux, with essentially no run-time overhead</a:t>
            </a:r>
          </a:p>
          <a:p>
            <a:pPr lvl="1"/>
            <a:r>
              <a:rPr lang="en-US" dirty="0"/>
              <a:t>MacOS and Windows (limited, with some computational overhead)</a:t>
            </a:r>
          </a:p>
          <a:p>
            <a:pPr lvl="2"/>
            <a:endParaRPr lang="en-US" dirty="0"/>
          </a:p>
          <a:p>
            <a:r>
              <a:rPr lang="en-US" dirty="0"/>
              <a:t>HPC presents a fundamentally different use case</a:t>
            </a:r>
          </a:p>
          <a:p>
            <a:pPr lvl="1"/>
            <a:r>
              <a:rPr lang="en-US" dirty="0"/>
              <a:t>large apps:  physics code, dependencies, viz &amp; post-processing tools...</a:t>
            </a:r>
          </a:p>
          <a:p>
            <a:pPr lvl="1"/>
            <a:r>
              <a:rPr lang="en-US" dirty="0"/>
              <a:t>highly variable run-times (seconds to days) on multiple processors</a:t>
            </a:r>
          </a:p>
          <a:p>
            <a:pPr lvl="1"/>
            <a:r>
              <a:rPr lang="en-US" dirty="0"/>
              <a:t>data generation</a:t>
            </a:r>
          </a:p>
          <a:p>
            <a:pPr lvl="2"/>
            <a:r>
              <a:rPr lang="en-US" dirty="0"/>
              <a:t>subdirs can be mounted to write files outside of the container</a:t>
            </a:r>
          </a:p>
          <a:p>
            <a:pPr lvl="1"/>
            <a:endParaRPr lang="en-US" dirty="0"/>
          </a:p>
        </p:txBody>
      </p:sp>
    </p:spTree>
    <p:extLst>
      <p:ext uri="{BB962C8B-B14F-4D97-AF65-F5344CB8AC3E}">
        <p14:creationId xmlns:p14="http://schemas.microsoft.com/office/powerpoint/2010/main" val="114044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Container vs. Virtual Machine (VM)</a:t>
            </a:r>
            <a:endParaRPr lang="en-US" b="0" i="0" dirty="0"/>
          </a:p>
        </p:txBody>
      </p:sp>
      <p:sp>
        <p:nvSpPr>
          <p:cNvPr id="3" name="Content Placeholder 2"/>
          <p:cNvSpPr>
            <a:spLocks noGrp="1"/>
          </p:cNvSpPr>
          <p:nvPr>
            <p:ph idx="1"/>
          </p:nvPr>
        </p:nvSpPr>
        <p:spPr>
          <a:xfrm>
            <a:off x="352185" y="745677"/>
            <a:ext cx="8191500" cy="2072012"/>
          </a:xfrm>
        </p:spPr>
        <p:txBody>
          <a:bodyPr>
            <a:normAutofit/>
          </a:bodyPr>
          <a:lstStyle/>
          <a:p>
            <a:r>
              <a:rPr lang="en-US" dirty="0"/>
              <a:t>Containers and VMs are similar in their goal: </a:t>
            </a:r>
          </a:p>
          <a:p>
            <a:pPr lvl="1"/>
            <a:r>
              <a:rPr lang="en-US" dirty="0"/>
              <a:t>to isolate an application and its dependencies</a:t>
            </a:r>
          </a:p>
          <a:p>
            <a:pPr lvl="1"/>
            <a:r>
              <a:rPr lang="en-US" dirty="0"/>
              <a:t>in a self-contained unit that can run anywhere</a:t>
            </a:r>
          </a:p>
          <a:p>
            <a:pPr lvl="1"/>
            <a:endParaRPr lang="en-US" dirty="0"/>
          </a:p>
          <a:p>
            <a:r>
              <a:rPr lang="en-US" dirty="0"/>
              <a:t>The differences are important</a:t>
            </a:r>
          </a:p>
        </p:txBody>
      </p:sp>
      <p:pic>
        <p:nvPicPr>
          <p:cNvPr id="4" name="Picture 3">
            <a:extLst>
              <a:ext uri="{FF2B5EF4-FFF2-40B4-BE49-F238E27FC236}">
                <a16:creationId xmlns:a16="http://schemas.microsoft.com/office/drawing/2014/main" id="{6A8E0E4A-675D-4335-B1B6-0B78D0B7ADC8}"/>
              </a:ext>
            </a:extLst>
          </p:cNvPr>
          <p:cNvPicPr>
            <a:picLocks noChangeAspect="1"/>
          </p:cNvPicPr>
          <p:nvPr/>
        </p:nvPicPr>
        <p:blipFill>
          <a:blip r:embed="rId3"/>
          <a:stretch>
            <a:fillRect/>
          </a:stretch>
        </p:blipFill>
        <p:spPr>
          <a:xfrm>
            <a:off x="4650397" y="2071407"/>
            <a:ext cx="4440934" cy="4736102"/>
          </a:xfrm>
          <a:prstGeom prst="rect">
            <a:avLst/>
          </a:prstGeom>
        </p:spPr>
      </p:pic>
      <p:pic>
        <p:nvPicPr>
          <p:cNvPr id="5" name="Picture 4">
            <a:extLst>
              <a:ext uri="{FF2B5EF4-FFF2-40B4-BE49-F238E27FC236}">
                <a16:creationId xmlns:a16="http://schemas.microsoft.com/office/drawing/2014/main" id="{94974CB9-5BFD-42F0-8E4B-A8ECDFDFF4D2}"/>
              </a:ext>
            </a:extLst>
          </p:cNvPr>
          <p:cNvPicPr>
            <a:picLocks noChangeAspect="1"/>
          </p:cNvPicPr>
          <p:nvPr/>
        </p:nvPicPr>
        <p:blipFill>
          <a:blip r:embed="rId4"/>
          <a:stretch>
            <a:fillRect/>
          </a:stretch>
        </p:blipFill>
        <p:spPr>
          <a:xfrm>
            <a:off x="41382" y="3429000"/>
            <a:ext cx="4696065" cy="3422054"/>
          </a:xfrm>
          <a:prstGeom prst="rect">
            <a:avLst/>
          </a:prstGeom>
        </p:spPr>
      </p:pic>
      <p:sp>
        <p:nvSpPr>
          <p:cNvPr id="6" name="TextBox 5">
            <a:extLst>
              <a:ext uri="{FF2B5EF4-FFF2-40B4-BE49-F238E27FC236}">
                <a16:creationId xmlns:a16="http://schemas.microsoft.com/office/drawing/2014/main" id="{61328A6C-5F57-4BFC-984C-4E43AA9106BF}"/>
              </a:ext>
            </a:extLst>
          </p:cNvPr>
          <p:cNvSpPr txBox="1"/>
          <p:nvPr/>
        </p:nvSpPr>
        <p:spPr>
          <a:xfrm>
            <a:off x="41383" y="2817689"/>
            <a:ext cx="469606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Schematics taken from  </a:t>
            </a:r>
            <a:r>
              <a:rPr lang="en-US" sz="1200" dirty="0">
                <a:latin typeface="Times New Roman" panose="02020603050405020304" pitchFamily="18" charset="0"/>
                <a:cs typeface="Times New Roman" panose="02020603050405020304" pitchFamily="18" charset="0"/>
                <a:hlinkClick r:id="rId5"/>
              </a:rPr>
              <a:t>https://medium.freecodecamp.org/a-beginner-friendly-introduction-to-containers-vms-and-docker-79a9e3e119b</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847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Application Containers for Reproducibility</a:t>
            </a:r>
          </a:p>
        </p:txBody>
      </p:sp>
      <p:sp>
        <p:nvSpPr>
          <p:cNvPr id="3" name="Content Placeholder 2"/>
          <p:cNvSpPr>
            <a:spLocks noGrp="1"/>
          </p:cNvSpPr>
          <p:nvPr>
            <p:ph idx="1"/>
          </p:nvPr>
        </p:nvSpPr>
        <p:spPr>
          <a:xfrm>
            <a:off x="276639" y="791301"/>
            <a:ext cx="8608944" cy="2396036"/>
          </a:xfrm>
        </p:spPr>
        <p:txBody>
          <a:bodyPr>
            <a:normAutofit lnSpcReduction="10000"/>
          </a:bodyPr>
          <a:lstStyle/>
          <a:p>
            <a:r>
              <a:rPr lang="en-US" i="0" dirty="0"/>
              <a:t>Containerization has become a key technology for reproducibility</a:t>
            </a:r>
          </a:p>
          <a:p>
            <a:pPr lvl="1"/>
            <a:r>
              <a:rPr lang="en-US" dirty="0"/>
              <a:t>not the only approach (see ‘caveat’ on slide #13 above)</a:t>
            </a:r>
          </a:p>
          <a:p>
            <a:pPr lvl="1"/>
            <a:r>
              <a:rPr lang="en-US" i="0" dirty="0"/>
              <a:t>it is a practical approach for replicating a simulation result in the future</a:t>
            </a:r>
          </a:p>
          <a:p>
            <a:r>
              <a:rPr lang="en-US" dirty="0"/>
              <a:t>The colleague you are sharing with could by yourself in 6 months or 6 years</a:t>
            </a:r>
          </a:p>
          <a:p>
            <a:pPr lvl="1"/>
            <a:r>
              <a:rPr lang="en-US" dirty="0"/>
              <a:t>an application container can be archived indefinitely and then reused</a:t>
            </a:r>
          </a:p>
          <a:p>
            <a:pPr lvl="1"/>
            <a:r>
              <a:rPr lang="en-US" dirty="0"/>
              <a:t>assuming Docker or a compatible technology is still supported</a:t>
            </a:r>
          </a:p>
          <a:p>
            <a:r>
              <a:rPr lang="en-US" dirty="0"/>
              <a:t>Some pointers for further study:</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3187337"/>
            <a:ext cx="8413474" cy="2085186"/>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Docker Containers for Reproducible Research Workshop (2017), </a:t>
            </a:r>
            <a:r>
              <a:rPr lang="en-US" sz="1400" dirty="0">
                <a:latin typeface="Times New Roman" panose="02020603050405020304" pitchFamily="18" charset="0"/>
                <a:cs typeface="Times New Roman" panose="02020603050405020304" pitchFamily="18" charset="0"/>
                <a:hlinkClick r:id="rId3"/>
              </a:rPr>
              <a:t>https://www.software.ac.uk/c4rr</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G.M. </a:t>
            </a:r>
            <a:r>
              <a:rPr lang="en-US" sz="1400" dirty="0" err="1">
                <a:latin typeface="Times New Roman" panose="02020603050405020304" pitchFamily="18" charset="0"/>
                <a:cs typeface="Times New Roman" panose="02020603050405020304" pitchFamily="18" charset="0"/>
              </a:rPr>
              <a:t>Kurtzer</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Sochat</a:t>
            </a:r>
            <a:r>
              <a:rPr lang="en-US" sz="1400" dirty="0">
                <a:latin typeface="Times New Roman" panose="02020603050405020304" pitchFamily="18" charset="0"/>
                <a:cs typeface="Times New Roman" panose="02020603050405020304" pitchFamily="18" charset="0"/>
              </a:rPr>
              <a:t> and M.W. Bauer (2017), </a:t>
            </a:r>
            <a:r>
              <a:rPr lang="en-US" sz="1400" dirty="0">
                <a:latin typeface="Times New Roman" panose="02020603050405020304" pitchFamily="18" charset="0"/>
                <a:cs typeface="Times New Roman" panose="02020603050405020304" pitchFamily="18" charset="0"/>
                <a:hlinkClick r:id="rId4"/>
              </a:rPr>
              <a:t>https://www.ncbi.nlm.nih.gov/pmc/articles/PMC5426675/</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 Nüst &amp; M. Hinz (2017), </a:t>
            </a:r>
            <a:r>
              <a:rPr lang="en-US" sz="1400" dirty="0">
                <a:latin typeface="Times New Roman" panose="02020603050405020304" pitchFamily="18" charset="0"/>
                <a:cs typeface="Times New Roman" panose="02020603050405020304" pitchFamily="18" charset="0"/>
                <a:hlinkClick r:id="rId5"/>
              </a:rPr>
              <a:t>http://o2r.info/2017/05/30/containerit-package/</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J. </a:t>
            </a:r>
            <a:r>
              <a:rPr lang="en-US" sz="1400" dirty="0" err="1">
                <a:latin typeface="Times New Roman" panose="02020603050405020304" pitchFamily="18" charset="0"/>
                <a:cs typeface="Times New Roman" panose="02020603050405020304" pitchFamily="18" charset="0"/>
              </a:rPr>
              <a:t>Cito</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Ferme</a:t>
            </a:r>
            <a:r>
              <a:rPr lang="en-US" sz="1400" dirty="0">
                <a:latin typeface="Times New Roman" panose="02020603050405020304" pitchFamily="18" charset="0"/>
                <a:cs typeface="Times New Roman" panose="02020603050405020304" pitchFamily="18" charset="0"/>
              </a:rPr>
              <a:t> and H.C. Gall (2016), </a:t>
            </a:r>
            <a:r>
              <a:rPr lang="en-US" sz="1400" dirty="0">
                <a:latin typeface="Times New Roman" panose="02020603050405020304" pitchFamily="18" charset="0"/>
                <a:cs typeface="Times New Roman" panose="02020603050405020304" pitchFamily="18" charset="0"/>
                <a:hlinkClick r:id="rId6"/>
              </a:rPr>
              <a:t>https://link.springer.com/chapter/10.1007/978-3-319-38791-8_58</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N. </a:t>
            </a:r>
            <a:r>
              <a:rPr lang="en-US" sz="1400" dirty="0" err="1">
                <a:latin typeface="Times New Roman" panose="02020603050405020304" pitchFamily="18" charset="0"/>
                <a:cs typeface="Times New Roman" panose="02020603050405020304" pitchFamily="18" charset="0"/>
              </a:rPr>
              <a:t>Hemsoth</a:t>
            </a:r>
            <a:r>
              <a:rPr lang="en-US" sz="1400" dirty="0">
                <a:latin typeface="Times New Roman" panose="02020603050405020304" pitchFamily="18" charset="0"/>
                <a:cs typeface="Times New Roman" panose="02020603050405020304" pitchFamily="18" charset="0"/>
              </a:rPr>
              <a:t> (2016), </a:t>
            </a:r>
            <a:r>
              <a:rPr lang="en-US" sz="1400" dirty="0">
                <a:latin typeface="Times New Roman" panose="02020603050405020304" pitchFamily="18" charset="0"/>
                <a:cs typeface="Times New Roman" panose="02020603050405020304" pitchFamily="18" charset="0"/>
                <a:hlinkClick r:id="rId7"/>
              </a:rPr>
              <a:t>https://www.nextplatform.com/2016/09/13/will-containers-total-package-hpc/</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D.L. Bruhwiler, R. Nagler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8"/>
              </a:rPr>
              <a:t>http://accelconf.web.cern.ch/AccelConf/IPAC2015/papers/mopmn009.pdf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 Nagler, D.L. Bruhwiler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9"/>
              </a:rPr>
              <a:t>https://arxiv.org/abs/1509.08789</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en-US" sz="1400" dirty="0">
                <a:latin typeface="Times New Roman" panose="02020603050405020304" pitchFamily="18" charset="0"/>
                <a:cs typeface="Times New Roman" panose="02020603050405020304" pitchFamily="18" charset="0"/>
              </a:rPr>
              <a:t>C. Boettiger (2014), </a:t>
            </a:r>
            <a:r>
              <a:rPr lang="en-US" sz="1400" dirty="0">
                <a:latin typeface="Times New Roman" panose="02020603050405020304" pitchFamily="18" charset="0"/>
                <a:cs typeface="Times New Roman" panose="02020603050405020304" pitchFamily="18" charset="0"/>
                <a:hlinkClick r:id="rId10"/>
              </a:rPr>
              <a:t>https://arxiv.org/abs/1410.0846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943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Do you have experience working with VMs?</a:t>
            </a:r>
          </a:p>
          <a:p>
            <a:pPr lvl="1"/>
            <a:r>
              <a:rPr lang="en-US" dirty="0"/>
              <a:t>If so, what are the advantages and disadvantages?</a:t>
            </a:r>
          </a:p>
          <a:p>
            <a:r>
              <a:rPr lang="en-US" i="0" dirty="0"/>
              <a:t>Explain at least one difference between VMs and containers</a:t>
            </a:r>
          </a:p>
          <a:p>
            <a:r>
              <a:rPr lang="en-US" i="0" dirty="0"/>
              <a:t>A VM is to a house as a container is to an apartment:  explain the analogy</a:t>
            </a:r>
          </a:p>
          <a:p>
            <a:r>
              <a:rPr lang="en-US" dirty="0"/>
              <a:t>Reproducibility vs Replication:  which is more difficult?   …more important?</a:t>
            </a:r>
          </a:p>
          <a:p>
            <a:r>
              <a:rPr lang="en-US" dirty="0"/>
              <a:t>How does Docker help with replicating a physics simulation?</a:t>
            </a:r>
            <a:r>
              <a:rPr lang="en-US" i="0" dirty="0"/>
              <a:t> </a:t>
            </a:r>
          </a:p>
          <a:p>
            <a:pPr lvl="1"/>
            <a:endParaRPr lang="en-US" i="0" dirty="0"/>
          </a:p>
          <a:p>
            <a:r>
              <a:rPr lang="en-US" dirty="0"/>
              <a:t>Maybe revisit previous discussion points – </a:t>
            </a:r>
            <a:endParaRPr lang="en-US" i="0" dirty="0"/>
          </a:p>
          <a:p>
            <a:pPr lvl="1"/>
            <a:r>
              <a:rPr lang="en-US" dirty="0"/>
              <a:t>When you run a simulation how confident are you in the results?</a:t>
            </a:r>
          </a:p>
          <a:p>
            <a:pPr lvl="1"/>
            <a:r>
              <a:rPr lang="en-US" dirty="0"/>
              <a:t>Are you skeptical of results presented by others in talks or papers?</a:t>
            </a:r>
          </a:p>
          <a:p>
            <a:pPr lvl="2"/>
            <a:r>
              <a:rPr lang="en-US" dirty="0"/>
              <a:t>have you ever wanted to rerun someone else’s simulation?</a:t>
            </a:r>
          </a:p>
          <a:p>
            <a:pPr lvl="1"/>
            <a:r>
              <a:rPr lang="en-US" dirty="0"/>
              <a:t>How do you validate your own results?</a:t>
            </a:r>
          </a:p>
          <a:p>
            <a:pPr lvl="2"/>
            <a:r>
              <a:rPr lang="en-US" dirty="0"/>
              <a:t>compare with your physical intuition?</a:t>
            </a:r>
          </a:p>
          <a:p>
            <a:pPr lvl="2"/>
            <a:r>
              <a:rPr lang="en-US" dirty="0"/>
              <a:t>compare with your previous work?</a:t>
            </a:r>
          </a:p>
          <a:p>
            <a:pPr lvl="2"/>
            <a:r>
              <a:rPr lang="en-US" dirty="0"/>
              <a:t>compare with publicly available papers and presentations?</a:t>
            </a:r>
          </a:p>
          <a:p>
            <a:pPr lvl="2"/>
            <a:r>
              <a:rPr lang="en-US" dirty="0"/>
              <a:t>rerun the same case with a different code (or ask a colleague to do it…)?</a:t>
            </a:r>
          </a:p>
          <a:p>
            <a:pPr lvl="2"/>
            <a:r>
              <a:rPr lang="en-US" dirty="0"/>
              <a:t>discuss the plots with a colleague…?</a:t>
            </a:r>
          </a:p>
        </p:txBody>
      </p:sp>
    </p:spTree>
    <p:extLst>
      <p:ext uri="{BB962C8B-B14F-4D97-AF65-F5344CB8AC3E}">
        <p14:creationId xmlns:p14="http://schemas.microsoft.com/office/powerpoint/2010/main" val="16335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44"/>
            <a:ext cx="9144000" cy="589085"/>
          </a:xfrm>
        </p:spPr>
        <p:txBody>
          <a:bodyPr>
            <a:normAutofit/>
          </a:bodyPr>
          <a:lstStyle/>
          <a:p>
            <a:r>
              <a:rPr lang="en-US" dirty="0"/>
              <a:t>Running Particle Accelerator Codes inside Docker</a:t>
            </a:r>
          </a:p>
        </p:txBody>
      </p:sp>
      <p:sp>
        <p:nvSpPr>
          <p:cNvPr id="3" name="Content Placeholder 2"/>
          <p:cNvSpPr>
            <a:spLocks noGrp="1"/>
          </p:cNvSpPr>
          <p:nvPr>
            <p:ph idx="1"/>
          </p:nvPr>
        </p:nvSpPr>
        <p:spPr>
          <a:xfrm>
            <a:off x="152400" y="879566"/>
            <a:ext cx="8839200" cy="5364480"/>
          </a:xfrm>
        </p:spPr>
        <p:txBody>
          <a:bodyPr>
            <a:normAutofit/>
          </a:bodyPr>
          <a:lstStyle/>
          <a:p>
            <a:r>
              <a:rPr lang="en-US" i="0" dirty="0"/>
              <a:t>RadiaSoft has been running HPC codes via Docker since 2015</a:t>
            </a:r>
          </a:p>
          <a:p>
            <a:pPr lvl="1"/>
            <a:r>
              <a:rPr lang="en-US" dirty="0"/>
              <a:t>beam physics:   elegant/SDDS,  Warp,  Synergia</a:t>
            </a:r>
          </a:p>
          <a:p>
            <a:pPr lvl="1"/>
            <a:r>
              <a:rPr lang="en-US" dirty="0"/>
              <a:t>X-ray optics &amp; synch. radiation:  SRW,  Shadow</a:t>
            </a:r>
          </a:p>
          <a:p>
            <a:pPr lvl="1"/>
            <a:r>
              <a:rPr lang="en-US" dirty="0"/>
              <a:t>FELs:  Genesis</a:t>
            </a:r>
          </a:p>
          <a:p>
            <a:r>
              <a:rPr lang="en-US" i="0" dirty="0"/>
              <a:t>Linux</a:t>
            </a:r>
          </a:p>
          <a:p>
            <a:pPr lvl="1"/>
            <a:r>
              <a:rPr lang="en-US" dirty="0"/>
              <a:t>containers run at native speeds;  MPI works well</a:t>
            </a:r>
            <a:endParaRPr lang="en-US" i="0" dirty="0"/>
          </a:p>
          <a:p>
            <a:pPr lvl="1"/>
            <a:r>
              <a:rPr lang="en-US" i="0" dirty="0"/>
              <a:t>large-scale I/O can be slow (similar to NFS; more testing required)</a:t>
            </a:r>
          </a:p>
          <a:p>
            <a:r>
              <a:rPr lang="en-US" i="0" dirty="0"/>
              <a:t>MacOS</a:t>
            </a:r>
          </a:p>
          <a:p>
            <a:pPr lvl="1"/>
            <a:r>
              <a:rPr lang="en-US" i="0" dirty="0"/>
              <a:t>similar to Linux (we have less experience)</a:t>
            </a:r>
          </a:p>
          <a:p>
            <a:r>
              <a:rPr lang="en-US" dirty="0"/>
              <a:t>What about supercomputing? </a:t>
            </a:r>
            <a:r>
              <a:rPr lang="en-US" i="1" dirty="0"/>
              <a:t> </a:t>
            </a:r>
            <a:r>
              <a:rPr lang="en-US" sz="1400" i="1" dirty="0"/>
              <a:t>(don’t know of any experience w/ accelerator codes)</a:t>
            </a:r>
            <a:endParaRPr lang="en-US" i="1" dirty="0"/>
          </a:p>
          <a:p>
            <a:pPr lvl="2"/>
            <a:endParaRPr lang="en-US" i="0" dirty="0"/>
          </a:p>
          <a:p>
            <a:pPr lvl="1"/>
            <a:r>
              <a:rPr lang="en-US" i="0" dirty="0"/>
              <a:t>Singularity, (LBL)</a:t>
            </a:r>
            <a:endParaRPr lang="en-US" dirty="0"/>
          </a:p>
          <a:p>
            <a:pPr lvl="2"/>
            <a:endParaRPr lang="en-US" i="0" dirty="0"/>
          </a:p>
          <a:p>
            <a:pPr lvl="1"/>
            <a:r>
              <a:rPr lang="en-US" i="0" dirty="0"/>
              <a:t>Shifter (NERSC)</a:t>
            </a:r>
          </a:p>
          <a:p>
            <a:pPr lvl="2"/>
            <a:endParaRPr lang="en-US" i="0" dirty="0"/>
          </a:p>
          <a:p>
            <a:pPr lvl="1"/>
            <a:r>
              <a:rPr lang="en-US" dirty="0"/>
              <a:t>Charliecloud (LANL)</a:t>
            </a:r>
          </a:p>
          <a:p>
            <a:pPr lvl="2"/>
            <a:endParaRPr lang="en-US" i="0" dirty="0"/>
          </a:p>
          <a:p>
            <a:pPr lvl="1"/>
            <a:r>
              <a:rPr lang="en-US" dirty="0"/>
              <a:t>others...?</a:t>
            </a:r>
            <a:endParaRPr lang="en-US" i="0" dirty="0"/>
          </a:p>
        </p:txBody>
      </p:sp>
      <p:pic>
        <p:nvPicPr>
          <p:cNvPr id="7" name="Picture 6" descr="doc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320" y="1130504"/>
            <a:ext cx="2464526" cy="847135"/>
          </a:xfrm>
          <a:prstGeom prst="rect">
            <a:avLst/>
          </a:prstGeom>
        </p:spPr>
      </p:pic>
      <p:sp>
        <p:nvSpPr>
          <p:cNvPr id="6" name="TextBox 5">
            <a:extLst>
              <a:ext uri="{FF2B5EF4-FFF2-40B4-BE49-F238E27FC236}">
                <a16:creationId xmlns:a16="http://schemas.microsoft.com/office/drawing/2014/main" id="{1DE7DDFE-E229-4C3B-87E8-E52E3770DC0C}"/>
              </a:ext>
            </a:extLst>
          </p:cNvPr>
          <p:cNvSpPr txBox="1"/>
          <p:nvPr/>
        </p:nvSpPr>
        <p:spPr>
          <a:xfrm>
            <a:off x="3016099" y="4655137"/>
            <a:ext cx="5975501" cy="523220"/>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K. Kincade (2015), </a:t>
            </a:r>
            <a:r>
              <a:rPr lang="en-US" sz="1400" dirty="0">
                <a:latin typeface="Times New Roman" panose="02020603050405020304" pitchFamily="18" charset="0"/>
                <a:cs typeface="Times New Roman" panose="02020603050405020304" pitchFamily="18" charset="0"/>
                <a:hlinkClick r:id="rId4"/>
              </a:rPr>
              <a:t>http://www.nersc.gov/news-publications/nersc-news/nersc-center-news/2015/shifter-makes-container-based-hpc-a-breeze/</a:t>
            </a:r>
            <a:r>
              <a:rPr lang="en-US" sz="14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858AF180-993D-4138-8FC7-4811282CA649}"/>
              </a:ext>
            </a:extLst>
          </p:cNvPr>
          <p:cNvSpPr txBox="1"/>
          <p:nvPr/>
        </p:nvSpPr>
        <p:spPr>
          <a:xfrm>
            <a:off x="2993617" y="4176677"/>
            <a:ext cx="5975501" cy="307777"/>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Singularity, </a:t>
            </a:r>
            <a:r>
              <a:rPr lang="en-US" sz="1400" dirty="0">
                <a:latin typeface="Times New Roman" panose="02020603050405020304" pitchFamily="18" charset="0"/>
                <a:cs typeface="Times New Roman" panose="02020603050405020304" pitchFamily="18" charset="0"/>
                <a:hlinkClick r:id="rId5"/>
              </a:rPr>
              <a:t>http://singularity.lbl.gov</a:t>
            </a:r>
            <a:r>
              <a:rPr lang="en-US" sz="14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F0F78B4D-7974-4AB7-A8FB-839FBD153B46}"/>
              </a:ext>
            </a:extLst>
          </p:cNvPr>
          <p:cNvSpPr txBox="1"/>
          <p:nvPr/>
        </p:nvSpPr>
        <p:spPr>
          <a:xfrm>
            <a:off x="3027188" y="5257538"/>
            <a:ext cx="6116812" cy="523220"/>
          </a:xfrm>
          <a:prstGeom prst="rect">
            <a:avLst/>
          </a:prstGeom>
          <a:noFill/>
        </p:spPr>
        <p:txBody>
          <a:bodyPr wrap="square" rtlCol="0">
            <a:spAutoFit/>
          </a:bodyPr>
          <a:lstStyle/>
          <a:p>
            <a:pPr>
              <a:spcBef>
                <a:spcPts val="300"/>
              </a:spcBef>
            </a:pPr>
            <a:r>
              <a:rPr lang="en-US" sz="1400" dirty="0">
                <a:latin typeface="Times New Roman" panose="02020603050405020304" pitchFamily="18" charset="0"/>
                <a:cs typeface="Times New Roman" panose="02020603050405020304" pitchFamily="18" charset="0"/>
              </a:rPr>
              <a:t>R. Priedhorsky &amp; T.C. Randles (2017), </a:t>
            </a:r>
            <a:r>
              <a:rPr lang="en-US" sz="1400" dirty="0">
                <a:latin typeface="Times New Roman" panose="02020603050405020304" pitchFamily="18" charset="0"/>
                <a:cs typeface="Times New Roman" panose="02020603050405020304" pitchFamily="18" charset="0"/>
                <a:hlinkClick r:id="rId6"/>
              </a:rPr>
              <a:t>http://permalink.lanl.gov/object/tr?what=info:lanl-repo/lareport/LA-UR-16-22370</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0309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Delivering codes via the Docker Hub repository</a:t>
            </a:r>
          </a:p>
        </p:txBody>
      </p:sp>
      <p:sp>
        <p:nvSpPr>
          <p:cNvPr id="3" name="Content Placeholder 2"/>
          <p:cNvSpPr>
            <a:spLocks noGrp="1"/>
          </p:cNvSpPr>
          <p:nvPr>
            <p:ph idx="1"/>
          </p:nvPr>
        </p:nvSpPr>
        <p:spPr>
          <a:xfrm>
            <a:off x="152400" y="862150"/>
            <a:ext cx="8839200" cy="5441932"/>
          </a:xfrm>
        </p:spPr>
        <p:txBody>
          <a:bodyPr>
            <a:normAutofit/>
          </a:bodyPr>
          <a:lstStyle/>
          <a:p>
            <a:r>
              <a:rPr lang="en-US" i="0" dirty="0"/>
              <a:t>Docker images can be uploaded to a public repository</a:t>
            </a:r>
          </a:p>
          <a:p>
            <a:pPr lvl="1"/>
            <a:r>
              <a:rPr lang="en-US" dirty="0">
                <a:hlinkClick r:id="rId3"/>
              </a:rPr>
              <a:t>https://hub.docker.com</a:t>
            </a:r>
            <a:r>
              <a:rPr lang="en-US" dirty="0"/>
              <a:t> </a:t>
            </a:r>
          </a:p>
          <a:p>
            <a:r>
              <a:rPr lang="en-US" i="0" dirty="0"/>
              <a:t>RadiaSoft distributes our containers from Docker Hub</a:t>
            </a:r>
          </a:p>
          <a:p>
            <a:pPr lvl="1"/>
            <a:r>
              <a:rPr lang="en-US" dirty="0">
                <a:hlinkClick r:id="rId4"/>
              </a:rPr>
              <a:t>https://hub.docker.com/r/radiasoft</a:t>
            </a:r>
            <a:r>
              <a:rPr lang="en-US" dirty="0"/>
              <a:t> </a:t>
            </a:r>
            <a:endParaRPr lang="en-US" i="0" dirty="0"/>
          </a:p>
          <a:p>
            <a:pPr lvl="1"/>
            <a:r>
              <a:rPr lang="en-US" i="0" dirty="0"/>
              <a:t>automated build/test/release is used to ensure working containers</a:t>
            </a:r>
          </a:p>
          <a:p>
            <a:r>
              <a:rPr lang="en-US" i="0" dirty="0"/>
              <a:t>One command can be used to download/install/run:</a:t>
            </a:r>
          </a:p>
          <a:p>
            <a:pPr marL="0" lvl="1" indent="0">
              <a:spcBef>
                <a:spcPts val="600"/>
              </a:spcBef>
              <a:spcAft>
                <a:spcPts val="600"/>
              </a:spcAft>
              <a:buNone/>
            </a:pPr>
            <a:r>
              <a:rPr lang="en-US" sz="1800" i="0" dirty="0">
                <a:solidFill>
                  <a:schemeClr val="tx1"/>
                </a:solidFill>
                <a:latin typeface="Courier New" panose="02070309020205020404" pitchFamily="49" charset="0"/>
                <a:cs typeface="Courier New" panose="02070309020205020404" pitchFamily="49" charset="0"/>
              </a:rPr>
              <a:t>    &gt; </a:t>
            </a:r>
            <a:r>
              <a:rPr lang="en-US" sz="1800" dirty="0">
                <a:solidFill>
                  <a:schemeClr val="tx1"/>
                </a:solidFill>
                <a:latin typeface="Courier New" panose="02070309020205020404" pitchFamily="49" charset="0"/>
                <a:cs typeface="Courier New" panose="02070309020205020404" pitchFamily="49" charset="0"/>
              </a:rPr>
              <a:t>curl radia.run | bash –s beamsim</a:t>
            </a:r>
            <a:endParaRPr lang="en-US" sz="1400" dirty="0">
              <a:solidFill>
                <a:schemeClr val="tx1"/>
              </a:solidFill>
            </a:endParaRPr>
          </a:p>
          <a:p>
            <a:pPr lvl="1"/>
            <a:r>
              <a:rPr lang="en-US" dirty="0"/>
              <a:t>assumes Docker is already installed and you know how to use it</a:t>
            </a:r>
          </a:p>
          <a:p>
            <a:r>
              <a:rPr lang="en-US" dirty="0"/>
              <a:t>JupyterHub servers provide cloud-based access to containerized codes</a:t>
            </a:r>
          </a:p>
          <a:p>
            <a:pPr lvl="1"/>
            <a:r>
              <a:rPr lang="en-US" dirty="0"/>
              <a:t>GitHub repository &amp; docs,  </a:t>
            </a:r>
            <a:r>
              <a:rPr lang="en-US" dirty="0">
                <a:hlinkClick r:id="rId5"/>
              </a:rPr>
              <a:t>https://github.com/jupyterhub/jupyterhub</a:t>
            </a:r>
            <a:r>
              <a:rPr lang="en-US" dirty="0"/>
              <a:t> </a:t>
            </a:r>
          </a:p>
          <a:p>
            <a:r>
              <a:rPr lang="en-US" dirty="0"/>
              <a:t>RadiaSoft provides a public server,  </a:t>
            </a:r>
            <a:r>
              <a:rPr lang="en-US" sz="1600" dirty="0">
                <a:hlinkClick r:id="rId6"/>
              </a:rPr>
              <a:t>https://jupyter.radiasoft.org</a:t>
            </a:r>
            <a:r>
              <a:rPr lang="en-US" sz="1600" dirty="0"/>
              <a:t> </a:t>
            </a:r>
          </a:p>
          <a:p>
            <a:pPr lvl="1"/>
            <a:r>
              <a:rPr lang="en-US" dirty="0"/>
              <a:t>many accelerator physics codes are pre-installed</a:t>
            </a:r>
          </a:p>
          <a:p>
            <a:pPr lvl="1"/>
            <a:r>
              <a:rPr lang="en-US" dirty="0"/>
              <a:t>made available via the  </a:t>
            </a:r>
            <a:r>
              <a:rPr lang="en-US" dirty="0">
                <a:solidFill>
                  <a:schemeClr val="tx1"/>
                </a:solidFill>
                <a:latin typeface="Courier New" panose="02070309020205020404" pitchFamily="49" charset="0"/>
                <a:cs typeface="Courier New" panose="02070309020205020404" pitchFamily="49" charset="0"/>
              </a:rPr>
              <a:t>radiasoft/beamsim-jupyter</a:t>
            </a:r>
            <a:r>
              <a:rPr lang="en-US" dirty="0"/>
              <a:t> container</a:t>
            </a:r>
          </a:p>
          <a:p>
            <a:pPr lvl="1"/>
            <a:r>
              <a:rPr lang="en-US" dirty="0"/>
              <a:t>supports Jupyter/IPython notebooks</a:t>
            </a:r>
          </a:p>
          <a:p>
            <a:pPr lvl="1"/>
            <a:r>
              <a:rPr lang="en-US" dirty="0"/>
              <a:t>also supports browser-based terminal window (bash, without X11)</a:t>
            </a:r>
          </a:p>
        </p:txBody>
      </p:sp>
    </p:spTree>
    <p:extLst>
      <p:ext uri="{BB962C8B-B14F-4D97-AF65-F5344CB8AC3E}">
        <p14:creationId xmlns:p14="http://schemas.microsoft.com/office/powerpoint/2010/main" val="152854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Motivation</a:t>
            </a:r>
          </a:p>
        </p:txBody>
      </p:sp>
      <p:sp>
        <p:nvSpPr>
          <p:cNvPr id="3" name="Content Placeholder 2"/>
          <p:cNvSpPr>
            <a:spLocks noGrp="1"/>
          </p:cNvSpPr>
          <p:nvPr>
            <p:ph idx="1"/>
          </p:nvPr>
        </p:nvSpPr>
        <p:spPr>
          <a:xfrm>
            <a:off x="276639" y="791301"/>
            <a:ext cx="8608944" cy="4259670"/>
          </a:xfrm>
        </p:spPr>
        <p:txBody>
          <a:bodyPr>
            <a:normAutofit/>
          </a:bodyPr>
          <a:lstStyle/>
          <a:p>
            <a:r>
              <a:rPr lang="en-US" sz="1800" i="0" dirty="0"/>
              <a:t>Scientific research should be reproducible</a:t>
            </a:r>
          </a:p>
          <a:p>
            <a:pPr lvl="1"/>
            <a:r>
              <a:rPr lang="en-US" sz="1600" i="0" dirty="0"/>
              <a:t>every scientist agrees in principle</a:t>
            </a:r>
          </a:p>
          <a:p>
            <a:r>
              <a:rPr lang="en-US" sz="1800" i="0" dirty="0"/>
              <a:t>There are three primary branches of scientific inquiry </a:t>
            </a:r>
          </a:p>
          <a:p>
            <a:pPr lvl="1"/>
            <a:r>
              <a:rPr lang="en-US" sz="1600" i="0" dirty="0"/>
              <a:t>theory:  logic, physics &amp; mathematics must be clear and correct</a:t>
            </a:r>
          </a:p>
          <a:p>
            <a:pPr lvl="2"/>
            <a:r>
              <a:rPr lang="en-US" sz="1400" b="1" i="0" dirty="0"/>
              <a:t>essentially no problem, assuming rigorous peer review</a:t>
            </a:r>
          </a:p>
          <a:p>
            <a:pPr lvl="1"/>
            <a:r>
              <a:rPr lang="en-US" sz="1600" i="0" dirty="0"/>
              <a:t>experiment:  descriptions of apparatus, methods, data collection &amp; analysis</a:t>
            </a:r>
          </a:p>
          <a:p>
            <a:pPr lvl="2"/>
            <a:r>
              <a:rPr lang="en-US" sz="1400" b="1" i="0" dirty="0"/>
              <a:t>producing and/or collecting data is beyond the scope considered here</a:t>
            </a:r>
          </a:p>
          <a:p>
            <a:pPr lvl="2"/>
            <a:r>
              <a:rPr lang="en-US" sz="1400" b="1" i="0" dirty="0"/>
              <a:t>data archival, post-processing, analysis and viz should all be reproducible</a:t>
            </a:r>
          </a:p>
          <a:p>
            <a:pPr lvl="1"/>
            <a:r>
              <a:rPr lang="en-US" sz="1600" i="0" dirty="0"/>
              <a:t>computation:  similar to experiments, but it’s possible to do much better</a:t>
            </a:r>
          </a:p>
          <a:p>
            <a:pPr lvl="2"/>
            <a:r>
              <a:rPr lang="en-US" sz="1400" b="1" i="0" dirty="0"/>
              <a:t>this is the focus of today’s lecture</a:t>
            </a:r>
          </a:p>
          <a:p>
            <a:pPr lvl="2"/>
            <a:r>
              <a:rPr lang="en-US" sz="1400" b="1" i="0" dirty="0"/>
              <a:t>software is inherently replicable</a:t>
            </a:r>
          </a:p>
          <a:p>
            <a:r>
              <a:rPr lang="en-US" sz="1800" i="0" dirty="0"/>
              <a:t>Funding agencies (i.e. the community) is asking for reproducibility</a:t>
            </a:r>
          </a:p>
          <a:p>
            <a:pPr lvl="1"/>
            <a:r>
              <a:rPr lang="en-US" sz="1600" i="0" dirty="0"/>
              <a:t>US Department of Energy requires </a:t>
            </a:r>
            <a:r>
              <a:rPr lang="en-US" sz="1600" i="0"/>
              <a:t>a Data </a:t>
            </a:r>
            <a:r>
              <a:rPr lang="en-US" sz="1600" i="0" dirty="0"/>
              <a:t>Management Plan</a:t>
            </a:r>
          </a:p>
          <a:p>
            <a:pPr lvl="2"/>
            <a:r>
              <a:rPr lang="en-US" sz="1400" b="1" i="0" dirty="0"/>
              <a:t>https://science.energy.gov/funding-opportunities/digital-data-management</a:t>
            </a:r>
          </a:p>
          <a:p>
            <a:endParaRPr lang="en-US" sz="2000" i="0" dirty="0"/>
          </a:p>
        </p:txBody>
      </p:sp>
      <p:sp>
        <p:nvSpPr>
          <p:cNvPr id="4" name="TextBox 3">
            <a:extLst>
              <a:ext uri="{FF2B5EF4-FFF2-40B4-BE49-F238E27FC236}">
                <a16:creationId xmlns:a16="http://schemas.microsoft.com/office/drawing/2014/main" id="{7513C421-393B-4FF0-932C-5CBCC33C43BF}"/>
              </a:ext>
            </a:extLst>
          </p:cNvPr>
          <p:cNvSpPr txBox="1"/>
          <p:nvPr/>
        </p:nvSpPr>
        <p:spPr>
          <a:xfrm>
            <a:off x="1184365" y="4915149"/>
            <a:ext cx="773321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Sharing 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2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Wrap up</a:t>
            </a:r>
          </a:p>
        </p:txBody>
      </p:sp>
      <p:sp>
        <p:nvSpPr>
          <p:cNvPr id="3" name="Content Placeholder 2"/>
          <p:cNvSpPr>
            <a:spLocks noGrp="1"/>
          </p:cNvSpPr>
          <p:nvPr>
            <p:ph idx="1"/>
          </p:nvPr>
        </p:nvSpPr>
        <p:spPr>
          <a:xfrm>
            <a:off x="152400" y="862150"/>
            <a:ext cx="8839200" cy="5441932"/>
          </a:xfrm>
        </p:spPr>
        <p:txBody>
          <a:bodyPr>
            <a:normAutofit/>
          </a:bodyPr>
          <a:lstStyle/>
          <a:p>
            <a:r>
              <a:rPr lang="en-US" dirty="0"/>
              <a:t>Some aspects of computational reproducibility have been discussed</a:t>
            </a:r>
          </a:p>
          <a:p>
            <a:pPr lvl="1"/>
            <a:r>
              <a:rPr lang="en-US" dirty="0"/>
              <a:t>you have not been provided with a recipe to follow</a:t>
            </a:r>
          </a:p>
          <a:p>
            <a:pPr lvl="1"/>
            <a:r>
              <a:rPr lang="en-US" dirty="0"/>
              <a:t>it’s not yet clear how to meet the near-term goals of slide #13 above</a:t>
            </a:r>
          </a:p>
          <a:p>
            <a:pPr lvl="1"/>
            <a:r>
              <a:rPr lang="en-US" dirty="0"/>
              <a:t>we haven’t yet introduced all the necessary tools</a:t>
            </a:r>
          </a:p>
          <a:p>
            <a:pPr lvl="1"/>
            <a:r>
              <a:rPr lang="en-US" dirty="0"/>
              <a:t>reproducibility will be a recurring theme in upcoming lectures</a:t>
            </a:r>
          </a:p>
          <a:p>
            <a:pPr lvl="1"/>
            <a:r>
              <a:rPr lang="en-US" dirty="0"/>
              <a:t>by the end of the class, you should have your own ideas on how to achieve it</a:t>
            </a:r>
          </a:p>
          <a:p>
            <a:pPr lvl="1"/>
            <a:endParaRPr lang="en-US" dirty="0"/>
          </a:p>
          <a:p>
            <a:r>
              <a:rPr lang="en-US" dirty="0"/>
              <a:t>Any final questions regarding the material in this lecture?</a:t>
            </a:r>
          </a:p>
          <a:p>
            <a:endParaRPr lang="en-US" dirty="0"/>
          </a:p>
          <a:p>
            <a:r>
              <a:rPr lang="en-US" dirty="0"/>
              <a:t>Computer Lab this afternoon – </a:t>
            </a:r>
          </a:p>
          <a:p>
            <a:pPr lvl="1"/>
            <a:r>
              <a:rPr lang="en-US" dirty="0"/>
              <a:t>you will run the Synergia code from Fermilab</a:t>
            </a:r>
          </a:p>
          <a:p>
            <a:pPr lvl="2"/>
            <a:r>
              <a:rPr lang="en-US" dirty="0"/>
              <a:t>using a public JupyterHub server,  </a:t>
            </a:r>
            <a:r>
              <a:rPr lang="en-US" b="0" dirty="0">
                <a:solidFill>
                  <a:schemeClr val="tx1"/>
                </a:solidFill>
                <a:latin typeface="Courier New" panose="02070309020205020404" pitchFamily="49" charset="0"/>
                <a:cs typeface="Courier New" panose="02070309020205020404" pitchFamily="49" charset="0"/>
                <a:hlinkClick r:id="rId3"/>
              </a:rPr>
              <a:t>https://uspas-jupyter.radiasoft.org</a:t>
            </a:r>
            <a:r>
              <a:rPr lang="en-US" b="0" dirty="0">
                <a:solidFill>
                  <a:schemeClr val="tx1"/>
                </a:solidFill>
                <a:latin typeface="Courier New" panose="02070309020205020404" pitchFamily="49" charset="0"/>
                <a:cs typeface="Courier New" panose="02070309020205020404" pitchFamily="49" charset="0"/>
              </a:rPr>
              <a:t> </a:t>
            </a:r>
          </a:p>
          <a:p>
            <a:pPr lvl="2"/>
            <a:r>
              <a:rPr lang="en-US" dirty="0"/>
              <a:t>running from within a Jupyter notebook</a:t>
            </a:r>
          </a:p>
        </p:txBody>
      </p:sp>
    </p:spTree>
    <p:extLst>
      <p:ext uri="{BB962C8B-B14F-4D97-AF65-F5344CB8AC3E}">
        <p14:creationId xmlns:p14="http://schemas.microsoft.com/office/powerpoint/2010/main" val="1254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What is meant by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3500846"/>
          </a:xfrm>
        </p:spPr>
        <p:txBody>
          <a:bodyPr>
            <a:normAutofit/>
          </a:bodyPr>
          <a:lstStyle/>
          <a:p>
            <a:r>
              <a:rPr lang="en-US" sz="1800" i="0" dirty="0"/>
              <a:t>Our intuition comes from the long history of experimental science</a:t>
            </a:r>
          </a:p>
          <a:p>
            <a:pPr lvl="1"/>
            <a:r>
              <a:rPr lang="en-US" sz="1600" i="0" dirty="0"/>
              <a:t>other scientists try to reproduce an experimental result with their own equipment</a:t>
            </a:r>
          </a:p>
          <a:p>
            <a:pPr lvl="1"/>
            <a:r>
              <a:rPr lang="en-US" dirty="0"/>
              <a:t>this attitude has carried over to computational science</a:t>
            </a:r>
            <a:endParaRPr lang="en-US" sz="1600" i="0" dirty="0"/>
          </a:p>
          <a:p>
            <a:r>
              <a:rPr lang="en-US" sz="1800" i="0" dirty="0"/>
              <a:t>However, software and computation are inherently replicable</a:t>
            </a:r>
          </a:p>
          <a:p>
            <a:pPr lvl="1"/>
            <a:r>
              <a:rPr lang="en-US" sz="1600" i="0" dirty="0"/>
              <a:t>two scientists should be able to get identical results from </a:t>
            </a:r>
            <a:r>
              <a:rPr lang="en-US" sz="1600" b="1" i="1" dirty="0"/>
              <a:t>the sam</a:t>
            </a:r>
            <a:r>
              <a:rPr lang="en-US" b="1" i="1" dirty="0"/>
              <a:t>e </a:t>
            </a:r>
            <a:r>
              <a:rPr lang="en-US" dirty="0"/>
              <a:t>code</a:t>
            </a:r>
            <a:endParaRPr lang="en-US" sz="1400" b="1" i="0" dirty="0"/>
          </a:p>
          <a:p>
            <a:r>
              <a:rPr lang="en-US" sz="1800" i="0" dirty="0"/>
              <a:t>Reproducibility implies something more:</a:t>
            </a:r>
          </a:p>
          <a:p>
            <a:pPr lvl="1"/>
            <a:r>
              <a:rPr lang="en-US" dirty="0"/>
              <a:t>two scientists should be able to get identical results from </a:t>
            </a:r>
            <a:r>
              <a:rPr lang="en-US" b="1" i="1" dirty="0"/>
              <a:t>different </a:t>
            </a:r>
            <a:r>
              <a:rPr lang="en-US" dirty="0"/>
              <a:t>codes</a:t>
            </a:r>
            <a:endParaRPr lang="en-US" sz="1400" b="1" dirty="0"/>
          </a:p>
          <a:p>
            <a:pPr lvl="1"/>
            <a:r>
              <a:rPr lang="en-US" sz="1600" i="0" dirty="0"/>
              <a:t>this implies the two codes have been successfully benchmarked</a:t>
            </a:r>
          </a:p>
          <a:p>
            <a:r>
              <a:rPr lang="en-US" sz="1800" i="0" dirty="0"/>
              <a:t>For this lecture, “computational reproducibility” means “replicability”</a:t>
            </a:r>
          </a:p>
          <a:p>
            <a:pPr lvl="1"/>
            <a:r>
              <a:rPr lang="en-US" dirty="0"/>
              <a:t>replicability is the essential </a:t>
            </a:r>
            <a:r>
              <a:rPr lang="en-US"/>
              <a:t>first step</a:t>
            </a:r>
            <a:endParaRPr lang="en-US" sz="1600" i="0" dirty="0"/>
          </a:p>
          <a:p>
            <a:r>
              <a:rPr lang="en-US" i="0" dirty="0"/>
              <a:t>Some links to discussion of the differences in meaning:</a:t>
            </a:r>
          </a:p>
        </p:txBody>
      </p:sp>
      <p:sp>
        <p:nvSpPr>
          <p:cNvPr id="7" name="TextBox 6">
            <a:extLst>
              <a:ext uri="{FF2B5EF4-FFF2-40B4-BE49-F238E27FC236}">
                <a16:creationId xmlns:a16="http://schemas.microsoft.com/office/drawing/2014/main" id="{FD17F330-126A-4302-ABDD-998D38C067B6}"/>
              </a:ext>
            </a:extLst>
          </p:cNvPr>
          <p:cNvSpPr txBox="1"/>
          <p:nvPr/>
        </p:nvSpPr>
        <p:spPr>
          <a:xfrm>
            <a:off x="374894" y="4347881"/>
            <a:ext cx="8542683" cy="1354217"/>
          </a:xfrm>
          <a:prstGeom prst="rect">
            <a:avLst/>
          </a:prstGeom>
          <a:noFill/>
        </p:spPr>
        <p:txBody>
          <a:bodyPr wrap="square" rtlCol="0">
            <a:spAutoFit/>
          </a:bodyPr>
          <a:lstStyle/>
          <a:p>
            <a:pPr marL="227013" indent="-227013">
              <a:spcBef>
                <a:spcPts val="300"/>
              </a:spcBef>
            </a:pPr>
            <a:r>
              <a:rPr lang="en-US" sz="1200" dirty="0">
                <a:latin typeface="Times New Roman" panose="02020603050405020304" pitchFamily="18" charset="0"/>
                <a:cs typeface="Times New Roman" panose="02020603050405020304" pitchFamily="18" charset="0"/>
              </a:rPr>
              <a:t>M. Liberman (2015), </a:t>
            </a:r>
            <a:r>
              <a:rPr lang="en-US" sz="1200" dirty="0">
                <a:latin typeface="Times New Roman" panose="02020603050405020304" pitchFamily="18" charset="0"/>
                <a:cs typeface="Times New Roman" panose="02020603050405020304" pitchFamily="18" charset="0"/>
                <a:hlinkClick r:id="rId3"/>
              </a:rPr>
              <a:t>http://languagelog.ldc.upenn.edu/nll/?p=21956</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Replicability Research Group, </a:t>
            </a:r>
            <a:r>
              <a:rPr lang="en-US" sz="1200" dirty="0">
                <a:latin typeface="Times New Roman" panose="02020603050405020304" pitchFamily="18" charset="0"/>
                <a:cs typeface="Times New Roman" panose="02020603050405020304" pitchFamily="18" charset="0"/>
                <a:hlinkClick r:id="rId4"/>
              </a:rPr>
              <a:t>http://www.replicability.tau.ac.il/index.php/replicability-in-science/replicability-vs-reproducibility.html</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Wikipedia, </a:t>
            </a:r>
            <a:r>
              <a:rPr lang="en-US" sz="1200" dirty="0">
                <a:latin typeface="Times New Roman" panose="02020603050405020304" pitchFamily="18" charset="0"/>
                <a:cs typeface="Times New Roman" panose="02020603050405020304" pitchFamily="18" charset="0"/>
                <a:hlinkClick r:id="rId5"/>
              </a:rPr>
              <a:t>https://en.wikipedia.org/wiki/Reproducibility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The Replication Network, </a:t>
            </a:r>
            <a:r>
              <a:rPr lang="en-US" sz="1200" dirty="0">
                <a:latin typeface="Times New Roman" panose="02020603050405020304" pitchFamily="18" charset="0"/>
                <a:cs typeface="Times New Roman" panose="02020603050405020304" pitchFamily="18" charset="0"/>
                <a:hlinkClick r:id="rId6"/>
              </a:rPr>
              <a:t>https://replicationnetwork.com/2016/04/03/the-national-academy-of-sciences-weighs-in-on-reproducibility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Workshop: “Statistical Challenges in Assessing and Fostering the Reproducibility of Scientific Results” (2016), </a:t>
            </a:r>
            <a:r>
              <a:rPr lang="en-US" sz="1200" dirty="0">
                <a:latin typeface="Times New Roman" panose="02020603050405020304" pitchFamily="18" charset="0"/>
                <a:cs typeface="Times New Roman" panose="02020603050405020304" pitchFamily="18" charset="0"/>
                <a:hlinkClick r:id="rId7"/>
              </a:rPr>
              <a:t>https://www.nap.edu/catalog/21915/statistical-challenges-in-assessing-and-fostering-the-reproducibility-of-scientific-results</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09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Barriers to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421086"/>
          </a:xfrm>
        </p:spPr>
        <p:txBody>
          <a:bodyPr>
            <a:normAutofit/>
          </a:bodyPr>
          <a:lstStyle/>
          <a:p>
            <a:r>
              <a:rPr lang="en-US" sz="1800" i="0" dirty="0"/>
              <a:t>The first step would be to share simulations with a single code</a:t>
            </a:r>
          </a:p>
          <a:p>
            <a:pPr lvl="1"/>
            <a:r>
              <a:rPr lang="en-US" sz="1600" i="0" dirty="0"/>
              <a:t>Not just the plots:  the full simulation, generating identical results</a:t>
            </a:r>
          </a:p>
          <a:p>
            <a:r>
              <a:rPr lang="en-US" sz="1800" i="0" dirty="0"/>
              <a:t>Why don’t we share our simulations directly?</a:t>
            </a:r>
          </a:p>
          <a:p>
            <a:pPr lvl="1"/>
            <a:r>
              <a:rPr lang="en-US" sz="1600" i="0" dirty="0"/>
              <a:t>It can be very difficult to reproduce computational  results</a:t>
            </a:r>
          </a:p>
          <a:p>
            <a:pPr lvl="1"/>
            <a:r>
              <a:rPr lang="en-US" sz="1600" i="0" dirty="0"/>
              <a:t>Close collaborators do, of course, but even this can be difficult and error prone</a:t>
            </a:r>
          </a:p>
          <a:p>
            <a:pPr lvl="2"/>
            <a:r>
              <a:rPr lang="en-US" sz="1400" b="1" i="0" dirty="0"/>
              <a:t>different hardware, different versions of the source code, many input files, etc.</a:t>
            </a:r>
          </a:p>
          <a:p>
            <a:r>
              <a:rPr lang="en-US" sz="1800" i="0" dirty="0"/>
              <a:t>Political and </a:t>
            </a:r>
            <a:r>
              <a:rPr lang="en-US" sz="1800" i="0"/>
              <a:t>social reasons (incomplete list)</a:t>
            </a:r>
            <a:endParaRPr lang="en-US" sz="1800" i="0" dirty="0"/>
          </a:p>
          <a:p>
            <a:pPr lvl="1"/>
            <a:r>
              <a:rPr lang="en-US" sz="1600" i="0" dirty="0"/>
              <a:t>don’t want to share years of effort with others, who would </a:t>
            </a:r>
            <a:r>
              <a:rPr lang="en-US" sz="1600" i="0"/>
              <a:t>directly benefit</a:t>
            </a:r>
          </a:p>
          <a:p>
            <a:pPr lvl="1"/>
            <a:r>
              <a:rPr lang="en-US"/>
              <a:t>software license may forbid sharing</a:t>
            </a:r>
            <a:endParaRPr lang="en-US" sz="1600" i="0" dirty="0"/>
          </a:p>
          <a:p>
            <a:pPr lvl="1"/>
            <a:r>
              <a:rPr lang="en-US" sz="1600" i="0" dirty="0"/>
              <a:t>software can be used incorrectly</a:t>
            </a:r>
          </a:p>
          <a:p>
            <a:pPr lvl="2"/>
            <a:r>
              <a:rPr lang="en-US" dirty="0"/>
              <a:t>this might g</a:t>
            </a:r>
            <a:r>
              <a:rPr lang="en-US" sz="1400" b="1" i="0" dirty="0"/>
              <a:t>enerate confusing results that are incorrectly published</a:t>
            </a:r>
          </a:p>
          <a:p>
            <a:pPr lvl="2"/>
            <a:r>
              <a:rPr lang="en-US" sz="1400" b="1" i="0" dirty="0"/>
              <a:t>this could hurt the reputation of the original developers</a:t>
            </a:r>
          </a:p>
          <a:p>
            <a:r>
              <a:rPr lang="en-US" sz="1800" i="0" dirty="0"/>
              <a:t>Technical reasons</a:t>
            </a:r>
          </a:p>
          <a:p>
            <a:pPr lvl="1"/>
            <a:r>
              <a:rPr lang="en-US" sz="1600" i="0"/>
              <a:t>the software may be </a:t>
            </a:r>
            <a:r>
              <a:rPr lang="en-US" sz="1600" i="0" dirty="0"/>
              <a:t>difficult </a:t>
            </a:r>
            <a:r>
              <a:rPr lang="en-US" sz="1600" i="0"/>
              <a:t>to build/install</a:t>
            </a:r>
            <a:endParaRPr lang="en-US" sz="1600" i="0" dirty="0"/>
          </a:p>
          <a:p>
            <a:pPr lvl="1"/>
            <a:r>
              <a:rPr lang="en-US" sz="1600" i="0" dirty="0"/>
              <a:t>the software may </a:t>
            </a:r>
            <a:r>
              <a:rPr lang="en-US" sz="1600" i="0"/>
              <a:t>be difficult </a:t>
            </a:r>
            <a:r>
              <a:rPr lang="en-US" sz="1600" i="0" dirty="0"/>
              <a:t>to use</a:t>
            </a:r>
          </a:p>
          <a:p>
            <a:pPr lvl="1"/>
            <a:r>
              <a:rPr lang="en-US" sz="1600" i="0" dirty="0"/>
              <a:t>the simulations may require </a:t>
            </a:r>
            <a:r>
              <a:rPr lang="en-US" sz="1600" i="0"/>
              <a:t>many processors, generate large data sets, etc.</a:t>
            </a:r>
            <a:endParaRPr lang="en-US" sz="1600" i="0" dirty="0"/>
          </a:p>
          <a:p>
            <a:pPr lvl="1"/>
            <a:r>
              <a:rPr lang="en-US" sz="1600" i="0" dirty="0"/>
              <a:t>the post-processing tools may be sophisticated</a:t>
            </a:r>
          </a:p>
        </p:txBody>
      </p:sp>
    </p:spTree>
    <p:extLst>
      <p:ext uri="{BB962C8B-B14F-4D97-AF65-F5344CB8AC3E}">
        <p14:creationId xmlns:p14="http://schemas.microsoft.com/office/powerpoint/2010/main" val="39365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7"/>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649357"/>
            <a:ext cx="8839200" cy="5592417"/>
          </a:xfrm>
        </p:spPr>
        <p:txBody>
          <a:bodyPr>
            <a:normAutofit/>
          </a:bodyPr>
          <a:lstStyle/>
          <a:p>
            <a:r>
              <a:rPr lang="en-US" sz="1800" i="0" dirty="0"/>
              <a:t>Have you successfully shared a simulation with a colleague?</a:t>
            </a:r>
          </a:p>
          <a:p>
            <a:pPr lvl="1"/>
            <a:r>
              <a:rPr lang="en-US" sz="1600" i="0" dirty="0"/>
              <a:t>How positive was the experience?</a:t>
            </a:r>
          </a:p>
          <a:p>
            <a:pPr lvl="1"/>
            <a:r>
              <a:rPr lang="en-US" dirty="0"/>
              <a:t>Did you every try and fail?</a:t>
            </a:r>
          </a:p>
          <a:p>
            <a:pPr lvl="1"/>
            <a:endParaRPr lang="en-US" sz="1600" i="0" dirty="0"/>
          </a:p>
          <a:p>
            <a:r>
              <a:rPr lang="en-US" sz="1800" i="0" dirty="0"/>
              <a:t>Briefly describe a code benchmarking exercise.</a:t>
            </a:r>
          </a:p>
          <a:p>
            <a:pPr lvl="1"/>
            <a:r>
              <a:rPr lang="en-US" sz="1600" i="0" dirty="0"/>
              <a:t>Which codes?  Were others involved?  </a:t>
            </a:r>
            <a:r>
              <a:rPr lang="en-US" dirty="0"/>
              <a:t>Did you have access to all codes?</a:t>
            </a:r>
          </a:p>
          <a:p>
            <a:pPr lvl="1"/>
            <a:r>
              <a:rPr lang="en-US" i="0" dirty="0"/>
              <a:t>How positive was the experience?</a:t>
            </a:r>
          </a:p>
          <a:p>
            <a:pPr lvl="1"/>
            <a:endParaRPr lang="en-US" i="0" dirty="0"/>
          </a:p>
          <a:p>
            <a:r>
              <a:rPr lang="en-US" sz="1800" i="0" dirty="0"/>
              <a:t>Under what circumstances should a code (or simulation) be made public</a:t>
            </a:r>
          </a:p>
          <a:p>
            <a:pPr lvl="1"/>
            <a:r>
              <a:rPr lang="en-US" dirty="0"/>
              <a:t>Do scientists have a right to protect their computational tools from competitors?</a:t>
            </a:r>
            <a:endParaRPr lang="en-US" sz="1400" b="1" dirty="0"/>
          </a:p>
          <a:p>
            <a:pPr lvl="1"/>
            <a:r>
              <a:rPr lang="en-US" sz="1600" i="0" dirty="0"/>
              <a:t>Does scientific ethics require sharing?  If so, then how much?</a:t>
            </a:r>
          </a:p>
          <a:p>
            <a:pPr lvl="1"/>
            <a:r>
              <a:rPr lang="en-US" sz="1600" i="0" dirty="0"/>
              <a:t>Is it appropriate for funding agencies to require </a:t>
            </a:r>
            <a:r>
              <a:rPr lang="en-US" sz="1600" i="0"/>
              <a:t>reproducibility?</a:t>
            </a:r>
          </a:p>
          <a:p>
            <a:pPr lvl="1"/>
            <a:r>
              <a:rPr lang="en-US"/>
              <a:t>Should journals require access to source code? </a:t>
            </a:r>
          </a:p>
          <a:p>
            <a:pPr lvl="1"/>
            <a:r>
              <a:rPr lang="en-US"/>
              <a:t>Should all code be open source?</a:t>
            </a:r>
          </a:p>
          <a:p>
            <a:pPr lvl="1"/>
            <a:endParaRPr lang="en-US"/>
          </a:p>
          <a:p>
            <a:r>
              <a:rPr lang="en-US"/>
              <a:t>Who should bear the cost of reproducibility?</a:t>
            </a:r>
          </a:p>
          <a:p>
            <a:pPr lvl="1"/>
            <a:r>
              <a:rPr lang="en-US"/>
              <a:t>Should the journal have an editor dedicated to reproducibility?</a:t>
            </a:r>
          </a:p>
          <a:p>
            <a:pPr lvl="1"/>
            <a:r>
              <a:rPr lang="en-US"/>
              <a:t>Should the research project have to demonstrate reproducibility?</a:t>
            </a:r>
          </a:p>
          <a:p>
            <a:pPr lvl="1"/>
            <a:endParaRPr lang="en-US" sz="1600" i="0" dirty="0"/>
          </a:p>
        </p:txBody>
      </p:sp>
    </p:spTree>
    <p:extLst>
      <p:ext uri="{BB962C8B-B14F-4D97-AF65-F5344CB8AC3E}">
        <p14:creationId xmlns:p14="http://schemas.microsoft.com/office/powerpoint/2010/main" val="27178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Validity – </a:t>
            </a:r>
            <a:r>
              <a:rPr lang="en-US" sz="2000" b="0" dirty="0"/>
              <a:t>this is essential to the issue of reproducibility</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Computational science requires validated software</a:t>
            </a:r>
          </a:p>
          <a:p>
            <a:pPr lvl="1"/>
            <a:r>
              <a:rPr lang="en-US" dirty="0"/>
              <a:t>we want our results to be correct</a:t>
            </a:r>
          </a:p>
          <a:p>
            <a:pPr lvl="1"/>
            <a:r>
              <a:rPr lang="en-US" i="0"/>
              <a:t>need </a:t>
            </a:r>
            <a:r>
              <a:rPr lang="en-US" i="0" dirty="0"/>
              <a:t>confidence </a:t>
            </a:r>
            <a:r>
              <a:rPr lang="en-US" i="0"/>
              <a:t>that other published/presented </a:t>
            </a:r>
            <a:r>
              <a:rPr lang="en-US" i="0" dirty="0"/>
              <a:t>results are correct</a:t>
            </a:r>
          </a:p>
          <a:p>
            <a:r>
              <a:rPr lang="en-US" i="0" dirty="0"/>
              <a:t>Build environment and computing platform:</a:t>
            </a:r>
          </a:p>
          <a:p>
            <a:pPr lvl="1"/>
            <a:r>
              <a:rPr lang="en-US" i="0" dirty="0"/>
              <a:t>software is validated on a particular platform, compiler, etc.</a:t>
            </a:r>
          </a:p>
          <a:p>
            <a:pPr lvl="2"/>
            <a:r>
              <a:rPr lang="en-US" b="1" i="0" dirty="0"/>
              <a:t>supporting multiple platforms is possible, but expensive</a:t>
            </a:r>
          </a:p>
          <a:p>
            <a:pPr lvl="1"/>
            <a:r>
              <a:rPr lang="en-US" i="0" dirty="0"/>
              <a:t>what if the software is built, installed, executed on another platform?</a:t>
            </a:r>
          </a:p>
          <a:p>
            <a:pPr lvl="2"/>
            <a:r>
              <a:rPr lang="en-US" b="1" i="0" dirty="0"/>
              <a:t>can one be sure that it is still valid?</a:t>
            </a:r>
          </a:p>
          <a:p>
            <a:r>
              <a:rPr lang="en-US" i="0" dirty="0"/>
              <a:t>Versioning:</a:t>
            </a:r>
          </a:p>
          <a:p>
            <a:pPr lvl="1"/>
            <a:r>
              <a:rPr lang="en-US" i="0" dirty="0"/>
              <a:t>a particular version of software is validated</a:t>
            </a:r>
          </a:p>
          <a:p>
            <a:pPr lvl="2"/>
            <a:r>
              <a:rPr lang="en-US" b="1" i="0" dirty="0"/>
              <a:t>regular use of regression tests can help maintain validity across versions</a:t>
            </a:r>
          </a:p>
          <a:p>
            <a:pPr lvl="2"/>
            <a:r>
              <a:rPr lang="en-US" b="1" i="0" dirty="0"/>
              <a:t>however: tests are never complete, features are added/removed, etc.</a:t>
            </a:r>
          </a:p>
          <a:p>
            <a:pPr lvl="1"/>
            <a:r>
              <a:rPr lang="en-US" i="0" dirty="0"/>
              <a:t>for multiple dependencies, versioning becomes an N</a:t>
            </a:r>
            <a:r>
              <a:rPr lang="en-US" i="0" baseline="30000" dirty="0"/>
              <a:t>2</a:t>
            </a:r>
            <a:r>
              <a:rPr lang="en-US" i="0" dirty="0"/>
              <a:t> problem</a:t>
            </a:r>
          </a:p>
          <a:p>
            <a:pPr lvl="1"/>
            <a:r>
              <a:rPr lang="en-US" i="0" dirty="0"/>
              <a:t>how can one be sure of the validity of a particular software version?</a:t>
            </a:r>
          </a:p>
          <a:p>
            <a:pPr lvl="2"/>
            <a:r>
              <a:rPr lang="en-US" b="1" i="0" dirty="0"/>
              <a:t>how can one communicate full versioning information to others?</a:t>
            </a:r>
          </a:p>
          <a:p>
            <a:r>
              <a:rPr lang="en-US" i="0" dirty="0"/>
              <a:t>Sharing:</a:t>
            </a:r>
          </a:p>
          <a:p>
            <a:pPr lvl="1"/>
            <a:r>
              <a:rPr lang="en-US" i="0" dirty="0"/>
              <a:t>difficult to share identical build &amp; version(s), including dependencies</a:t>
            </a:r>
          </a:p>
        </p:txBody>
      </p:sp>
    </p:spTree>
    <p:extLst>
      <p:ext uri="{BB962C8B-B14F-4D97-AF65-F5344CB8AC3E}">
        <p14:creationId xmlns:p14="http://schemas.microsoft.com/office/powerpoint/2010/main" val="41908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 </a:t>
            </a:r>
            <a:r>
              <a:rPr lang="en-US" sz="2000" b="0" dirty="0"/>
              <a:t>without it, reproducibility loses a lot </a:t>
            </a:r>
            <a:r>
              <a:rPr lang="en-US" sz="2000" b="0"/>
              <a:t>of value</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Many physics codes are difficult to use</a:t>
            </a:r>
          </a:p>
          <a:p>
            <a:r>
              <a:rPr lang="en-US" dirty="0"/>
              <a:t>Particle accelerator codes are a case in point</a:t>
            </a:r>
          </a:p>
          <a:p>
            <a:pPr lvl="1"/>
            <a:r>
              <a:rPr lang="en-US" dirty="0"/>
              <a:t>they focus on specific design aspects (not fully general)</a:t>
            </a:r>
          </a:p>
          <a:p>
            <a:pPr lvl="1"/>
            <a:r>
              <a:rPr lang="en-US" dirty="0"/>
              <a:t>most rely on complicated command-line interfaces (CLI)</a:t>
            </a:r>
          </a:p>
          <a:p>
            <a:pPr lvl="2"/>
            <a:r>
              <a:rPr lang="en-US" dirty="0"/>
              <a:t>multiple input and configuration files</a:t>
            </a:r>
          </a:p>
          <a:p>
            <a:pPr lvl="2"/>
            <a:r>
              <a:rPr lang="en-US" dirty="0"/>
              <a:t>multiple output files (text, data, images) in different formats</a:t>
            </a:r>
          </a:p>
          <a:p>
            <a:pPr lvl="1"/>
            <a:r>
              <a:rPr lang="en-US" dirty="0"/>
              <a:t>they typically require computational experts to use correctly</a:t>
            </a:r>
          </a:p>
          <a:p>
            <a:pPr lvl="2"/>
            <a:r>
              <a:rPr lang="en-US" dirty="0"/>
              <a:t>even so, the assistance of an expert and/or much experience is often required</a:t>
            </a:r>
          </a:p>
          <a:p>
            <a:pPr lvl="1"/>
            <a:r>
              <a:rPr lang="en-US" dirty="0"/>
              <a:t>collaboration is difficult and error prone</a:t>
            </a:r>
          </a:p>
          <a:p>
            <a:pPr lvl="2"/>
            <a:r>
              <a:rPr lang="en-US" dirty="0"/>
              <a:t>required exchange of input and output files</a:t>
            </a:r>
          </a:p>
          <a:p>
            <a:pPr lvl="2"/>
            <a:r>
              <a:rPr lang="en-US" dirty="0"/>
              <a:t>independent installation of codes (different versions on different hardware)</a:t>
            </a:r>
          </a:p>
          <a:p>
            <a:pPr lvl="2"/>
            <a:r>
              <a:rPr lang="en-US" dirty="0"/>
              <a:t>use of different post-processing and visualization tools</a:t>
            </a:r>
          </a:p>
          <a:p>
            <a:r>
              <a:rPr lang="en-US" i="0" dirty="0"/>
              <a:t>If a </a:t>
            </a:r>
            <a:r>
              <a:rPr lang="en-US" i="0"/>
              <a:t>code is </a:t>
            </a:r>
            <a:r>
              <a:rPr lang="en-US" i="0" dirty="0"/>
              <a:t>difficult to use, what </a:t>
            </a:r>
            <a:r>
              <a:rPr lang="en-US" i="0"/>
              <a:t>does reproducibility </a:t>
            </a:r>
            <a:r>
              <a:rPr lang="en-US" i="0" dirty="0"/>
              <a:t>mean?</a:t>
            </a:r>
          </a:p>
          <a:p>
            <a:pPr lvl="1"/>
            <a:r>
              <a:rPr lang="en-US"/>
              <a:t>given </a:t>
            </a:r>
            <a:r>
              <a:rPr lang="en-US" dirty="0"/>
              <a:t>a replicated environment to work in, what do you do next?</a:t>
            </a:r>
          </a:p>
          <a:p>
            <a:pPr lvl="1"/>
            <a:r>
              <a:rPr lang="en-US" dirty="0"/>
              <a:t>suppose a single script is provided to execute all other scripts and render plots</a:t>
            </a:r>
          </a:p>
          <a:p>
            <a:pPr lvl="2"/>
            <a:r>
              <a:rPr lang="en-US" i="0" dirty="0"/>
              <a:t>does this black box experience enable understanding of what is being replicated?</a:t>
            </a:r>
          </a:p>
          <a:p>
            <a:r>
              <a:rPr lang="en-US" dirty="0"/>
              <a:t>Reproducibility should enable understanding, comparison &amp; further work</a:t>
            </a:r>
          </a:p>
          <a:p>
            <a:pPr lvl="1"/>
            <a:r>
              <a:rPr lang="en-US" i="0" dirty="0"/>
              <a:t>the various steps required should each be clear and replicable</a:t>
            </a:r>
          </a:p>
          <a:p>
            <a:pPr lvl="1"/>
            <a:r>
              <a:rPr lang="en-US" i="0" dirty="0"/>
              <a:t>it should be possible to modify each step and see the results</a:t>
            </a:r>
          </a:p>
        </p:txBody>
      </p:sp>
    </p:spTree>
    <p:extLst>
      <p:ext uri="{BB962C8B-B14F-4D97-AF65-F5344CB8AC3E}">
        <p14:creationId xmlns:p14="http://schemas.microsoft.com/office/powerpoint/2010/main" val="109732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via Python – </a:t>
            </a:r>
            <a:r>
              <a:rPr lang="en-US" sz="2000" b="0" dirty="0"/>
              <a:t>an example of problems encountered</a:t>
            </a:r>
            <a:endParaRPr lang="en-US" b="0" dirty="0"/>
          </a:p>
        </p:txBody>
      </p:sp>
      <p:sp>
        <p:nvSpPr>
          <p:cNvPr id="8" name="Content Placeholder 2">
            <a:extLst>
              <a:ext uri="{FF2B5EF4-FFF2-40B4-BE49-F238E27FC236}">
                <a16:creationId xmlns:a16="http://schemas.microsoft.com/office/drawing/2014/main" id="{B23837A6-5E62-48BD-8241-836D8AC802E1}"/>
              </a:ext>
            </a:extLst>
          </p:cNvPr>
          <p:cNvSpPr>
            <a:spLocks noGrp="1"/>
          </p:cNvSpPr>
          <p:nvPr>
            <p:ph idx="1"/>
          </p:nvPr>
        </p:nvSpPr>
        <p:spPr>
          <a:xfrm>
            <a:off x="152400" y="914400"/>
            <a:ext cx="8839200" cy="5334000"/>
          </a:xfrm>
        </p:spPr>
        <p:txBody>
          <a:bodyPr>
            <a:noAutofit/>
          </a:bodyPr>
          <a:lstStyle/>
          <a:p>
            <a:r>
              <a:rPr lang="en-US" i="0" dirty="0"/>
              <a:t>Python wrapping of scientific applications is popular</a:t>
            </a:r>
          </a:p>
          <a:p>
            <a:r>
              <a:rPr lang="en-US" i="0" dirty="0"/>
              <a:t>This approach </a:t>
            </a:r>
            <a:r>
              <a:rPr lang="en-US" i="0"/>
              <a:t>can be </a:t>
            </a:r>
            <a:r>
              <a:rPr lang="en-US" i="0" dirty="0"/>
              <a:t>powerful:</a:t>
            </a:r>
          </a:p>
          <a:p>
            <a:pPr lvl="1"/>
            <a:r>
              <a:rPr lang="en-US" i="0" dirty="0"/>
              <a:t>extend capabilities with a powerful, expressive language</a:t>
            </a:r>
          </a:p>
          <a:p>
            <a:pPr lvl="1"/>
            <a:r>
              <a:rPr lang="en-US" i="0" dirty="0"/>
              <a:t>develop convenient GUIs and CLIs</a:t>
            </a:r>
          </a:p>
          <a:p>
            <a:pPr lvl="1"/>
            <a:r>
              <a:rPr lang="en-US" i="0" dirty="0"/>
              <a:t>develop a common interface to multiple codes</a:t>
            </a:r>
          </a:p>
          <a:p>
            <a:r>
              <a:rPr lang="en-US" i="0" dirty="0"/>
              <a:t>It also creates serious challenges:</a:t>
            </a:r>
          </a:p>
          <a:p>
            <a:pPr lvl="1"/>
            <a:r>
              <a:rPr lang="en-US" i="0" dirty="0"/>
              <a:t>Python </a:t>
            </a:r>
            <a:r>
              <a:rPr lang="en-US" i="0"/>
              <a:t>2.7.x code is not always compatible </a:t>
            </a:r>
            <a:r>
              <a:rPr lang="en-US" i="0" dirty="0"/>
              <a:t>with </a:t>
            </a:r>
            <a:r>
              <a:rPr lang="en-US" i="0"/>
              <a:t>Python 3.x code</a:t>
            </a:r>
            <a:endParaRPr lang="en-US" i="0" dirty="0"/>
          </a:p>
          <a:p>
            <a:pPr lvl="1"/>
            <a:r>
              <a:rPr lang="en-US" i="0" dirty="0"/>
              <a:t>32 bit and 64 bit versions of Python are incompatible</a:t>
            </a:r>
          </a:p>
          <a:p>
            <a:pPr lvl="2"/>
            <a:r>
              <a:rPr lang="en-US" b="1" i="0" dirty="0"/>
              <a:t> also true of many other software libraries</a:t>
            </a:r>
          </a:p>
          <a:p>
            <a:pPr lvl="1"/>
            <a:r>
              <a:rPr lang="en-US" i="0" dirty="0"/>
              <a:t>open source library projects issue frequent releases </a:t>
            </a:r>
          </a:p>
          <a:p>
            <a:pPr lvl="2"/>
            <a:r>
              <a:rPr lang="en-US" b="1" i="0" dirty="0"/>
              <a:t> breaks compatibility with previous versions of other libraries</a:t>
            </a:r>
          </a:p>
          <a:p>
            <a:pPr lvl="1"/>
            <a:r>
              <a:rPr lang="en-US" i="0" dirty="0"/>
              <a:t>Python is amazingly cross-platform; however… </a:t>
            </a:r>
          </a:p>
          <a:p>
            <a:pPr lvl="2"/>
            <a:r>
              <a:rPr lang="en-US" b="1" i="0" dirty="0"/>
              <a:t> C/C++ and Fortran libraries and </a:t>
            </a:r>
            <a:r>
              <a:rPr lang="en-US" b="1" i="0"/>
              <a:t>compilers </a:t>
            </a:r>
            <a:r>
              <a:rPr lang="en-US"/>
              <a:t>less so</a:t>
            </a:r>
            <a:endParaRPr lang="en-US" b="1" i="0" dirty="0"/>
          </a:p>
          <a:p>
            <a:pPr lvl="1"/>
            <a:r>
              <a:rPr lang="en-US" i="0"/>
              <a:t>a computer may have </a:t>
            </a:r>
            <a:r>
              <a:rPr lang="en-US" i="0" dirty="0"/>
              <a:t>multiple versions of installed Python </a:t>
            </a:r>
          </a:p>
          <a:p>
            <a:pPr lvl="2"/>
            <a:r>
              <a:rPr lang="en-US" b="1" i="0" dirty="0"/>
              <a:t> this </a:t>
            </a:r>
            <a:r>
              <a:rPr lang="en-US" b="1" i="0"/>
              <a:t>creates additional complexity</a:t>
            </a:r>
            <a:r>
              <a:rPr lang="en-US"/>
              <a:t> </a:t>
            </a:r>
            <a:endParaRPr lang="en-US" dirty="0"/>
          </a:p>
        </p:txBody>
      </p:sp>
    </p:spTree>
    <p:extLst>
      <p:ext uri="{BB962C8B-B14F-4D97-AF65-F5344CB8AC3E}">
        <p14:creationId xmlns:p14="http://schemas.microsoft.com/office/powerpoint/2010/main" val="19244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When you run a simulation how confident are you in the results?</a:t>
            </a:r>
          </a:p>
          <a:p>
            <a:r>
              <a:rPr lang="en-US" dirty="0"/>
              <a:t>Are you skeptical of results presented by others in talks or papers?</a:t>
            </a:r>
          </a:p>
          <a:p>
            <a:pPr lvl="1"/>
            <a:r>
              <a:rPr lang="en-US" i="0" dirty="0"/>
              <a:t>have you ever wanted to rerun someone else’s simulation?</a:t>
            </a:r>
          </a:p>
          <a:p>
            <a:r>
              <a:rPr lang="en-US" dirty="0"/>
              <a:t>How do you validate your own results?</a:t>
            </a:r>
          </a:p>
          <a:p>
            <a:pPr lvl="1"/>
            <a:r>
              <a:rPr lang="en-US" i="0" dirty="0"/>
              <a:t>compar</a:t>
            </a:r>
            <a:r>
              <a:rPr lang="en-US" dirty="0"/>
              <a:t>e with your physical intuition?</a:t>
            </a:r>
          </a:p>
          <a:p>
            <a:pPr lvl="1"/>
            <a:r>
              <a:rPr lang="en-US" i="0" dirty="0"/>
              <a:t>compare with your previous work?</a:t>
            </a:r>
          </a:p>
          <a:p>
            <a:pPr lvl="1"/>
            <a:r>
              <a:rPr lang="en-US" dirty="0"/>
              <a:t>compare with publicly available papers and presentations?</a:t>
            </a:r>
          </a:p>
          <a:p>
            <a:pPr lvl="1"/>
            <a:r>
              <a:rPr lang="en-US" i="0" dirty="0"/>
              <a:t>rer</a:t>
            </a:r>
            <a:r>
              <a:rPr lang="en-US" dirty="0"/>
              <a:t>un the same case with a different code (or ask a colleague to do it…)?</a:t>
            </a:r>
          </a:p>
          <a:p>
            <a:pPr lvl="1"/>
            <a:r>
              <a:rPr lang="en-US" i="0" dirty="0"/>
              <a:t>discuss the plots with a colleague…?</a:t>
            </a:r>
          </a:p>
          <a:p>
            <a:pPr lvl="1"/>
            <a:endParaRPr lang="en-US" i="0" dirty="0"/>
          </a:p>
          <a:p>
            <a:r>
              <a:rPr lang="en-US" dirty="0"/>
              <a:t>Maybe revisit previous discussion points – </a:t>
            </a:r>
            <a:endParaRPr lang="en-US" i="0" dirty="0"/>
          </a:p>
          <a:p>
            <a:pPr lvl="1"/>
            <a:r>
              <a:rPr lang="en-US" i="0" dirty="0"/>
              <a:t>Have you successfully shared a simulation with a colleague?</a:t>
            </a:r>
          </a:p>
          <a:p>
            <a:pPr lvl="2"/>
            <a:r>
              <a:rPr lang="en-US" i="0" dirty="0"/>
              <a:t>How positive was the experience?</a:t>
            </a:r>
          </a:p>
          <a:p>
            <a:pPr lvl="2"/>
            <a:r>
              <a:rPr lang="en-US" dirty="0"/>
              <a:t>Did you every try and fail?</a:t>
            </a:r>
            <a:endParaRPr lang="en-US" i="0" dirty="0"/>
          </a:p>
          <a:p>
            <a:pPr lvl="1"/>
            <a:r>
              <a:rPr lang="en-US" i="0" dirty="0"/>
              <a:t>Briefly describe a code benchmarking exercise.</a:t>
            </a:r>
          </a:p>
          <a:p>
            <a:pPr lvl="2"/>
            <a:r>
              <a:rPr lang="en-US" i="0" dirty="0"/>
              <a:t>Which codes?  Were others involved?  </a:t>
            </a:r>
            <a:r>
              <a:rPr lang="en-US" dirty="0"/>
              <a:t>Did you have access to all codes?</a:t>
            </a:r>
          </a:p>
          <a:p>
            <a:pPr lvl="2"/>
            <a:r>
              <a:rPr lang="en-US" i="0" dirty="0"/>
              <a:t>How positive was the experience?</a:t>
            </a:r>
          </a:p>
        </p:txBody>
      </p:sp>
    </p:spTree>
    <p:extLst>
      <p:ext uri="{BB962C8B-B14F-4D97-AF65-F5344CB8AC3E}">
        <p14:creationId xmlns:p14="http://schemas.microsoft.com/office/powerpoint/2010/main" val="2046148354"/>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3422</Words>
  <Application>Microsoft Office PowerPoint</Application>
  <PresentationFormat>On-screen Show (4:3)</PresentationFormat>
  <Paragraphs>359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Century Gothic</vt:lpstr>
      <vt:lpstr>Courier New</vt:lpstr>
      <vt:lpstr>DejaVu Sans</vt:lpstr>
      <vt:lpstr>Times New Roman</vt:lpstr>
      <vt:lpstr>4_Office Theme</vt:lpstr>
      <vt:lpstr>USPAS – Simulation of Beam and Plasma Systems Steven M. Lund, Jean-Luc Vay, Remi Lehe, Daniel Winklehner and David L. Bruhwiler</vt:lpstr>
      <vt:lpstr>Motivation</vt:lpstr>
      <vt:lpstr>What is meant by Reproducibility?</vt:lpstr>
      <vt:lpstr>Barriers to Reproducibility</vt:lpstr>
      <vt:lpstr>Class discussion:</vt:lpstr>
      <vt:lpstr>Validity – this is essential to the issue of reproducibility</vt:lpstr>
      <vt:lpstr>Usability – without it, reproducibility loses a lot of value</vt:lpstr>
      <vt:lpstr>Usability via Python – an example of problems encountered</vt:lpstr>
      <vt:lpstr>Class discussion:</vt:lpstr>
      <vt:lpstr>The reproducibility literature (pt. 1)</vt:lpstr>
      <vt:lpstr>The reproducibility literature (pt. 2)</vt:lpstr>
      <vt:lpstr>Heads up – today’s homework</vt:lpstr>
      <vt:lpstr>Near-term goals – let’s walk before trying to run…</vt:lpstr>
      <vt:lpstr>What do containers do?    How are they used?</vt:lpstr>
      <vt:lpstr>Container vs. Virtual Machine (VM)</vt:lpstr>
      <vt:lpstr>Application Containers for Reproducibility</vt:lpstr>
      <vt:lpstr>Class discussion:</vt:lpstr>
      <vt:lpstr>Running Particle Accelerator Codes inside Docker</vt:lpstr>
      <vt:lpstr>Delivering codes via the Docker Hub repository</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2018-01-15T02:32:29Z</dcterms:created>
  <dcterms:modified xsi:type="dcterms:W3CDTF">2018-01-15T20:28:29Z</dcterms:modified>
</cp:coreProperties>
</file>