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 autoCompressPictures="0">
  <p:sldMasterIdLst>
    <p:sldMasterId id="2147483696" r:id="rId1"/>
    <p:sldMasterId id="2147483711" r:id="rId2"/>
  </p:sldMasterIdLst>
  <p:notesMasterIdLst>
    <p:notesMasterId r:id="rId10"/>
  </p:notesMasterIdLst>
  <p:sldIdLst>
    <p:sldId id="297" r:id="rId3"/>
    <p:sldId id="393" r:id="rId4"/>
    <p:sldId id="446" r:id="rId5"/>
    <p:sldId id="447" r:id="rId6"/>
    <p:sldId id="448" r:id="rId7"/>
    <p:sldId id="453" r:id="rId8"/>
    <p:sldId id="452" r:id="rId9"/>
  </p:sldIdLst>
  <p:sldSz cx="9144000" cy="6858000" type="screen4x3"/>
  <p:notesSz cx="6858000" cy="9313863"/>
  <p:embeddedFontLst>
    <p:embeddedFont>
      <p:font typeface="Franklin Gothic Medium" panose="020B0603020102020204" pitchFamily="34" charset="0"/>
      <p:regular r:id="rId11"/>
      <p:italic r:id="rId12"/>
    </p:embeddedFont>
    <p:embeddedFont>
      <p:font typeface="Century Gothic" panose="020B0502020202020204" pitchFamily="34" charset="0"/>
      <p:regular r:id="rId13"/>
      <p:bold r:id="rId14"/>
      <p:italic r:id="rId15"/>
      <p:boldItalic r:id="rId16"/>
    </p:embeddedFont>
    <p:embeddedFont>
      <p:font typeface="ＭＳ Ｐゴシック" panose="020B0600070205080204" pitchFamily="34" charset="-128"/>
      <p:regular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0000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6305" autoAdjust="0"/>
  </p:normalViewPr>
  <p:slideViewPr>
    <p:cSldViewPr snapToGrid="0" snapToObjects="1">
      <p:cViewPr varScale="1">
        <p:scale>
          <a:sx n="110" d="100"/>
          <a:sy n="110" d="100"/>
        </p:scale>
        <p:origin x="159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font" Target="fonts/font11.fntdata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73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73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D37280-896D-453C-A8B2-790CBDCE44E5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33500" y="1163638"/>
            <a:ext cx="4191000" cy="3143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82296"/>
            <a:ext cx="5486400" cy="366733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6554"/>
            <a:ext cx="2971800" cy="4673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46554"/>
            <a:ext cx="2971800" cy="4673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E9D85-81CD-44C8-8F15-3AA06C34A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47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50617-1FA3-45FC-A030-A46FC7CAE6BB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705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E9D85-81CD-44C8-8F15-3AA06C34AF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96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1725" y="706438"/>
            <a:ext cx="4654550" cy="34925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12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2" y="4423204"/>
            <a:ext cx="5485279" cy="4190944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543E6F-82BB-8D42-9A23-2A0C0F0C1CA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6584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E9D85-81CD-44C8-8F15-3AA06C34AF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632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6" y="6299146"/>
            <a:ext cx="2673400" cy="5202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/>
          </a:bodyPr>
          <a:lstStyle>
            <a:lvl1pPr>
              <a:defRPr sz="2400" b="1" i="1">
                <a:latin typeface="Century Gothic" panose="020B0502020202020204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257800"/>
          </a:xfrm>
        </p:spPr>
        <p:txBody>
          <a:bodyPr/>
          <a:lstStyle>
            <a:lvl1pPr>
              <a:defRPr sz="1800" b="0" i="0">
                <a:latin typeface="Century Gothic" panose="020B0502020202020204" pitchFamily="34" charset="0"/>
                <a:cs typeface="Times New Roman" pitchFamily="18" charset="0"/>
              </a:defRPr>
            </a:lvl1pPr>
            <a:lvl2pPr>
              <a:defRPr sz="1600" i="0">
                <a:solidFill>
                  <a:srgbClr val="005CA5"/>
                </a:solidFill>
                <a:latin typeface="Century Gothic" panose="020B0502020202020204" pitchFamily="34" charset="0"/>
                <a:cs typeface="Times New Roman" pitchFamily="18" charset="0"/>
              </a:defRPr>
            </a:lvl2pPr>
            <a:lvl3pPr>
              <a:defRPr sz="1400" b="1" i="0">
                <a:solidFill>
                  <a:srgbClr val="5FBB46"/>
                </a:solidFill>
                <a:latin typeface="Century Gothic" panose="020B0502020202020204" pitchFamily="34" charset="0"/>
                <a:cs typeface="Times New Roman" pitchFamily="18" charset="0"/>
              </a:defRPr>
            </a:lvl3pPr>
            <a:lvl4pPr>
              <a:defRPr sz="1200" i="0">
                <a:solidFill>
                  <a:schemeClr val="tx1"/>
                </a:solidFill>
                <a:latin typeface="Century Gothic" panose="020B0502020202020204" pitchFamily="34" charset="0"/>
                <a:cs typeface="Times New Roman" pitchFamily="18" charset="0"/>
              </a:defRPr>
            </a:lvl4pPr>
            <a:lvl5pPr>
              <a:defRPr sz="1200" b="0" i="1">
                <a:solidFill>
                  <a:srgbClr val="003399"/>
                </a:solidFill>
                <a:latin typeface="Century Gothic" panose="020B0502020202020204" pitchFamily="34" charset="0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8338808" y="6437219"/>
            <a:ext cx="669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i="0">
                <a:solidFill>
                  <a:srgbClr val="005C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fld id="{5AD4D27D-51A4-4946-AB6E-BFCDB6726517}" type="slidenum">
              <a:rPr lang="en-US" sz="1600" b="0" i="0" smtClean="0">
                <a:solidFill>
                  <a:srgbClr val="005C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‹#›</a:t>
            </a:fld>
            <a:endParaRPr lang="en-US" sz="1600" b="0" i="0" dirty="0">
              <a:solidFill>
                <a:srgbClr val="005CA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747346" y="6359357"/>
            <a:ext cx="1988240" cy="4132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3"/>
          <p:cNvSpPr>
            <a:spLocks noGrp="1"/>
          </p:cNvSpPr>
          <p:nvPr userDrawn="1"/>
        </p:nvSpPr>
        <p:spPr>
          <a:xfrm>
            <a:off x="1298714" y="6423934"/>
            <a:ext cx="70790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56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28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00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72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l"/>
            <a:r>
              <a:rPr lang="en-US" sz="1400" b="0" i="0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Bruhwiler   –   USPAS   –   January 2018   –   Slice Energy Spread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1" y="6331508"/>
            <a:ext cx="424069" cy="42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987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C2425A-B293-4D10-957C-D8FEA8D2125B}" type="datetimeFigureOut">
              <a:rPr lang="en-US"/>
              <a:pPr>
                <a:defRPr/>
              </a:pPr>
              <a:t>1/18/2018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0C4C7-0F4E-4D08-BC67-BE5604D1E1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915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43710-F8AB-6840-B03A-23D4C2B2884A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91D4-5A5D-5E4C-A157-D779421C2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23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lab of fu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1"/>
            <a:ext cx="9144000" cy="855764"/>
          </a:xfrm>
          <a:prstGeom prst="rect">
            <a:avLst/>
          </a:prstGeom>
          <a:solidFill>
            <a:srgbClr val="1F497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6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6" name="Title 1"/>
          <p:cNvSpPr>
            <a:spLocks noGrp="1"/>
          </p:cNvSpPr>
          <p:nvPr userDrawn="1">
            <p:ph type="title"/>
          </p:nvPr>
        </p:nvSpPr>
        <p:spPr>
          <a:xfrm>
            <a:off x="0" y="1"/>
            <a:ext cx="9144000" cy="855765"/>
          </a:xfrm>
          <a:prstGeom prst="rect">
            <a:avLst/>
          </a:prstGeom>
        </p:spPr>
        <p:txBody>
          <a:bodyPr anchor="ctr"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4714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451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4400">
              <a:defRPr/>
            </a:pPr>
            <a:fld id="{05AAC167-D7E8-454F-A616-12CB3739E2D8}" type="datetimeFigureOut">
              <a:rPr lang="en-US"/>
              <a:pPr defTabSz="914400">
                <a:defRPr/>
              </a:pPr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4400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4400">
              <a:defRPr/>
            </a:pPr>
            <a:fld id="{FC37517B-3432-4B28-BCE9-5811FCD8C22E}" type="slidenum">
              <a:rPr lang="en-US"/>
              <a:pPr defTabSz="914400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6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3" r:id="rId2"/>
    <p:sldLayoutId id="2147483710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1"/>
          <p:cNvSpPr txBox="1">
            <a:spLocks noChangeArrowheads="1"/>
          </p:cNvSpPr>
          <p:nvPr userDrawn="1"/>
        </p:nvSpPr>
        <p:spPr bwMode="auto">
          <a:xfrm>
            <a:off x="4386263" y="6581776"/>
            <a:ext cx="377016" cy="276995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1416" tIns="45709" rIns="91416" bIns="4570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457082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62B45342-D41F-3246-BC88-9305F376649F}" type="slidenum">
              <a:rPr lang="en-US" sz="1200" smtClean="0">
                <a:solidFill>
                  <a:srgbClr val="FFFFFF"/>
                </a:solidFill>
              </a:rPr>
              <a:pPr defTabSz="457082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9" name="TextBox 9"/>
          <p:cNvSpPr txBox="1">
            <a:spLocks noChangeArrowheads="1"/>
          </p:cNvSpPr>
          <p:nvPr/>
        </p:nvSpPr>
        <p:spPr bwMode="auto">
          <a:xfrm>
            <a:off x="8725065" y="6486536"/>
            <a:ext cx="367383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91416" tIns="45709" rIns="91416" bIns="4570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457082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AF46901F-252C-D946-B4FD-40072B8BE34D}" type="slidenum">
              <a:rPr lang="en-US" sz="1200" b="1" smtClean="0">
                <a:solidFill>
                  <a:srgbClr val="FFFFFF"/>
                </a:solidFill>
              </a:rPr>
              <a:pPr algn="ctr" defTabSz="457082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b="1" dirty="0">
              <a:solidFill>
                <a:srgbClr val="FFFFFF"/>
              </a:solidFill>
            </a:endParaRPr>
          </a:p>
        </p:txBody>
      </p:sp>
      <p:pic>
        <p:nvPicPr>
          <p:cNvPr id="11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7886"/>
          <a:stretch>
            <a:fillRect/>
          </a:stretch>
        </p:blipFill>
        <p:spPr bwMode="auto">
          <a:xfrm>
            <a:off x="922338" y="6426646"/>
            <a:ext cx="16002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11"/>
          <p:cNvCxnSpPr/>
          <p:nvPr userDrawn="1"/>
        </p:nvCxnSpPr>
        <p:spPr>
          <a:xfrm>
            <a:off x="2571750" y="6448430"/>
            <a:ext cx="0" cy="366713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5"/>
          <p:cNvSpPr txBox="1">
            <a:spLocks noChangeArrowheads="1"/>
          </p:cNvSpPr>
          <p:nvPr userDrawn="1"/>
        </p:nvSpPr>
        <p:spPr bwMode="auto">
          <a:xfrm>
            <a:off x="2595563" y="6389689"/>
            <a:ext cx="781050" cy="460375"/>
          </a:xfrm>
          <a:prstGeom prst="rect">
            <a:avLst/>
          </a:prstGeom>
          <a:noFill/>
          <a:ln>
            <a:noFill/>
          </a:ln>
          <a:extLst/>
        </p:spPr>
        <p:txBody>
          <a:bodyPr lIns="91416" tIns="45709" rIns="91416" bIns="4570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457082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FFFFFF"/>
                </a:solidFill>
              </a:rPr>
              <a:t>Office of</a:t>
            </a:r>
            <a:br>
              <a:rPr lang="en-US" sz="1200" dirty="0">
                <a:solidFill>
                  <a:srgbClr val="FFFFFF"/>
                </a:solidFill>
              </a:rPr>
            </a:br>
            <a:r>
              <a:rPr lang="en-US" sz="1200" dirty="0">
                <a:solidFill>
                  <a:srgbClr val="FFFFFF"/>
                </a:solidFill>
              </a:rPr>
              <a:t>Science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8725067" y="6447087"/>
            <a:ext cx="367383" cy="355903"/>
          </a:xfrm>
          <a:prstGeom prst="roundRect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9" rIns="91416" bIns="45709" numCol="1" rtlCol="0" anchor="t" anchorCtr="0" compatLnSpc="1">
            <a:prstTxWarp prst="textNoShape">
              <a:avLst/>
            </a:prstTxWarp>
          </a:bodyPr>
          <a:lstStyle/>
          <a:p>
            <a:pPr defTabSz="914165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" name="Rectangle 14"/>
          <p:cNvSpPr/>
          <p:nvPr userDrawn="1"/>
        </p:nvSpPr>
        <p:spPr bwMode="auto">
          <a:xfrm>
            <a:off x="-752" y="-12699"/>
            <a:ext cx="9144000" cy="855764"/>
          </a:xfrm>
          <a:prstGeom prst="rect">
            <a:avLst/>
          </a:prstGeom>
          <a:solidFill>
            <a:srgbClr val="1F497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165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5599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Franklin Gothic Medium"/>
          <a:ea typeface="+mj-ea"/>
          <a:cs typeface="Franklin Gothic Medium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5pPr>
      <a:lvl6pPr marL="457082" algn="l" rtl="0" fontAlgn="base">
        <a:spcBef>
          <a:spcPct val="0"/>
        </a:spcBef>
        <a:spcAft>
          <a:spcPct val="0"/>
        </a:spcAft>
        <a:defRPr sz="3200" b="1">
          <a:solidFill>
            <a:srgbClr val="2C5993"/>
          </a:solidFill>
          <a:latin typeface="Arial" charset="0"/>
          <a:ea typeface="ＭＳ Ｐゴシック" charset="-128"/>
          <a:cs typeface="ＭＳ Ｐゴシック" charset="-128"/>
        </a:defRPr>
      </a:lvl6pPr>
      <a:lvl7pPr marL="914165" algn="l" rtl="0" fontAlgn="base">
        <a:spcBef>
          <a:spcPct val="0"/>
        </a:spcBef>
        <a:spcAft>
          <a:spcPct val="0"/>
        </a:spcAft>
        <a:defRPr sz="3200" b="1">
          <a:solidFill>
            <a:srgbClr val="2C5993"/>
          </a:solidFill>
          <a:latin typeface="Arial" charset="0"/>
          <a:ea typeface="ＭＳ Ｐゴシック" charset="-128"/>
          <a:cs typeface="ＭＳ Ｐゴシック" charset="-128"/>
        </a:defRPr>
      </a:lvl7pPr>
      <a:lvl8pPr marL="1371250" algn="l" rtl="0" fontAlgn="base">
        <a:spcBef>
          <a:spcPct val="0"/>
        </a:spcBef>
        <a:spcAft>
          <a:spcPct val="0"/>
        </a:spcAft>
        <a:defRPr sz="3200" b="1">
          <a:solidFill>
            <a:srgbClr val="2C5993"/>
          </a:solidFill>
          <a:latin typeface="Arial" charset="0"/>
          <a:ea typeface="ＭＳ Ｐゴシック" charset="-128"/>
          <a:cs typeface="ＭＳ Ｐゴシック" charset="-128"/>
        </a:defRPr>
      </a:lvl8pPr>
      <a:lvl9pPr marL="1828332" algn="l" rtl="0" fontAlgn="base">
        <a:spcBef>
          <a:spcPct val="0"/>
        </a:spcBef>
        <a:spcAft>
          <a:spcPct val="0"/>
        </a:spcAft>
        <a:defRPr sz="3200" b="1">
          <a:solidFill>
            <a:srgbClr val="2C5993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813" indent="-342813" algn="l" rtl="0" eaLnBrk="0" fontAlgn="base" hangingPunct="0">
        <a:spcBef>
          <a:spcPts val="900"/>
        </a:spcBef>
        <a:spcAft>
          <a:spcPct val="0"/>
        </a:spcAft>
        <a:defRPr sz="2400">
          <a:solidFill>
            <a:srgbClr val="003366"/>
          </a:solidFill>
          <a:latin typeface="+mn-lt"/>
          <a:ea typeface="+mn-ea"/>
          <a:cs typeface="+mn-cs"/>
        </a:defRPr>
      </a:lvl1pPr>
      <a:lvl2pPr marL="288850" indent="-226954" algn="l" rtl="0" eaLnBrk="0" fontAlgn="base" hangingPunct="0">
        <a:spcBef>
          <a:spcPts val="500"/>
        </a:spcBef>
        <a:spcAft>
          <a:spcPct val="0"/>
        </a:spcAft>
        <a:buSzPct val="85000"/>
        <a:buChar char="–"/>
        <a:defRPr sz="2400">
          <a:solidFill>
            <a:srgbClr val="003366"/>
          </a:solidFill>
          <a:latin typeface="+mn-lt"/>
          <a:ea typeface="+mn-ea"/>
          <a:cs typeface="ＭＳ Ｐゴシック"/>
        </a:defRPr>
      </a:lvl2pPr>
      <a:lvl3pPr marL="572941" indent="-117445" algn="l" rtl="0" eaLnBrk="0" fontAlgn="base" hangingPunct="0">
        <a:spcBef>
          <a:spcPts val="400"/>
        </a:spcBef>
        <a:spcAft>
          <a:spcPct val="0"/>
        </a:spcAft>
        <a:buSzPct val="75000"/>
        <a:buFont typeface="Lucida Grande"/>
        <a:buChar char="–"/>
        <a:defRPr sz="2400">
          <a:solidFill>
            <a:srgbClr val="003366"/>
          </a:solidFill>
          <a:latin typeface="+mn-lt"/>
          <a:ea typeface="+mn-ea"/>
          <a:cs typeface="ＭＳ Ｐゴシック"/>
        </a:defRPr>
      </a:lvl3pPr>
      <a:lvl4pPr marL="909404" indent="-226954" algn="l" rtl="0" eaLnBrk="0" fontAlgn="base" hangingPunct="0">
        <a:spcBef>
          <a:spcPct val="20000"/>
        </a:spcBef>
        <a:spcAft>
          <a:spcPct val="0"/>
        </a:spcAft>
        <a:buSzPct val="75000"/>
        <a:buFont typeface="Lucida Grande"/>
        <a:buChar char="–"/>
        <a:defRPr sz="2400">
          <a:solidFill>
            <a:srgbClr val="003366"/>
          </a:solidFill>
          <a:latin typeface="+mn-lt"/>
          <a:ea typeface="+mn-ea"/>
          <a:cs typeface="ＭＳ Ｐゴシック"/>
        </a:defRPr>
      </a:lvl4pPr>
      <a:lvl5pPr marL="1145880" indent="-236478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rgbClr val="003366"/>
          </a:solidFill>
          <a:latin typeface="+mn-lt"/>
          <a:ea typeface="+mn-ea"/>
          <a:cs typeface="ＭＳ Ｐゴシック"/>
        </a:defRPr>
      </a:lvl5pPr>
      <a:lvl6pPr marL="2513959" indent="-228541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2C5993"/>
          </a:solidFill>
          <a:latin typeface="+mn-lt"/>
          <a:ea typeface="+mn-ea"/>
        </a:defRPr>
      </a:lvl6pPr>
      <a:lvl7pPr marL="2971040" indent="-228541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2C5993"/>
          </a:solidFill>
          <a:latin typeface="+mn-lt"/>
          <a:ea typeface="+mn-ea"/>
        </a:defRPr>
      </a:lvl7pPr>
      <a:lvl8pPr marL="3428124" indent="-228541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2C5993"/>
          </a:solidFill>
          <a:latin typeface="+mn-lt"/>
          <a:ea typeface="+mn-ea"/>
        </a:defRPr>
      </a:lvl8pPr>
      <a:lvl9pPr marL="3885205" indent="-228541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2C5993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0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2" algn="l" defTabSz="4570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65" algn="l" defTabSz="4570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0" algn="l" defTabSz="4570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32" algn="l" defTabSz="4570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15" algn="l" defTabSz="4570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00" algn="l" defTabSz="4570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80" algn="l" defTabSz="4570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65" algn="l" defTabSz="4570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uspas.fnal.gov/programs/2018/odu/courses/beam-plasma-systems.shtml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d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8.pd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d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58957" y="139146"/>
            <a:ext cx="7876574" cy="100053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USPAS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Simulation of Beam and Plasma Systems</a:t>
            </a:r>
            <a:b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Steven M. Lund, Jean-Luc Vay, Remi Lehe, Daniel Winklehner and David L. Bruhwiler</a:t>
            </a: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ooter Placeholder 3"/>
          <p:cNvSpPr>
            <a:spLocks noGrp="1"/>
          </p:cNvSpPr>
          <p:nvPr/>
        </p:nvSpPr>
        <p:spPr>
          <a:xfrm>
            <a:off x="342670" y="3544958"/>
            <a:ext cx="8542914" cy="1715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56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28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00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72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defTabSz="914400"/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U.S. Particle Accelerator School  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sponsored by </a:t>
            </a:r>
            <a:r>
              <a:rPr lang="en-US" sz="20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Old Dominion University</a:t>
            </a:r>
          </a:p>
          <a:p>
            <a:pPr defTabSz="914400">
              <a:spcBef>
                <a:spcPts val="600"/>
              </a:spcBef>
            </a:pP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http://uspas.fnal.gov/programs/2018/odu/courses/beam-plasma-systems.shtml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>
              <a:spcBef>
                <a:spcPts val="2400"/>
              </a:spcBef>
            </a:pPr>
            <a:r>
              <a:rPr lang="en-US" sz="2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January 15-26, 2018    –    Hampton, Virginia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42670" y="2134811"/>
            <a:ext cx="8809053" cy="13208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59" tIns="44437" rIns="90459" bIns="44437">
            <a:spAutoFit/>
          </a:bodyPr>
          <a:lstStyle/>
          <a:p>
            <a:pPr defTabSz="914400" eaLnBrk="0" hangingPunct="0">
              <a:spcBef>
                <a:spcPts val="1200"/>
              </a:spcBef>
              <a:defRPr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Instructor:   David L. Bruhwiler</a:t>
            </a:r>
          </a:p>
          <a:p>
            <a:pPr defTabSz="914400" eaLnBrk="0" hangingPunct="0">
              <a:spcBef>
                <a:spcPts val="1200"/>
              </a:spcBef>
              <a:defRPr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Contributors:  G. Andonian, UCLA / RadiaBeam Tech</a:t>
            </a:r>
          </a:p>
          <a:p>
            <a:pPr marL="1489075" defTabSz="914400" eaLnBrk="0" hangingPunct="0">
              <a:spcBef>
                <a:spcPts val="1200"/>
              </a:spcBef>
              <a:defRPr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J. van Tilborg, Lawrence Berkeley Lab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42669" y="5767115"/>
            <a:ext cx="5967998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4400">
              <a:spcBef>
                <a:spcPct val="50000"/>
              </a:spcBef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This material is based upon work supported by the U.S. Department of Energy, Office of Science, Offices of High Energy Physics and Basic Energy Sciences, under Award Number(s)</a:t>
            </a:r>
            <a:r>
              <a:rPr lang="en-US" sz="1400">
                <a:solidFill>
                  <a:prstClr val="black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DE-SC0011237 and DE-SC0011340.</a:t>
            </a:r>
            <a:endParaRPr lang="en-US" sz="1400" dirty="0">
              <a:solidFill>
                <a:prstClr val="black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528" y="5682711"/>
            <a:ext cx="2803003" cy="90747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170" y="1743866"/>
            <a:ext cx="2754553" cy="535992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 bwMode="auto">
          <a:xfrm>
            <a:off x="342669" y="1558064"/>
            <a:ext cx="8542915" cy="527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defTabSz="914400">
              <a:spcBef>
                <a:spcPts val="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Lecture:	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Slice Energy Spread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5" y="65245"/>
            <a:ext cx="1310754" cy="13107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A5B071D-0FB1-480F-8A27-2E7A2192123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178" y="2279885"/>
            <a:ext cx="2159726" cy="587873"/>
          </a:xfrm>
          <a:prstGeom prst="rect">
            <a:avLst/>
          </a:prstGeom>
        </p:spPr>
      </p:pic>
      <p:pic>
        <p:nvPicPr>
          <p:cNvPr id="12" name="Picture 9" descr="sm3">
            <a:extLst>
              <a:ext uri="{FF2B5EF4-FFF2-40B4-BE49-F238E27FC236}">
                <a16:creationId xmlns:a16="http://schemas.microsoft.com/office/drawing/2014/main" id="{05ED7789-9E3D-45A7-B29C-F58565E57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lum bright="2000" contrast="-4000"/>
          </a:blip>
          <a:srcRect l="22003" t="14001" r="23003" b="25337"/>
          <a:stretch>
            <a:fillRect/>
          </a:stretch>
        </p:blipFill>
        <p:spPr bwMode="auto">
          <a:xfrm>
            <a:off x="6974927" y="2868366"/>
            <a:ext cx="1028887" cy="680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81370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037"/>
            <a:ext cx="9144000" cy="589085"/>
          </a:xfrm>
        </p:spPr>
        <p:txBody>
          <a:bodyPr>
            <a:normAutofit/>
          </a:bodyPr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639" y="975359"/>
            <a:ext cx="8608944" cy="5320935"/>
          </a:xfrm>
        </p:spPr>
        <p:txBody>
          <a:bodyPr>
            <a:normAutofit/>
          </a:bodyPr>
          <a:lstStyle/>
          <a:p>
            <a:r>
              <a:rPr lang="en-US" dirty="0"/>
              <a:t>Understand slice energy spread</a:t>
            </a:r>
          </a:p>
          <a:p>
            <a:pPr lvl="1"/>
            <a:r>
              <a:rPr lang="en-US" dirty="0"/>
              <a:t>why is it important for free electron lasers (FEL)</a:t>
            </a:r>
          </a:p>
          <a:p>
            <a:pPr lvl="1"/>
            <a:r>
              <a:rPr lang="en-US" dirty="0"/>
              <a:t>what is the relevance to laser-plasma accelerators?</a:t>
            </a:r>
          </a:p>
          <a:p>
            <a:pPr lvl="1"/>
            <a:endParaRPr lang="en-US" dirty="0"/>
          </a:p>
          <a:p>
            <a:r>
              <a:rPr lang="en-US" dirty="0"/>
              <a:t>Explore a real world example, using Elegant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129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65" y="946486"/>
            <a:ext cx="5143017" cy="3345357"/>
          </a:xfrm>
          <a:prstGeom prst="rect">
            <a:avLst/>
          </a:prstGeom>
        </p:spPr>
      </p:pic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27104"/>
          <a:lstStyle/>
          <a:p>
            <a:r>
              <a:rPr lang="en-US" dirty="0">
                <a:solidFill>
                  <a:prstClr val="white"/>
                </a:solidFill>
                <a:ea typeface="ＭＳ Ｐゴシック"/>
              </a:rPr>
              <a:t>High-quality electron beams (high charge, short duration, low emittance) can drive Free Electron Laser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93631" y="903764"/>
            <a:ext cx="44184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https://www.helmholtz-berlin.de/projects/berlinpro/erl-intro/linac-fel_en.html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2" name="Straight Connector 11"/>
          <p:cNvCxnSpPr/>
          <p:nvPr/>
        </p:nvCxnSpPr>
        <p:spPr bwMode="auto">
          <a:xfrm rot="21300000" flipV="1">
            <a:off x="2570310" y="3134686"/>
            <a:ext cx="1019319" cy="4652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rot="5400000">
            <a:off x="3217441" y="3529559"/>
            <a:ext cx="767068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2582445" y="3861203"/>
            <a:ext cx="101773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 rot="5400000">
            <a:off x="2432738" y="3748536"/>
            <a:ext cx="301002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2451074" y="3933851"/>
            <a:ext cx="13653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Gain length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235" y="4781226"/>
            <a:ext cx="2824480" cy="87376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3469" y="5323522"/>
            <a:ext cx="3484880" cy="70104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360854" y="1969976"/>
            <a:ext cx="374912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Free Electron Laser: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Interaction undulator radiation &amp; dense e-beam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Wingdings"/>
              </a:rPr>
              <a:t> micro-bunching 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coherent undulator emission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Arial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Small gain length favorable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Arial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E-beam quality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Wingdings"/>
              </a:rPr>
              <a:t> Pierce parameter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Wingdings"/>
              </a:rPr>
              <a:t>ρ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  <a:sym typeface="Wingding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Arial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Wingdings"/>
              </a:rPr>
              <a:t> Large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Wingdings"/>
              </a:rPr>
              <a:t>ρ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Wingdings"/>
              </a:rPr>
              <a:t> favorable 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Wingdings"/>
              </a:rPr>
              <a:t>ρ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Wingdings"/>
              </a:rPr>
              <a:t> typically of order 10</a:t>
            </a:r>
            <a:r>
              <a:rPr kumimoji="0" lang="en-US" sz="16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Wingdings"/>
              </a:rPr>
              <a:t>-3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Wingdings"/>
              </a:rPr>
              <a:t>-10</a:t>
            </a:r>
            <a:r>
              <a:rPr kumimoji="0" lang="en-US" sz="16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Wingdings"/>
              </a:rPr>
              <a:t>-2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Wingdings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Arial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Wingdings"/>
              </a:rPr>
              <a:t> Energy spread washes out micro-bunching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Arial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1D gain length corrected with 3D effects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Λ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(energy spread, emittance, etc.)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55935" y="6511559"/>
            <a:ext cx="28525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Huang &amp; Kim PRSTAB 10, 034801 (2007)</a:t>
            </a:r>
          </a:p>
        </p:txBody>
      </p:sp>
      <p:cxnSp>
        <p:nvCxnSpPr>
          <p:cNvPr id="25" name="Straight Connector 24"/>
          <p:cNvCxnSpPr/>
          <p:nvPr/>
        </p:nvCxnSpPr>
        <p:spPr bwMode="auto">
          <a:xfrm rot="5400000" flipH="1" flipV="1">
            <a:off x="1540107" y="1665048"/>
            <a:ext cx="503229" cy="1588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>
            <a:off x="1792517" y="1917456"/>
            <a:ext cx="767898" cy="1588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0" y="5107660"/>
            <a:ext cx="13649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Pierce parameter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382188" y="4335783"/>
            <a:ext cx="13737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Charge / duration</a:t>
            </a:r>
          </a:p>
        </p:txBody>
      </p:sp>
      <p:cxnSp>
        <p:nvCxnSpPr>
          <p:cNvPr id="47" name="Straight Arrow Connector 46"/>
          <p:cNvCxnSpPr/>
          <p:nvPr/>
        </p:nvCxnSpPr>
        <p:spPr bwMode="auto">
          <a:xfrm rot="16200000" flipH="1">
            <a:off x="1857153" y="4703342"/>
            <a:ext cx="419588" cy="1931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8" name="TextBox 47"/>
          <p:cNvSpPr txBox="1"/>
          <p:nvPr/>
        </p:nvSpPr>
        <p:spPr>
          <a:xfrm>
            <a:off x="622180" y="6079399"/>
            <a:ext cx="12367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E-beam energy</a:t>
            </a:r>
          </a:p>
        </p:txBody>
      </p:sp>
      <p:cxnSp>
        <p:nvCxnSpPr>
          <p:cNvPr id="49" name="Straight Arrow Connector 48"/>
          <p:cNvCxnSpPr/>
          <p:nvPr/>
        </p:nvCxnSpPr>
        <p:spPr bwMode="auto">
          <a:xfrm flipV="1">
            <a:off x="1768231" y="5539429"/>
            <a:ext cx="919822" cy="6047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2941291" y="5833178"/>
            <a:ext cx="18523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E-beam size (emittance)</a:t>
            </a:r>
          </a:p>
        </p:txBody>
      </p:sp>
      <p:cxnSp>
        <p:nvCxnSpPr>
          <p:cNvPr id="54" name="Straight Arrow Connector 53"/>
          <p:cNvCxnSpPr/>
          <p:nvPr/>
        </p:nvCxnSpPr>
        <p:spPr bwMode="auto">
          <a:xfrm rot="16200000" flipV="1">
            <a:off x="2956682" y="5580739"/>
            <a:ext cx="282409" cy="2224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TextBox 56"/>
          <p:cNvSpPr txBox="1"/>
          <p:nvPr/>
        </p:nvSpPr>
        <p:spPr>
          <a:xfrm>
            <a:off x="4366524" y="5274414"/>
            <a:ext cx="1211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3D Gain length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94A8DB-DCC1-450B-A87A-F20904A0C4FC}"/>
              </a:ext>
            </a:extLst>
          </p:cNvPr>
          <p:cNvSpPr txBox="1"/>
          <p:nvPr/>
        </p:nvSpPr>
        <p:spPr>
          <a:xfrm>
            <a:off x="71585" y="6535436"/>
            <a:ext cx="2884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slide courtesy of J. van Tilborg (LBL)</a:t>
            </a:r>
          </a:p>
        </p:txBody>
      </p:sp>
    </p:spTree>
    <p:extLst>
      <p:ext uri="{BB962C8B-B14F-4D97-AF65-F5344CB8AC3E}">
        <p14:creationId xmlns:p14="http://schemas.microsoft.com/office/powerpoint/2010/main" val="39306090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679"/>
            <a:ext cx="9144000" cy="855765"/>
          </a:xfrm>
        </p:spPr>
        <p:txBody>
          <a:bodyPr/>
          <a:lstStyle/>
          <a:p>
            <a:r>
              <a:rPr lang="en-US" dirty="0"/>
              <a:t>Each time slice can develop micro-bunching: Not integrated but slice energy spread critical to FEL: </a:t>
            </a:r>
            <a:r>
              <a:rPr lang="en-US" dirty="0" err="1"/>
              <a:t>σ</a:t>
            </a:r>
            <a:r>
              <a:rPr lang="en-US" baseline="-25000" dirty="0" err="1"/>
              <a:t>γ,slice</a:t>
            </a:r>
            <a:r>
              <a:rPr lang="en-US" dirty="0"/>
              <a:t>&lt;</a:t>
            </a:r>
            <a:r>
              <a:rPr lang="en-US" dirty="0" err="1"/>
              <a:t>ρ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204112" y="1320706"/>
            <a:ext cx="4267200" cy="32004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 bwMode="auto">
          <a:xfrm>
            <a:off x="4029051" y="1576293"/>
            <a:ext cx="109728" cy="10972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7" name="Straight Arrow Connector 6"/>
          <p:cNvCxnSpPr>
            <a:endCxn id="77" idx="1"/>
          </p:cNvCxnSpPr>
          <p:nvPr/>
        </p:nvCxnSpPr>
        <p:spPr bwMode="auto">
          <a:xfrm flipV="1">
            <a:off x="4088690" y="1420150"/>
            <a:ext cx="1822782" cy="2157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8" name="Picture 7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4842023" y="1264006"/>
            <a:ext cx="4267200" cy="3200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956" y="916663"/>
            <a:ext cx="433439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3D Gain Length as a function of energy spread in a correlation-free beam: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 rot="5400000">
            <a:off x="1972412" y="5448968"/>
            <a:ext cx="116804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rot="10800000">
            <a:off x="2556435" y="6032991"/>
            <a:ext cx="1627921" cy="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Oval 13"/>
          <p:cNvSpPr/>
          <p:nvPr/>
        </p:nvSpPr>
        <p:spPr bwMode="auto">
          <a:xfrm>
            <a:off x="3089395" y="5103092"/>
            <a:ext cx="197760" cy="41958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16" name="Straight Connector 15"/>
          <p:cNvCxnSpPr/>
          <p:nvPr/>
        </p:nvCxnSpPr>
        <p:spPr bwMode="auto">
          <a:xfrm rot="10800000">
            <a:off x="2708831" y="5103092"/>
            <a:ext cx="1276393" cy="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rot="10800000">
            <a:off x="2708831" y="5522674"/>
            <a:ext cx="1276393" cy="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 rot="5400000" flipH="1" flipV="1">
            <a:off x="2675473" y="5335566"/>
            <a:ext cx="827842" cy="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rot="5400000" flipH="1" flipV="1">
            <a:off x="2873233" y="5340546"/>
            <a:ext cx="827842" cy="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 rot="5400000">
            <a:off x="4794489" y="5448958"/>
            <a:ext cx="116804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rot="10800000">
            <a:off x="5378512" y="6032982"/>
            <a:ext cx="1692971" cy="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Oval 23"/>
          <p:cNvSpPr/>
          <p:nvPr/>
        </p:nvSpPr>
        <p:spPr bwMode="auto">
          <a:xfrm rot="3600000">
            <a:off x="6254922" y="4885985"/>
            <a:ext cx="64008" cy="84049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25" name="Straight Connector 24"/>
          <p:cNvCxnSpPr/>
          <p:nvPr/>
        </p:nvCxnSpPr>
        <p:spPr bwMode="auto">
          <a:xfrm rot="10800000">
            <a:off x="5530908" y="5103082"/>
            <a:ext cx="1276393" cy="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rot="10800000">
            <a:off x="5530908" y="5522664"/>
            <a:ext cx="1276393" cy="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 rot="5400000" flipH="1" flipV="1">
            <a:off x="5497550" y="5335556"/>
            <a:ext cx="827842" cy="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rot="5400000" flipH="1" flipV="1">
            <a:off x="6240981" y="5340539"/>
            <a:ext cx="827842" cy="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4034315" y="595361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z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288889" y="46512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γ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641578" y="5091755"/>
            <a:ext cx="40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σ</a:t>
            </a:r>
            <a:r>
              <a:rPr kumimoji="0" lang="en-US" sz="18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γ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35" name="Straight Arrow Connector 34"/>
          <p:cNvCxnSpPr/>
          <p:nvPr/>
        </p:nvCxnSpPr>
        <p:spPr bwMode="auto">
          <a:xfrm rot="5400000">
            <a:off x="3426116" y="5307217"/>
            <a:ext cx="430925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6886681" y="594226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z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141255" y="46398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γ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38" name="Straight Arrow Connector 37"/>
          <p:cNvCxnSpPr/>
          <p:nvPr/>
        </p:nvCxnSpPr>
        <p:spPr bwMode="auto">
          <a:xfrm rot="10800000">
            <a:off x="3078053" y="4932973"/>
            <a:ext cx="239542" cy="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2964652" y="4495604"/>
            <a:ext cx="489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σ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z0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08094" y="5103095"/>
            <a:ext cx="40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σ</a:t>
            </a:r>
            <a:r>
              <a:rPr kumimoji="0" lang="en-US" sz="18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γ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42" name="Straight Arrow Connector 41"/>
          <p:cNvCxnSpPr/>
          <p:nvPr/>
        </p:nvCxnSpPr>
        <p:spPr bwMode="auto">
          <a:xfrm rot="5400000">
            <a:off x="6592632" y="5318557"/>
            <a:ext cx="430925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 rot="10800000">
            <a:off x="5885305" y="4926618"/>
            <a:ext cx="772427" cy="63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5907983" y="4511927"/>
            <a:ext cx="791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D×σ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z0</a:t>
            </a:r>
          </a:p>
        </p:txBody>
      </p:sp>
      <p:cxnSp>
        <p:nvCxnSpPr>
          <p:cNvPr id="48" name="Straight Connector 47"/>
          <p:cNvCxnSpPr>
            <a:stCxn id="50" idx="1"/>
          </p:cNvCxnSpPr>
          <p:nvPr/>
        </p:nvCxnSpPr>
        <p:spPr bwMode="auto">
          <a:xfrm rot="10800000">
            <a:off x="6285124" y="5507266"/>
            <a:ext cx="1065909" cy="1353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7351032" y="5180919"/>
            <a:ext cx="1783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Instantaneous energy spread of slice: σ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γ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/D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184356" y="951616"/>
            <a:ext cx="4946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Adding correlation through chicane de-compression: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2280" y="4524804"/>
            <a:ext cx="1661457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Beam parameters: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5 pC in 10 fs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250 MeV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Emittance 0.5 μm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Beam size 25 μm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Undulator: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Period 2.18 cm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Strength K=1.26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Pierce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ρ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=0.007</a:t>
            </a:r>
          </a:p>
        </p:txBody>
      </p:sp>
      <p:sp>
        <p:nvSpPr>
          <p:cNvPr id="53" name="Oval 52"/>
          <p:cNvSpPr/>
          <p:nvPr/>
        </p:nvSpPr>
        <p:spPr bwMode="auto">
          <a:xfrm>
            <a:off x="8652933" y="1534670"/>
            <a:ext cx="109728" cy="10972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55" name="Straight Arrow Connector 54"/>
          <p:cNvCxnSpPr/>
          <p:nvPr/>
        </p:nvCxnSpPr>
        <p:spPr bwMode="auto">
          <a:xfrm rot="10800000" flipV="1">
            <a:off x="7818575" y="2024148"/>
            <a:ext cx="554711" cy="5157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6" name="TextBox 55"/>
          <p:cNvSpPr txBox="1"/>
          <p:nvPr/>
        </p:nvSpPr>
        <p:spPr>
          <a:xfrm rot="19005134">
            <a:off x="7308316" y="2310814"/>
            <a:ext cx="16139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De-compression D&gt;1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668065" y="1334247"/>
            <a:ext cx="5341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D=1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846176" y="3843372"/>
            <a:ext cx="1431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1D Gain Length</a:t>
            </a:r>
          </a:p>
        </p:txBody>
      </p:sp>
      <p:cxnSp>
        <p:nvCxnSpPr>
          <p:cNvPr id="60" name="Straight Connector 59"/>
          <p:cNvCxnSpPr/>
          <p:nvPr/>
        </p:nvCxnSpPr>
        <p:spPr bwMode="auto">
          <a:xfrm rot="5400000" flipH="1" flipV="1">
            <a:off x="6079321" y="5327080"/>
            <a:ext cx="360368" cy="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Rectangle 61"/>
          <p:cNvSpPr/>
          <p:nvPr/>
        </p:nvSpPr>
        <p:spPr>
          <a:xfrm>
            <a:off x="3481600" y="4455219"/>
            <a:ext cx="1621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No correlation</a:t>
            </a:r>
          </a:p>
        </p:txBody>
      </p:sp>
      <p:sp>
        <p:nvSpPr>
          <p:cNvPr id="63" name="Rectangle 62"/>
          <p:cNvSpPr/>
          <p:nvPr/>
        </p:nvSpPr>
        <p:spPr>
          <a:xfrm>
            <a:off x="7293735" y="4430370"/>
            <a:ext cx="18258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Same beam, with correlation</a:t>
            </a:r>
          </a:p>
        </p:txBody>
      </p:sp>
      <p:sp>
        <p:nvSpPr>
          <p:cNvPr id="68" name="TextBox 67"/>
          <p:cNvSpPr txBox="1"/>
          <p:nvPr/>
        </p:nvSpPr>
        <p:spPr>
          <a:xfrm rot="18455222">
            <a:off x="2351014" y="2653295"/>
            <a:ext cx="1431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3D Gain Length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887540" y="6211669"/>
            <a:ext cx="72466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Slippage of chirped e-beam through photon pulse is detrimental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Length of relevant slice is several radiation wavelengths long (~5 fs)</a:t>
            </a:r>
          </a:p>
        </p:txBody>
      </p:sp>
      <p:sp>
        <p:nvSpPr>
          <p:cNvPr id="76" name="TextBox 11"/>
          <p:cNvSpPr txBox="1">
            <a:spLocks noChangeArrowheads="1"/>
          </p:cNvSpPr>
          <p:nvPr/>
        </p:nvSpPr>
        <p:spPr bwMode="auto">
          <a:xfrm>
            <a:off x="6909516" y="3437316"/>
            <a:ext cx="175475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Chicane de-compression: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Maier 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et al.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PRX 2012, Schroeder 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et al.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FEL2013</a:t>
            </a:r>
          </a:p>
        </p:txBody>
      </p:sp>
      <p:sp>
        <p:nvSpPr>
          <p:cNvPr id="77" name="Rectangle 76"/>
          <p:cNvSpPr/>
          <p:nvPr/>
        </p:nvSpPr>
        <p:spPr bwMode="auto">
          <a:xfrm>
            <a:off x="5911472" y="1264006"/>
            <a:ext cx="2219048" cy="312287"/>
          </a:xfrm>
          <a:prstGeom prst="rect">
            <a:avLst/>
          </a:prstGeom>
          <a:noFill/>
          <a:ln w="190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B732F08-F85D-44F2-B82C-19FB58D52593}"/>
              </a:ext>
            </a:extLst>
          </p:cNvPr>
          <p:cNvSpPr txBox="1"/>
          <p:nvPr/>
        </p:nvSpPr>
        <p:spPr>
          <a:xfrm rot="16200000">
            <a:off x="-1234544" y="2782406"/>
            <a:ext cx="2884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slide courtesy of J. van Tilborg (LBL)</a:t>
            </a:r>
          </a:p>
        </p:txBody>
      </p:sp>
    </p:spTree>
    <p:extLst>
      <p:ext uri="{BB962C8B-B14F-4D97-AF65-F5344CB8AC3E}">
        <p14:creationId xmlns:p14="http://schemas.microsoft.com/office/powerpoint/2010/main" val="2110319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Bunch length and energy spread known, but correlation not known (longitudinal phase phase not known)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016000" y="1260970"/>
            <a:ext cx="7112000" cy="533400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 bwMode="auto">
          <a:xfrm>
            <a:off x="7212005" y="1694760"/>
            <a:ext cx="409163" cy="41609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7097272" y="1638055"/>
            <a:ext cx="635958" cy="587427"/>
            <a:chOff x="2901606" y="2114257"/>
            <a:chExt cx="908512" cy="839182"/>
          </a:xfrm>
        </p:grpSpPr>
        <p:cxnSp>
          <p:nvCxnSpPr>
            <p:cNvPr id="5" name="Straight Connector 4"/>
            <p:cNvCxnSpPr/>
            <p:nvPr/>
          </p:nvCxnSpPr>
          <p:spPr bwMode="auto">
            <a:xfrm rot="10800000">
              <a:off x="2901606" y="2193639"/>
              <a:ext cx="908512" cy="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" name="Straight Connector 5"/>
            <p:cNvCxnSpPr/>
            <p:nvPr/>
          </p:nvCxnSpPr>
          <p:spPr bwMode="auto">
            <a:xfrm rot="10800000">
              <a:off x="2901606" y="2789687"/>
              <a:ext cx="908512" cy="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 bwMode="auto">
            <a:xfrm rot="5400000" flipH="1" flipV="1">
              <a:off x="2636440" y="2528177"/>
              <a:ext cx="827842" cy="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 rot="5400000" flipH="1" flipV="1">
              <a:off x="3236107" y="2539517"/>
              <a:ext cx="827842" cy="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3" name="Oval 12"/>
          <p:cNvSpPr/>
          <p:nvPr/>
        </p:nvSpPr>
        <p:spPr bwMode="auto">
          <a:xfrm>
            <a:off x="7323504" y="4294021"/>
            <a:ext cx="230962" cy="41609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7030570" y="4237313"/>
            <a:ext cx="635958" cy="587427"/>
            <a:chOff x="2901606" y="2114257"/>
            <a:chExt cx="908512" cy="839182"/>
          </a:xfrm>
        </p:grpSpPr>
        <p:cxnSp>
          <p:nvCxnSpPr>
            <p:cNvPr id="15" name="Straight Connector 14"/>
            <p:cNvCxnSpPr/>
            <p:nvPr/>
          </p:nvCxnSpPr>
          <p:spPr bwMode="auto">
            <a:xfrm rot="10800000">
              <a:off x="2901606" y="2193639"/>
              <a:ext cx="908512" cy="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 rot="10800000">
              <a:off x="2901606" y="2789687"/>
              <a:ext cx="908512" cy="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 rot="5400000" flipH="1" flipV="1">
              <a:off x="2636440" y="2528177"/>
              <a:ext cx="827842" cy="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 rot="5400000" flipH="1" flipV="1">
              <a:off x="3236107" y="2539517"/>
              <a:ext cx="827842" cy="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9" name="Oval 18"/>
          <p:cNvSpPr/>
          <p:nvPr/>
        </p:nvSpPr>
        <p:spPr bwMode="auto">
          <a:xfrm>
            <a:off x="7391544" y="5303303"/>
            <a:ext cx="109728" cy="41609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20" name="Group 19"/>
          <p:cNvGrpSpPr>
            <a:grpSpLocks noChangeAspect="1"/>
          </p:cNvGrpSpPr>
          <p:nvPr/>
        </p:nvGrpSpPr>
        <p:grpSpPr>
          <a:xfrm>
            <a:off x="6985210" y="5246595"/>
            <a:ext cx="635958" cy="587427"/>
            <a:chOff x="2901606" y="2114257"/>
            <a:chExt cx="908512" cy="839182"/>
          </a:xfrm>
        </p:grpSpPr>
        <p:cxnSp>
          <p:nvCxnSpPr>
            <p:cNvPr id="21" name="Straight Connector 20"/>
            <p:cNvCxnSpPr/>
            <p:nvPr/>
          </p:nvCxnSpPr>
          <p:spPr bwMode="auto">
            <a:xfrm rot="10800000">
              <a:off x="2901606" y="2193639"/>
              <a:ext cx="908512" cy="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 rot="10800000">
              <a:off x="2901606" y="2789687"/>
              <a:ext cx="908512" cy="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 rot="5400000" flipH="1" flipV="1">
              <a:off x="2636440" y="2528177"/>
              <a:ext cx="827842" cy="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/>
            <p:nvPr/>
          </p:nvCxnSpPr>
          <p:spPr bwMode="auto">
            <a:xfrm rot="5400000" flipH="1" flipV="1">
              <a:off x="3236107" y="2539517"/>
              <a:ext cx="827842" cy="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5" name="Oval 24"/>
          <p:cNvSpPr/>
          <p:nvPr/>
        </p:nvSpPr>
        <p:spPr bwMode="auto">
          <a:xfrm rot="2700000">
            <a:off x="3459628" y="5607888"/>
            <a:ext cx="109728" cy="56173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26" name="Group 25"/>
          <p:cNvGrpSpPr>
            <a:grpSpLocks noChangeAspect="1"/>
          </p:cNvGrpSpPr>
          <p:nvPr/>
        </p:nvGrpSpPr>
        <p:grpSpPr>
          <a:xfrm>
            <a:off x="3206842" y="5617869"/>
            <a:ext cx="635958" cy="587427"/>
            <a:chOff x="2901606" y="2114257"/>
            <a:chExt cx="908512" cy="839182"/>
          </a:xfrm>
        </p:grpSpPr>
        <p:cxnSp>
          <p:nvCxnSpPr>
            <p:cNvPr id="27" name="Straight Connector 26"/>
            <p:cNvCxnSpPr/>
            <p:nvPr/>
          </p:nvCxnSpPr>
          <p:spPr bwMode="auto">
            <a:xfrm rot="10800000">
              <a:off x="2901606" y="2193639"/>
              <a:ext cx="908512" cy="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 rot="10800000">
              <a:off x="2901606" y="2789687"/>
              <a:ext cx="908512" cy="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 bwMode="auto">
            <a:xfrm rot="5400000" flipH="1" flipV="1">
              <a:off x="2636440" y="2528177"/>
              <a:ext cx="827842" cy="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 bwMode="auto">
            <a:xfrm rot="5400000" flipH="1" flipV="1">
              <a:off x="3236107" y="2539517"/>
              <a:ext cx="827842" cy="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1" name="Oval 30"/>
          <p:cNvSpPr/>
          <p:nvPr/>
        </p:nvSpPr>
        <p:spPr bwMode="auto">
          <a:xfrm rot="2700000">
            <a:off x="4662185" y="4962328"/>
            <a:ext cx="230962" cy="56173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32" name="Group 31"/>
          <p:cNvGrpSpPr>
            <a:grpSpLocks noChangeAspect="1"/>
          </p:cNvGrpSpPr>
          <p:nvPr/>
        </p:nvGrpSpPr>
        <p:grpSpPr>
          <a:xfrm>
            <a:off x="4466100" y="4972308"/>
            <a:ext cx="635958" cy="587427"/>
            <a:chOff x="2901606" y="2114257"/>
            <a:chExt cx="908512" cy="839182"/>
          </a:xfrm>
        </p:grpSpPr>
        <p:cxnSp>
          <p:nvCxnSpPr>
            <p:cNvPr id="33" name="Straight Connector 32"/>
            <p:cNvCxnSpPr/>
            <p:nvPr/>
          </p:nvCxnSpPr>
          <p:spPr bwMode="auto">
            <a:xfrm rot="10800000">
              <a:off x="2901606" y="2193639"/>
              <a:ext cx="908512" cy="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 rot="10800000">
              <a:off x="2901606" y="2789687"/>
              <a:ext cx="908512" cy="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 rot="5400000" flipH="1" flipV="1">
              <a:off x="2636440" y="2528177"/>
              <a:ext cx="827842" cy="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 rot="5400000" flipH="1" flipV="1">
              <a:off x="3236107" y="2539517"/>
              <a:ext cx="827842" cy="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7" name="Oval 36"/>
          <p:cNvSpPr/>
          <p:nvPr/>
        </p:nvSpPr>
        <p:spPr bwMode="auto">
          <a:xfrm rot="20280000">
            <a:off x="4312857" y="4042387"/>
            <a:ext cx="901267" cy="231091"/>
          </a:xfrm>
          <a:prstGeom prst="ellipse">
            <a:avLst/>
          </a:prstGeom>
          <a:solidFill>
            <a:schemeClr val="bg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38" name="Group 37"/>
          <p:cNvGrpSpPr>
            <a:grpSpLocks noChangeAspect="1"/>
          </p:cNvGrpSpPr>
          <p:nvPr/>
        </p:nvGrpSpPr>
        <p:grpSpPr>
          <a:xfrm>
            <a:off x="4245687" y="3880059"/>
            <a:ext cx="635958" cy="587427"/>
            <a:chOff x="2901606" y="2114257"/>
            <a:chExt cx="908512" cy="839182"/>
          </a:xfrm>
        </p:grpSpPr>
        <p:cxnSp>
          <p:nvCxnSpPr>
            <p:cNvPr id="39" name="Straight Connector 38"/>
            <p:cNvCxnSpPr/>
            <p:nvPr/>
          </p:nvCxnSpPr>
          <p:spPr bwMode="auto">
            <a:xfrm rot="10800000">
              <a:off x="2901606" y="2193639"/>
              <a:ext cx="908512" cy="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Connector 39"/>
            <p:cNvCxnSpPr/>
            <p:nvPr/>
          </p:nvCxnSpPr>
          <p:spPr bwMode="auto">
            <a:xfrm rot="10800000">
              <a:off x="2901606" y="2789687"/>
              <a:ext cx="908512" cy="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 bwMode="auto">
            <a:xfrm rot="5400000" flipH="1" flipV="1">
              <a:off x="2636440" y="2528177"/>
              <a:ext cx="827842" cy="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1"/>
            <p:cNvCxnSpPr/>
            <p:nvPr/>
          </p:nvCxnSpPr>
          <p:spPr bwMode="auto">
            <a:xfrm rot="5400000" flipH="1" flipV="1">
              <a:off x="3236107" y="2539517"/>
              <a:ext cx="827842" cy="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3" name="TextBox 42"/>
          <p:cNvSpPr txBox="1"/>
          <p:nvPr/>
        </p:nvSpPr>
        <p:spPr>
          <a:xfrm>
            <a:off x="3451322" y="982358"/>
            <a:ext cx="3390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Bunch duration: 5 pC in 10 fs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498453" y="1696167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Correlation unknown</a:t>
            </a:r>
          </a:p>
        </p:txBody>
      </p:sp>
      <p:cxnSp>
        <p:nvCxnSpPr>
          <p:cNvPr id="46" name="Straight Arrow Connector 45"/>
          <p:cNvCxnSpPr>
            <a:stCxn id="44" idx="3"/>
          </p:cNvCxnSpPr>
          <p:nvPr/>
        </p:nvCxnSpPr>
        <p:spPr bwMode="auto">
          <a:xfrm>
            <a:off x="5991443" y="1880833"/>
            <a:ext cx="1039126" cy="470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Straight Arrow Connector 55"/>
          <p:cNvCxnSpPr/>
          <p:nvPr/>
        </p:nvCxnSpPr>
        <p:spPr bwMode="auto">
          <a:xfrm>
            <a:off x="4826283" y="6687278"/>
            <a:ext cx="1610229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57" name="TextBox 56"/>
          <p:cNvSpPr txBox="1"/>
          <p:nvPr/>
        </p:nvSpPr>
        <p:spPr>
          <a:xfrm>
            <a:off x="6486735" y="6488668"/>
            <a:ext cx="1583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Chicane scan</a:t>
            </a:r>
          </a:p>
        </p:txBody>
      </p:sp>
      <p:sp>
        <p:nvSpPr>
          <p:cNvPr id="58" name="Freeform 57"/>
          <p:cNvSpPr/>
          <p:nvPr/>
        </p:nvSpPr>
        <p:spPr bwMode="auto">
          <a:xfrm>
            <a:off x="5272931" y="1916498"/>
            <a:ext cx="1271930" cy="3050520"/>
          </a:xfrm>
          <a:custGeom>
            <a:avLst/>
            <a:gdLst>
              <a:gd name="connsiteX0" fmla="*/ 759756 w 1271930"/>
              <a:gd name="connsiteY0" fmla="*/ 0 h 3050520"/>
              <a:gd name="connsiteX1" fmla="*/ 1145304 w 1271930"/>
              <a:gd name="connsiteY1" fmla="*/ 1667013 h 3050520"/>
              <a:gd name="connsiteX2" fmla="*/ 0 w 1271930"/>
              <a:gd name="connsiteY2" fmla="*/ 3050520 h 30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1930" h="3050520">
                <a:moveTo>
                  <a:pt x="759756" y="0"/>
                </a:moveTo>
                <a:cubicBezTo>
                  <a:pt x="1015843" y="579296"/>
                  <a:pt x="1271930" y="1158593"/>
                  <a:pt x="1145304" y="1667013"/>
                </a:cubicBezTo>
                <a:cubicBezTo>
                  <a:pt x="1018678" y="2175433"/>
                  <a:pt x="0" y="3050520"/>
                  <a:pt x="0" y="305052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9" name="Freeform 58"/>
          <p:cNvSpPr/>
          <p:nvPr/>
        </p:nvSpPr>
        <p:spPr bwMode="auto">
          <a:xfrm>
            <a:off x="3594665" y="1973199"/>
            <a:ext cx="2613786" cy="3504129"/>
          </a:xfrm>
          <a:custGeom>
            <a:avLst/>
            <a:gdLst>
              <a:gd name="connsiteX0" fmla="*/ 2369984 w 2613786"/>
              <a:gd name="connsiteY0" fmla="*/ 0 h 3504129"/>
              <a:gd name="connsiteX1" fmla="*/ 2426682 w 2613786"/>
              <a:gd name="connsiteY1" fmla="*/ 1576291 h 3504129"/>
              <a:gd name="connsiteX2" fmla="*/ 1247360 w 2613786"/>
              <a:gd name="connsiteY2" fmla="*/ 2698973 h 3504129"/>
              <a:gd name="connsiteX3" fmla="*/ 430906 w 2613786"/>
              <a:gd name="connsiteY3" fmla="*/ 2993819 h 3504129"/>
              <a:gd name="connsiteX4" fmla="*/ 136076 w 2613786"/>
              <a:gd name="connsiteY4" fmla="*/ 3197943 h 3504129"/>
              <a:gd name="connsiteX5" fmla="*/ 0 w 2613786"/>
              <a:gd name="connsiteY5" fmla="*/ 3504129 h 3504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3786" h="3504129">
                <a:moveTo>
                  <a:pt x="2369984" y="0"/>
                </a:moveTo>
                <a:cubicBezTo>
                  <a:pt x="2491885" y="563231"/>
                  <a:pt x="2613786" y="1126462"/>
                  <a:pt x="2426682" y="1576291"/>
                </a:cubicBezTo>
                <a:cubicBezTo>
                  <a:pt x="2239578" y="2026120"/>
                  <a:pt x="1579989" y="2462718"/>
                  <a:pt x="1247360" y="2698973"/>
                </a:cubicBezTo>
                <a:cubicBezTo>
                  <a:pt x="914731" y="2935228"/>
                  <a:pt x="616120" y="2910657"/>
                  <a:pt x="430906" y="2993819"/>
                </a:cubicBezTo>
                <a:cubicBezTo>
                  <a:pt x="245692" y="3076981"/>
                  <a:pt x="207894" y="3112891"/>
                  <a:pt x="136076" y="3197943"/>
                </a:cubicBezTo>
                <a:cubicBezTo>
                  <a:pt x="64258" y="3282995"/>
                  <a:pt x="0" y="3504129"/>
                  <a:pt x="0" y="3504129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60" name="Oval 59"/>
          <p:cNvSpPr/>
          <p:nvPr/>
        </p:nvSpPr>
        <p:spPr bwMode="auto">
          <a:xfrm rot="20820000">
            <a:off x="1634314" y="5142722"/>
            <a:ext cx="1811026" cy="110506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61" name="Group 60"/>
          <p:cNvGrpSpPr>
            <a:grpSpLocks noChangeAspect="1"/>
          </p:cNvGrpSpPr>
          <p:nvPr/>
        </p:nvGrpSpPr>
        <p:grpSpPr>
          <a:xfrm>
            <a:off x="1566152" y="4942284"/>
            <a:ext cx="635958" cy="587427"/>
            <a:chOff x="2901606" y="2114257"/>
            <a:chExt cx="908512" cy="839182"/>
          </a:xfrm>
        </p:grpSpPr>
        <p:cxnSp>
          <p:nvCxnSpPr>
            <p:cNvPr id="62" name="Straight Connector 61"/>
            <p:cNvCxnSpPr/>
            <p:nvPr/>
          </p:nvCxnSpPr>
          <p:spPr bwMode="auto">
            <a:xfrm rot="10800000">
              <a:off x="2901606" y="2193639"/>
              <a:ext cx="908512" cy="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Straight Connector 62"/>
            <p:cNvCxnSpPr/>
            <p:nvPr/>
          </p:nvCxnSpPr>
          <p:spPr bwMode="auto">
            <a:xfrm rot="10800000">
              <a:off x="2901606" y="2789687"/>
              <a:ext cx="908512" cy="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 rot="5400000" flipH="1" flipV="1">
              <a:off x="2636440" y="2528177"/>
              <a:ext cx="827842" cy="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 rot="5400000" flipH="1" flipV="1">
              <a:off x="3236107" y="2539517"/>
              <a:ext cx="827842" cy="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0BF916A7-2C77-449E-8799-4DA2B71F7197}"/>
              </a:ext>
            </a:extLst>
          </p:cNvPr>
          <p:cNvSpPr txBox="1"/>
          <p:nvPr/>
        </p:nvSpPr>
        <p:spPr>
          <a:xfrm>
            <a:off x="71585" y="6535436"/>
            <a:ext cx="2884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slide courtesy of J. van Tilborg (LBL)</a:t>
            </a:r>
          </a:p>
        </p:txBody>
      </p:sp>
    </p:spTree>
    <p:extLst>
      <p:ext uri="{BB962C8B-B14F-4D97-AF65-F5344CB8AC3E}">
        <p14:creationId xmlns:p14="http://schemas.microsoft.com/office/powerpoint/2010/main" val="1863058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037"/>
            <a:ext cx="9144000" cy="589085"/>
          </a:xfrm>
        </p:spPr>
        <p:txBody>
          <a:bodyPr>
            <a:normAutofit/>
          </a:bodyPr>
          <a:lstStyle/>
          <a:p>
            <a:r>
              <a:rPr lang="en-US" dirty="0"/>
              <a:t>How can one quickly stretch the longitudinal phase space?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639" y="975359"/>
            <a:ext cx="8608944" cy="5320935"/>
          </a:xfrm>
        </p:spPr>
        <p:txBody>
          <a:bodyPr>
            <a:normAutofit/>
          </a:bodyPr>
          <a:lstStyle/>
          <a:p>
            <a:r>
              <a:rPr lang="en-US" dirty="0"/>
              <a:t>Use a chicane (a sequence of dipoles)</a:t>
            </a:r>
          </a:p>
          <a:p>
            <a:pPr lvl="1"/>
            <a:r>
              <a:rPr lang="en-US" dirty="0"/>
              <a:t>typically used to compress bunches</a:t>
            </a:r>
          </a:p>
          <a:p>
            <a:pPr lvl="1"/>
            <a:r>
              <a:rPr lang="en-US" dirty="0"/>
              <a:t>here, it is being used to longitudinally stretch the bunch</a:t>
            </a:r>
          </a:p>
          <a:p>
            <a:pPr lvl="1"/>
            <a:endParaRPr lang="en-US" dirty="0"/>
          </a:p>
          <a:p>
            <a:r>
              <a:rPr lang="en-US" dirty="0"/>
              <a:t>Explore a real world example</a:t>
            </a:r>
          </a:p>
          <a:p>
            <a:pPr lvl="1"/>
            <a:r>
              <a:rPr lang="en-US" dirty="0"/>
              <a:t>from the ATF (Accelerator Test Facility) at Brookhaven National Lab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513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case: Chicane for LPA-FEL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40" y="3711179"/>
            <a:ext cx="7414950" cy="2153571"/>
          </a:xfrm>
          <a:prstGeom prst="rect">
            <a:avLst/>
          </a:prstGeom>
        </p:spPr>
      </p:pic>
      <p:pic>
        <p:nvPicPr>
          <p:cNvPr id="5" name="Picture 4" descr="Screen Shot 2017-10-27 at 12.04.3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756" y="756076"/>
            <a:ext cx="3934592" cy="19771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53991" y="2657489"/>
            <a:ext cx="340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Modeled with </a:t>
            </a:r>
            <a:r>
              <a:rPr lang="en-US" dirty="0" err="1"/>
              <a:t>sirepo.elegant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729389" y="2103704"/>
            <a:ext cx="1311687" cy="17104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699115" y="1922292"/>
            <a:ext cx="427638" cy="18918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771096" y="5948948"/>
            <a:ext cx="3006637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i="1" dirty="0"/>
              <a:t>Courtesy S. Barber (LBNL)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4472005-102D-4662-BF98-BE35DE314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962" y="701647"/>
            <a:ext cx="4305018" cy="3058078"/>
          </a:xfrm>
        </p:spPr>
        <p:txBody>
          <a:bodyPr>
            <a:normAutofit/>
          </a:bodyPr>
          <a:lstStyle/>
          <a:p>
            <a:r>
              <a:rPr lang="en-US" dirty="0"/>
              <a:t>LPA source brightness is good for FEL, slice energy spread is not</a:t>
            </a:r>
          </a:p>
          <a:p>
            <a:r>
              <a:rPr lang="en-US" dirty="0"/>
              <a:t>Use chicane to </a:t>
            </a:r>
            <a:r>
              <a:rPr lang="en-US" i="1" dirty="0"/>
              <a:t>stretch</a:t>
            </a:r>
            <a:r>
              <a:rPr lang="en-US" dirty="0"/>
              <a:t> beam, reduce slice energy spread</a:t>
            </a:r>
          </a:p>
          <a:p>
            <a:r>
              <a:rPr lang="en-US" dirty="0"/>
              <a:t>Find balance between reduction in beam current and slice energy spread</a:t>
            </a:r>
          </a:p>
          <a:p>
            <a:r>
              <a:rPr lang="en-US" dirty="0"/>
              <a:t>Optimal R</a:t>
            </a:r>
            <a:r>
              <a:rPr lang="en-US" baseline="-25000" dirty="0"/>
              <a:t>56</a:t>
            </a:r>
            <a:r>
              <a:rPr lang="en-US" dirty="0"/>
              <a:t> depends on initial beam parameters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978325"/>
      </p:ext>
    </p:extLst>
  </p:cSld>
  <p:clrMapOvr>
    <a:masterClrMapping/>
  </p:clrMapOvr>
</p:sld>
</file>

<file path=ppt/theme/theme1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LBNL_Template_0324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600</Words>
  <Application>Microsoft Office PowerPoint</Application>
  <PresentationFormat>On-screen Show (4:3)</PresentationFormat>
  <Paragraphs>88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DejaVu Sans</vt:lpstr>
      <vt:lpstr>Arial</vt:lpstr>
      <vt:lpstr>Franklin Gothic Medium</vt:lpstr>
      <vt:lpstr>Times New Roman</vt:lpstr>
      <vt:lpstr>Wingdings</vt:lpstr>
      <vt:lpstr>Century Gothic</vt:lpstr>
      <vt:lpstr>ＭＳ Ｐゴシック</vt:lpstr>
      <vt:lpstr>Lucida Grande</vt:lpstr>
      <vt:lpstr>Calibri</vt:lpstr>
      <vt:lpstr>4_Office Theme</vt:lpstr>
      <vt:lpstr>2_LBNL_Template_032411</vt:lpstr>
      <vt:lpstr>USPAS – Simulation of Beam and Plasma Systems Steven M. Lund, Jean-Luc Vay, Remi Lehe, Daniel Winklehner and David L. Bruhwiler</vt:lpstr>
      <vt:lpstr>Goals</vt:lpstr>
      <vt:lpstr>High-quality electron beams (high charge, short duration, low emittance) can drive Free Electron Laser</vt:lpstr>
      <vt:lpstr>Each time slice can develop micro-bunching: Not integrated but slice energy spread critical to FEL: σγ,slice&lt;ρ</vt:lpstr>
      <vt:lpstr>Bunch length and energy spread known, but correlation not known (longitudinal phase phase not known)</vt:lpstr>
      <vt:lpstr>How can one quickly stretch the longitudinal phase space?</vt:lpstr>
      <vt:lpstr>User case: Chicane for LPA-FEL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2018-01-16T16:04:30Z</dcterms:created>
  <dcterms:modified xsi:type="dcterms:W3CDTF">2018-01-18T23:05:57Z</dcterms:modified>
</cp:coreProperties>
</file>