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5"/>
  </p:notesMasterIdLst>
  <p:sldIdLst>
    <p:sldId id="297" r:id="rId2"/>
    <p:sldId id="393" r:id="rId3"/>
    <p:sldId id="425" r:id="rId4"/>
    <p:sldId id="429" r:id="rId5"/>
    <p:sldId id="430" r:id="rId6"/>
    <p:sldId id="431" r:id="rId7"/>
    <p:sldId id="433" r:id="rId8"/>
    <p:sldId id="432" r:id="rId9"/>
    <p:sldId id="434" r:id="rId10"/>
    <p:sldId id="426" r:id="rId11"/>
    <p:sldId id="427" r:id="rId12"/>
    <p:sldId id="409" r:id="rId13"/>
    <p:sldId id="42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6305" autoAdjust="0"/>
  </p:normalViewPr>
  <p:slideViewPr>
    <p:cSldViewPr snapToGrid="0" snapToObjects="1">
      <p:cViewPr varScale="1">
        <p:scale>
          <a:sx n="110" d="100"/>
          <a:sy n="110" d="100"/>
        </p:scale>
        <p:origin x="159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37280-896D-453C-A8B2-790CBDCE44E5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E9D85-81CD-44C8-8F15-3AA06C34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50617-1FA3-45FC-A030-A46FC7CAE6B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05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66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84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10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02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96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26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4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99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59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53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14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80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" y="6299146"/>
            <a:ext cx="2673400" cy="5202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>
            <a:lvl1pPr>
              <a:defRPr sz="2400" b="1" i="1">
                <a:latin typeface="Century Gothic" panose="020B0502020202020204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257800"/>
          </a:xfrm>
        </p:spPr>
        <p:txBody>
          <a:bodyPr/>
          <a:lstStyle>
            <a:lvl1pPr>
              <a:defRPr sz="1800" b="0" i="0">
                <a:latin typeface="Century Gothic" panose="020B0502020202020204" pitchFamily="34" charset="0"/>
                <a:cs typeface="Times New Roman" pitchFamily="18" charset="0"/>
              </a:defRPr>
            </a:lvl1pPr>
            <a:lvl2pPr>
              <a:defRPr sz="1600" i="0">
                <a:solidFill>
                  <a:srgbClr val="005CA5"/>
                </a:solidFill>
                <a:latin typeface="Century Gothic" panose="020B0502020202020204" pitchFamily="34" charset="0"/>
                <a:cs typeface="Times New Roman" pitchFamily="18" charset="0"/>
              </a:defRPr>
            </a:lvl2pPr>
            <a:lvl3pPr>
              <a:defRPr sz="1400" b="1" i="0">
                <a:solidFill>
                  <a:srgbClr val="5FBB46"/>
                </a:solidFill>
                <a:latin typeface="Century Gothic" panose="020B0502020202020204" pitchFamily="34" charset="0"/>
                <a:cs typeface="Times New Roman" pitchFamily="18" charset="0"/>
              </a:defRPr>
            </a:lvl3pPr>
            <a:lvl4pPr>
              <a:defRPr sz="1200" i="0">
                <a:solidFill>
                  <a:schemeClr val="tx1"/>
                </a:solidFill>
                <a:latin typeface="Century Gothic" panose="020B0502020202020204" pitchFamily="34" charset="0"/>
                <a:cs typeface="Times New Roman" pitchFamily="18" charset="0"/>
              </a:defRPr>
            </a:lvl4pPr>
            <a:lvl5pPr>
              <a:defRPr sz="1200" b="0" i="1">
                <a:solidFill>
                  <a:srgbClr val="003399"/>
                </a:solidFill>
                <a:latin typeface="Century Gothic" panose="020B0502020202020204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38808" y="6437219"/>
            <a:ext cx="669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>
                <a:solidFill>
                  <a:srgbClr val="005C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fld id="{5AD4D27D-51A4-4946-AB6E-BFCDB6726517}" type="slidenum">
              <a:rPr lang="en-US" sz="1600" b="0" i="0" smtClean="0">
                <a:solidFill>
                  <a:srgbClr val="005C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‹#›</a:t>
            </a:fld>
            <a:endParaRPr lang="en-US" sz="1600" b="0" i="0" dirty="0">
              <a:solidFill>
                <a:srgbClr val="005CA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747346" y="6359357"/>
            <a:ext cx="1988240" cy="413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3"/>
          <p:cNvSpPr>
            <a:spLocks noGrp="1"/>
          </p:cNvSpPr>
          <p:nvPr userDrawn="1"/>
        </p:nvSpPr>
        <p:spPr>
          <a:xfrm>
            <a:off x="1298714" y="6423934"/>
            <a:ext cx="7079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l"/>
            <a:r>
              <a:rPr lang="en-US" sz="1400" b="0" i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Bruhwiler   –   USPAS   –   January 2018   –   Software Version Control 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1" y="6331508"/>
            <a:ext cx="424069" cy="42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8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2425A-B293-4D10-957C-D8FEA8D2125B}" type="datetimeFigureOut">
              <a:rPr lang="en-US"/>
              <a:pPr>
                <a:defRPr/>
              </a:pPr>
              <a:t>1/14/2018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0C4C7-0F4E-4D08-BC67-BE5604D1E1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1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3710-F8AB-6840-B03A-23D4C2B2884A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91D4-5A5D-5E4C-A157-D779421C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2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45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05AAC167-D7E8-454F-A616-12CB3739E2D8}" type="datetimeFigureOut">
              <a:rPr lang="en-US"/>
              <a:pPr defTabSz="914400">
                <a:defRPr/>
              </a:pPr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FC37517B-3432-4B28-BCE9-5811FCD8C22E}" type="slidenum">
              <a:rPr lang="en-US"/>
              <a:pPr defTabSz="91440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6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3" r:id="rId2"/>
    <p:sldLayoutId id="2147483710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uspas.fnal.gov/programs/2018/odu/courses/beam-plasma-systems.s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guard.com/articles/github-vs-bitbucke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uides.github.com/introduction/flow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clon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branch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checkou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58957" y="139146"/>
            <a:ext cx="7876574" cy="100053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USPAS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Simulation of Beam and </a:t>
            </a:r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Plasma Systems</a:t>
            </a:r>
            <a:b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Steven M. Lund, Jean-Luc Vay, Remi Lehe, Daniel Winklehner and David L. Bruhwiler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/>
        </p:nvSpPr>
        <p:spPr>
          <a:xfrm>
            <a:off x="342670" y="3544958"/>
            <a:ext cx="8542914" cy="1715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defTabSz="914400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U.S. Particle Accelerator School  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sponsored by </a:t>
            </a:r>
            <a:r>
              <a:rPr lang="en-US" sz="20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 Dominion University</a:t>
            </a:r>
          </a:p>
          <a:p>
            <a:pPr defTabSz="914400">
              <a:spcBef>
                <a:spcPts val="600"/>
              </a:spcBef>
            </a:pP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http://uspas.fnal.gov/programs/2018/odu/courses/beam-plasma-systems.shtml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spcBef>
                <a:spcPts val="2400"/>
              </a:spcBef>
            </a:pP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 15-26, 2018    –    Hampton, Virginia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2670" y="2134811"/>
            <a:ext cx="8809053" cy="859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59" tIns="44437" rIns="90459" bIns="44437">
            <a:spAutoFit/>
          </a:bodyPr>
          <a:lstStyle/>
          <a:p>
            <a:pPr defTabSz="914400" eaLnBrk="0" hangingPunct="0">
              <a:spcBef>
                <a:spcPts val="12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Instructor:   David L. Bruhwiler</a:t>
            </a:r>
          </a:p>
          <a:p>
            <a:pPr defTabSz="914400" eaLnBrk="0" hangingPunct="0">
              <a:spcBef>
                <a:spcPts val="12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Contributors:  R. Nagler, P. Barbe and P. Moeller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42669" y="5767115"/>
            <a:ext cx="596799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This material is based upon work supported by the U.S. Department of Energy, Office of Science, Offices of High Energy Physics and Basic Energy Sciences, under Award Number(s)</a:t>
            </a:r>
            <a:r>
              <a:rPr lang="en-US" sz="1400">
                <a:solidFill>
                  <a:prstClr val="black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DE-SC0011237 and DE-SC0011340.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28" y="5682711"/>
            <a:ext cx="2803003" cy="9074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193" y="2246221"/>
            <a:ext cx="2754553" cy="53599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342669" y="1558064"/>
            <a:ext cx="8542915" cy="527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Lecture:	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Version Control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" y="65245"/>
            <a:ext cx="1310754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70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1" y="0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Using GitHub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653144"/>
            <a:ext cx="8608944" cy="5580508"/>
          </a:xfrm>
        </p:spPr>
        <p:txBody>
          <a:bodyPr>
            <a:normAutofit/>
          </a:bodyPr>
          <a:lstStyle/>
          <a:p>
            <a:r>
              <a:rPr lang="en-US" dirty="0"/>
              <a:t>GitHub &amp; Bitbucket are two of the largest web-based hosting services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they are targeted towards software development projects</a:t>
            </a:r>
          </a:p>
          <a:p>
            <a:pPr lvl="2"/>
            <a:r>
              <a:rPr lang="en-US" dirty="0"/>
              <a:t>can be used for proposals, papers or any collection of documents</a:t>
            </a:r>
          </a:p>
          <a:p>
            <a:pPr lvl="1"/>
            <a:r>
              <a:rPr lang="en-US" dirty="0"/>
              <a:t>neither supports Subversion (SVN)</a:t>
            </a:r>
          </a:p>
          <a:p>
            <a:pPr lvl="2"/>
            <a:r>
              <a:rPr lang="en-US" dirty="0"/>
              <a:t>GitHub exclusively supports 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/>
              <a:t>;  Bitbucket supports </a:t>
            </a:r>
            <a:r>
              <a:rPr lang="en-US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/>
              <a:t> and </a:t>
            </a:r>
            <a:r>
              <a:rPr lang="en-US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mercurial</a:t>
            </a:r>
            <a:endParaRPr lang="en-US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GitHub provides the following features (and more):</a:t>
            </a:r>
          </a:p>
          <a:p>
            <a:pPr lvl="1"/>
            <a:r>
              <a:rPr lang="en-US" dirty="0"/>
              <a:t>an integrated issue tracker</a:t>
            </a:r>
          </a:p>
          <a:p>
            <a:pPr lvl="1"/>
            <a:r>
              <a:rPr lang="en-US" dirty="0"/>
              <a:t>branch comparison views</a:t>
            </a:r>
          </a:p>
          <a:p>
            <a:pPr lvl="1"/>
            <a:r>
              <a:rPr lang="en-US" dirty="0"/>
              <a:t>native applications for Windows and Mac desktops</a:t>
            </a:r>
          </a:p>
          <a:p>
            <a:pPr lvl="2"/>
            <a:r>
              <a:rPr lang="en-US" dirty="0"/>
              <a:t>https://desktop.github.com/</a:t>
            </a:r>
          </a:p>
          <a:p>
            <a:pPr lvl="1"/>
            <a:r>
              <a:rPr lang="en-US" dirty="0"/>
              <a:t>support for over 200 programming languages and data formats</a:t>
            </a:r>
          </a:p>
          <a:p>
            <a:pPr lvl="1"/>
            <a:r>
              <a:rPr lang="en-US" dirty="0"/>
              <a:t>GitHub pages, a feature for publishing and hosting</a:t>
            </a:r>
          </a:p>
          <a:p>
            <a:pPr lvl="1"/>
            <a:r>
              <a:rPr lang="en-US" dirty="0"/>
              <a:t>SSL, SSH &amp; https for data transmission;  two-factor authentication for login</a:t>
            </a:r>
          </a:p>
          <a:p>
            <a:pPr lvl="1"/>
            <a:r>
              <a:rPr lang="en-US" dirty="0"/>
              <a:t>API integration for 3</a:t>
            </a:r>
            <a:r>
              <a:rPr lang="en-US" baseline="30000" dirty="0"/>
              <a:t>rd</a:t>
            </a:r>
            <a:r>
              <a:rPr lang="en-US" dirty="0"/>
              <a:t>-party tool and other platforms</a:t>
            </a:r>
          </a:p>
          <a:p>
            <a:pPr lvl="1"/>
            <a:r>
              <a:rPr lang="en-US" dirty="0"/>
              <a:t>partial support is provided for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import SVN repos into git</a:t>
            </a:r>
          </a:p>
          <a:p>
            <a:pPr lvl="2"/>
            <a:r>
              <a:rPr lang="en-US" dirty="0"/>
              <a:t>GitHub repos can be cloned directly via the SVN client.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DE75EA-783B-4A37-9C7A-39FAED9F70AD}"/>
              </a:ext>
            </a:extLst>
          </p:cNvPr>
          <p:cNvSpPr txBox="1"/>
          <p:nvPr/>
        </p:nvSpPr>
        <p:spPr>
          <a:xfrm>
            <a:off x="2540063" y="968229"/>
            <a:ext cx="6603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7013" indent="-227013">
              <a:spcBef>
                <a:spcPts val="3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comparison, see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https://www.upguard.com/articles/github-vs-bitbucket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7415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83A3D10-4CC3-48CB-905D-DF3F31119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104"/>
          <a:stretch/>
        </p:blipFill>
        <p:spPr>
          <a:xfrm>
            <a:off x="223601" y="16728"/>
            <a:ext cx="7753450" cy="56100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9BAF6B-CF2F-4C8F-9A35-532D9626EBA2}"/>
              </a:ext>
            </a:extLst>
          </p:cNvPr>
          <p:cNvSpPr txBox="1"/>
          <p:nvPr/>
        </p:nvSpPr>
        <p:spPr>
          <a:xfrm>
            <a:off x="1475935" y="5872161"/>
            <a:ext cx="7668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7013" indent="-227013">
              <a:spcBef>
                <a:spcPts val="3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GitHub docs for interactive explanation,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https://guides.github.com/introduction/flow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036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0672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Class discussion: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81FF26-7AD5-4767-AF65-A27F1769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27314"/>
            <a:ext cx="8839200" cy="5146766"/>
          </a:xfrm>
        </p:spPr>
        <p:txBody>
          <a:bodyPr>
            <a:normAutofit/>
          </a:bodyPr>
          <a:lstStyle/>
          <a:p>
            <a:r>
              <a:rPr lang="en-US" sz="1800" i="0" dirty="0"/>
              <a:t>TBD…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04614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385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62150"/>
            <a:ext cx="8839200" cy="5441932"/>
          </a:xfrm>
        </p:spPr>
        <p:txBody>
          <a:bodyPr>
            <a:normAutofit/>
          </a:bodyPr>
          <a:lstStyle/>
          <a:p>
            <a:r>
              <a:rPr lang="en-US" dirty="0"/>
              <a:t>TBD…</a:t>
            </a:r>
          </a:p>
          <a:p>
            <a:pPr lvl="1"/>
            <a:endParaRPr lang="en-US" dirty="0"/>
          </a:p>
          <a:p>
            <a:r>
              <a:rPr lang="en-US" dirty="0"/>
              <a:t>Any final questions regarding the material in this lecture?</a:t>
            </a:r>
          </a:p>
          <a:p>
            <a:endParaRPr lang="en-US" dirty="0"/>
          </a:p>
          <a:p>
            <a:r>
              <a:rPr lang="en-US" dirty="0"/>
              <a:t>Computer Lab this afternoon – </a:t>
            </a:r>
          </a:p>
          <a:p>
            <a:pPr lvl="1"/>
            <a:r>
              <a:rPr lang="en-US" dirty="0"/>
              <a:t>TBD…</a:t>
            </a:r>
          </a:p>
        </p:txBody>
      </p:sp>
    </p:spTree>
    <p:extLst>
      <p:ext uri="{BB962C8B-B14F-4D97-AF65-F5344CB8AC3E}">
        <p14:creationId xmlns:p14="http://schemas.microsoft.com/office/powerpoint/2010/main" val="1254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0672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Centralized version control systems (VCS)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791300"/>
            <a:ext cx="8608944" cy="5442351"/>
          </a:xfrm>
        </p:spPr>
        <p:txBody>
          <a:bodyPr>
            <a:normAutofit/>
          </a:bodyPr>
          <a:lstStyle/>
          <a:p>
            <a:r>
              <a:rPr lang="en-US" dirty="0"/>
              <a:t>A version control system (VCS) records changes to a set of files</a:t>
            </a:r>
          </a:p>
          <a:p>
            <a:r>
              <a:rPr lang="en-US" dirty="0"/>
              <a:t>Manual version control (ad hoc, error prone)</a:t>
            </a:r>
          </a:p>
          <a:p>
            <a:pPr lvl="1"/>
            <a:r>
              <a:rPr lang="en-US" dirty="0"/>
              <a:t>copy file versions with some convention for naming, location, etc.</a:t>
            </a:r>
          </a:p>
          <a:p>
            <a:pPr lvl="1"/>
            <a:r>
              <a:rPr lang="en-US" dirty="0"/>
              <a:t>ad hoc, error prone, difficult to collaborate</a:t>
            </a:r>
          </a:p>
          <a:p>
            <a:pPr lvl="2"/>
            <a:endParaRPr lang="en-US" dirty="0"/>
          </a:p>
          <a:p>
            <a:r>
              <a:rPr lang="en-US" dirty="0"/>
              <a:t>Centralized software version control</a:t>
            </a:r>
          </a:p>
          <a:p>
            <a:pPr lvl="1"/>
            <a:r>
              <a:rPr lang="en-US" i="0" dirty="0"/>
              <a:t>enables collaboration</a:t>
            </a:r>
          </a:p>
          <a:p>
            <a:pPr lvl="1"/>
            <a:r>
              <a:rPr lang="en-US" dirty="0"/>
              <a:t>reliable recovery of previous states</a:t>
            </a:r>
            <a:endParaRPr lang="en-US" i="0" dirty="0"/>
          </a:p>
          <a:p>
            <a:pPr lvl="1"/>
            <a:r>
              <a:rPr lang="en-US" dirty="0"/>
              <a:t>CVS, Subversion (SVN), many others</a:t>
            </a:r>
          </a:p>
          <a:p>
            <a:pPr lvl="1"/>
            <a:endParaRPr lang="en-US" dirty="0"/>
          </a:p>
          <a:p>
            <a:r>
              <a:rPr lang="en-US" i="0" dirty="0"/>
              <a:t>Criticisms of centralized systems</a:t>
            </a:r>
          </a:p>
          <a:p>
            <a:pPr lvl="1"/>
            <a:r>
              <a:rPr lang="en-US" dirty="0"/>
              <a:t>server is a single point of failure</a:t>
            </a:r>
          </a:p>
          <a:p>
            <a:pPr lvl="1"/>
            <a:r>
              <a:rPr lang="en-US" i="0" dirty="0"/>
              <a:t>if server goes down for an hour</a:t>
            </a:r>
          </a:p>
          <a:p>
            <a:pPr lvl="2"/>
            <a:r>
              <a:rPr lang="en-US" dirty="0"/>
              <a:t>nobody has access</a:t>
            </a:r>
          </a:p>
          <a:p>
            <a:pPr lvl="1"/>
            <a:r>
              <a:rPr lang="en-US" i="0" dirty="0"/>
              <a:t>if database becomes corrupted</a:t>
            </a:r>
          </a:p>
          <a:p>
            <a:pPr lvl="2"/>
            <a:r>
              <a:rPr lang="en-US" dirty="0"/>
              <a:t>all recent work is lost (since backup)</a:t>
            </a:r>
          </a:p>
          <a:p>
            <a:pPr lvl="2"/>
            <a:r>
              <a:rPr lang="en-US" b="1" i="0" dirty="0"/>
              <a:t>except for individual snapshots</a:t>
            </a:r>
          </a:p>
          <a:p>
            <a:pPr lvl="1"/>
            <a:r>
              <a:rPr lang="en-US" sz="1800" i="0" dirty="0">
                <a:solidFill>
                  <a:srgbClr val="FF0000"/>
                </a:solidFill>
              </a:rPr>
              <a:t>all these criticisms are addressed by a well-managed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85FC38-B969-47CC-A76C-8A74862CA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685" y="2276736"/>
            <a:ext cx="4375355" cy="304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2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0672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Distributed vs Central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953729"/>
            <a:ext cx="8608944" cy="5279922"/>
          </a:xfrm>
        </p:spPr>
        <p:txBody>
          <a:bodyPr>
            <a:normAutofit/>
          </a:bodyPr>
          <a:lstStyle/>
          <a:p>
            <a:r>
              <a:rPr lang="en-US" dirty="0"/>
              <a:t>Centralized version control systems</a:t>
            </a:r>
          </a:p>
          <a:p>
            <a:pPr lvl="1"/>
            <a:r>
              <a:rPr lang="en-US" dirty="0"/>
              <a:t>focuses on synchronizing, tracking, and backing up files</a:t>
            </a:r>
          </a:p>
          <a:p>
            <a:pPr lvl="1"/>
            <a:r>
              <a:rPr lang="en-US" dirty="0"/>
              <a:t>recording/downloading is simultaneous with applying a change</a:t>
            </a:r>
          </a:p>
          <a:p>
            <a:pPr lvl="1"/>
            <a:r>
              <a:rPr lang="en-US" dirty="0"/>
              <a:t>primary repo is a database on a central server</a:t>
            </a:r>
          </a:p>
          <a:p>
            <a:pPr lvl="2"/>
            <a:r>
              <a:rPr lang="en-US" dirty="0"/>
              <a:t>the entire change history, including branches, is part of the central database</a:t>
            </a:r>
          </a:p>
          <a:p>
            <a:pPr lvl="2"/>
            <a:r>
              <a:rPr lang="en-US" dirty="0"/>
              <a:t>user repositories are snapshots that get synched with the central database</a:t>
            </a:r>
          </a:p>
          <a:p>
            <a:r>
              <a:rPr lang="en-US" dirty="0"/>
              <a:t>Distributed version control systems</a:t>
            </a:r>
          </a:p>
          <a:p>
            <a:pPr lvl="1"/>
            <a:r>
              <a:rPr lang="en-US" dirty="0"/>
              <a:t>focuses on sharing changes;  every change has a unique 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guid</a:t>
            </a:r>
            <a:endParaRPr lang="en-US" dirty="0"/>
          </a:p>
          <a:p>
            <a:pPr lvl="1"/>
            <a:r>
              <a:rPr lang="en-US" dirty="0"/>
              <a:t>recording/downloading is separate from applying a change</a:t>
            </a:r>
          </a:p>
          <a:p>
            <a:pPr lvl="1"/>
            <a:r>
              <a:rPr lang="en-US" dirty="0"/>
              <a:t>the hierarchical structure is not required</a:t>
            </a:r>
          </a:p>
          <a:p>
            <a:pPr lvl="2"/>
            <a:r>
              <a:rPr lang="en-US" dirty="0"/>
              <a:t>one can create a centrally administered location, if it is convenient</a:t>
            </a:r>
            <a:endParaRPr lang="en-US" b="0" dirty="0"/>
          </a:p>
          <a:p>
            <a:pPr lvl="2"/>
            <a:r>
              <a:rPr lang="en-US" dirty="0"/>
              <a:t>alternatively, one can treat </a:t>
            </a:r>
            <a:r>
              <a:rPr lang="en-US" i="1" dirty="0">
                <a:solidFill>
                  <a:schemeClr val="tx1"/>
                </a:solidFill>
              </a:rPr>
              <a:t>all</a:t>
            </a:r>
            <a:r>
              <a:rPr lang="en-US" dirty="0"/>
              <a:t> repositories as equal peers</a:t>
            </a:r>
          </a:p>
          <a:p>
            <a:pPr lvl="2"/>
            <a:r>
              <a:rPr lang="en-US" dirty="0"/>
              <a:t>this results in new concepts and associated terminology</a:t>
            </a:r>
          </a:p>
          <a:p>
            <a:pPr lvl="3"/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send a change to another repository</a:t>
            </a:r>
            <a:endParaRPr lang="en-US" b="0" dirty="0"/>
          </a:p>
          <a:p>
            <a:pPr lvl="3"/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grab a change from a repository</a:t>
            </a:r>
          </a:p>
          <a:p>
            <a:pPr lvl="1"/>
            <a:r>
              <a:rPr lang="en-US" i="0" dirty="0"/>
              <a:t>the change history, including branches, are distributed</a:t>
            </a:r>
          </a:p>
          <a:p>
            <a:pPr lvl="2"/>
            <a:r>
              <a:rPr lang="en-US" dirty="0"/>
              <a:t>every user repo is self-contained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43861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0672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git – 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953729"/>
            <a:ext cx="8608944" cy="5279922"/>
          </a:xfrm>
        </p:spPr>
        <p:txBody>
          <a:bodyPr>
            <a:normAutofit/>
          </a:bodyPr>
          <a:lstStyle/>
          <a:p>
            <a:r>
              <a:rPr lang="en-US" dirty="0"/>
              <a:t>It is assumed you are working on the Linux command line</a:t>
            </a:r>
          </a:p>
          <a:p>
            <a:pPr lvl="1"/>
            <a:endParaRPr lang="en-US" dirty="0"/>
          </a:p>
          <a:p>
            <a:r>
              <a:rPr lang="en-US" dirty="0"/>
              <a:t>Establish your git identity (name &amp; email) for the local client</a:t>
            </a:r>
          </a:p>
          <a:p>
            <a:pPr lvl="1"/>
            <a:r>
              <a:rPr lang="en-US" dirty="0"/>
              <a:t>every git commit uses this information</a:t>
            </a:r>
          </a:p>
          <a:p>
            <a:pPr lvl="1"/>
            <a:r>
              <a:rPr lang="en-US" dirty="0"/>
              <a:t>it’s immutably baked into the commits you start creating</a:t>
            </a:r>
          </a:p>
          <a:p>
            <a:pPr marL="80168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config --global user.name "My Name" </a:t>
            </a:r>
          </a:p>
          <a:p>
            <a:pPr marL="80168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config --global user.email my_name@example.com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you need do this only once if you pass the --global option</a:t>
            </a:r>
          </a:p>
          <a:p>
            <a:pPr lvl="1"/>
            <a:r>
              <a:rPr lang="en-US" dirty="0"/>
              <a:t>many GUI tools will help you do this when you first run them</a:t>
            </a:r>
          </a:p>
          <a:p>
            <a:pPr lvl="1"/>
            <a:endParaRPr lang="en-US" dirty="0"/>
          </a:p>
          <a:p>
            <a:r>
              <a:rPr lang="en-US" dirty="0"/>
              <a:t>Configure the default text editor</a:t>
            </a:r>
          </a:p>
          <a:p>
            <a:pPr marL="801688" indent="-3175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config --global core.editor emacs </a:t>
            </a:r>
          </a:p>
          <a:p>
            <a:pPr lvl="1"/>
            <a:r>
              <a:rPr lang="en-US" dirty="0"/>
              <a:t>used when git needs you to type a message</a:t>
            </a:r>
          </a:p>
          <a:p>
            <a:pPr lvl="1"/>
            <a:r>
              <a:rPr lang="en-US" dirty="0"/>
              <a:t>if not configured, git uses your system’s default editor</a:t>
            </a:r>
            <a:endParaRPr lang="en-US" i="0" dirty="0"/>
          </a:p>
          <a:p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11640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0672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Class discussion: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81FF26-7AD5-4767-AF65-A27F1769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27314"/>
            <a:ext cx="8839200" cy="5364480"/>
          </a:xfrm>
        </p:spPr>
        <p:txBody>
          <a:bodyPr>
            <a:normAutofit/>
          </a:bodyPr>
          <a:lstStyle/>
          <a:p>
            <a:r>
              <a:rPr lang="en-US" sz="1800" i="0" dirty="0"/>
              <a:t>Any questions at this point?</a:t>
            </a:r>
          </a:p>
          <a:p>
            <a:pPr lvl="1"/>
            <a:endParaRPr lang="en-US" i="0" dirty="0"/>
          </a:p>
          <a:p>
            <a:r>
              <a:rPr lang="en-US" dirty="0"/>
              <a:t>Any concerns about using git from the command line (CL)?</a:t>
            </a:r>
          </a:p>
          <a:p>
            <a:pPr lvl="1"/>
            <a:r>
              <a:rPr lang="en-US" i="0" dirty="0"/>
              <a:t>git is a distributed VCS implementation</a:t>
            </a:r>
          </a:p>
          <a:p>
            <a:pPr lvl="1"/>
            <a:r>
              <a:rPr lang="en-US" i="0" dirty="0"/>
              <a:t>the classroom computers provide git on </a:t>
            </a:r>
            <a:r>
              <a:rPr lang="en-US" dirty="0"/>
              <a:t>L</a:t>
            </a:r>
            <a:r>
              <a:rPr lang="en-US" i="0" dirty="0"/>
              <a:t>inux</a:t>
            </a:r>
          </a:p>
          <a:p>
            <a:pPr lvl="1"/>
            <a:r>
              <a:rPr lang="en-US" dirty="0"/>
              <a:t>2 students per computer, but only one Linux login</a:t>
            </a:r>
          </a:p>
          <a:p>
            <a:pPr lvl="2"/>
            <a:r>
              <a:rPr lang="en-US" i="0" dirty="0"/>
              <a:t>this means you’ll have to share a single git identity</a:t>
            </a:r>
          </a:p>
          <a:p>
            <a:endParaRPr lang="en-US" dirty="0"/>
          </a:p>
          <a:p>
            <a:r>
              <a:rPr lang="en-US" dirty="0"/>
              <a:t>Work from your laptop…</a:t>
            </a:r>
          </a:p>
          <a:p>
            <a:pPr lvl="1"/>
            <a:r>
              <a:rPr lang="en-US" dirty="0"/>
              <a:t>if it has a good CL environment, with git installed</a:t>
            </a:r>
          </a:p>
          <a:p>
            <a:pPr lvl="2"/>
            <a:endParaRPr lang="en-US" dirty="0"/>
          </a:p>
          <a:p>
            <a:r>
              <a:rPr lang="en-US" dirty="0"/>
              <a:t>You can download/install the GitHub desktop application</a:t>
            </a:r>
          </a:p>
          <a:p>
            <a:pPr lvl="1"/>
            <a:r>
              <a:rPr lang="en-US" dirty="0">
                <a:hlinkClick r:id="rId3"/>
              </a:rPr>
              <a:t>https://desktop.github.com</a:t>
            </a:r>
            <a:r>
              <a:rPr lang="en-US" dirty="0"/>
              <a:t> </a:t>
            </a:r>
            <a:endParaRPr lang="en-US" i="0" dirty="0"/>
          </a:p>
          <a:p>
            <a:pPr lvl="1"/>
            <a:r>
              <a:rPr lang="en-US" dirty="0"/>
              <a:t>it installs git on your Windows or MacOS laptop</a:t>
            </a:r>
          </a:p>
          <a:p>
            <a:pPr lvl="1"/>
            <a:r>
              <a:rPr lang="en-US" i="0" dirty="0"/>
              <a:t>it provides an optional command-line terminal for using git</a:t>
            </a:r>
          </a:p>
          <a:p>
            <a:pPr lvl="1"/>
            <a:endParaRPr lang="en-US" dirty="0"/>
          </a:p>
          <a:p>
            <a:r>
              <a:rPr lang="en-US" i="0" dirty="0"/>
              <a:t>Today’s computer lab exercises will provide some practical experience</a:t>
            </a:r>
          </a:p>
        </p:txBody>
      </p:sp>
    </p:spTree>
    <p:extLst>
      <p:ext uri="{BB962C8B-B14F-4D97-AF65-F5344CB8AC3E}">
        <p14:creationId xmlns:p14="http://schemas.microsoft.com/office/powerpoint/2010/main" val="207011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1" y="-7374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git – Underlying Concepts</a:t>
            </a:r>
            <a:r>
              <a:rPr lang="en-US" b="0" dirty="0"/>
              <a:t>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644434"/>
            <a:ext cx="8608944" cy="57737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git CLI is not intuitive, compared to central model applications (e.g. </a:t>
            </a:r>
            <a:r>
              <a:rPr lang="en-US" dirty="0" err="1"/>
              <a:t>svn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it helps if you understand the underlying concepts</a:t>
            </a:r>
          </a:p>
          <a:p>
            <a:r>
              <a:rPr lang="en-US" dirty="0"/>
              <a:t>The git commit tree</a:t>
            </a:r>
          </a:p>
          <a:p>
            <a:pPr lvl="1"/>
            <a:r>
              <a:rPr lang="en-US" dirty="0"/>
              <a:t>information stored within a git repository is representable as a graph</a:t>
            </a:r>
          </a:p>
          <a:p>
            <a:pPr lvl="2"/>
            <a:r>
              <a:rPr lang="en-US" dirty="0"/>
              <a:t>each node results from an operation</a:t>
            </a:r>
          </a:p>
          <a:p>
            <a:pPr lvl="2"/>
            <a:r>
              <a:rPr lang="en-US" dirty="0"/>
              <a:t>database is immutable and append-only</a:t>
            </a:r>
          </a:p>
          <a:p>
            <a:pPr lvl="2"/>
            <a:endParaRPr lang="en-US" dirty="0"/>
          </a:p>
          <a:p>
            <a:r>
              <a:rPr lang="en-US" dirty="0"/>
              <a:t>an example git Tree (see figure)</a:t>
            </a:r>
          </a:p>
          <a:p>
            <a:pPr lvl="1"/>
            <a:r>
              <a:rPr lang="en-US" dirty="0"/>
              <a:t>each node is associated with…</a:t>
            </a:r>
          </a:p>
          <a:p>
            <a:pPr lvl="2"/>
            <a:r>
              <a:rPr lang="en-US" dirty="0"/>
              <a:t>the developer’s commit message</a:t>
            </a:r>
          </a:p>
          <a:p>
            <a:pPr lvl="2"/>
            <a:r>
              <a:rPr lang="en-US" dirty="0"/>
              <a:t>a unique hash </a:t>
            </a:r>
            <a:r>
              <a:rPr lang="en-US" b="0" dirty="0">
                <a:solidFill>
                  <a:schemeClr val="tx1"/>
                </a:solidFill>
              </a:rPr>
              <a:t>(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guid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Git references</a:t>
            </a:r>
          </a:p>
          <a:p>
            <a:pPr lvl="1"/>
            <a:r>
              <a:rPr lang="en-US" dirty="0"/>
              <a:t>a reference (ref) is a human readable label, pointing to a commit hash</a:t>
            </a:r>
          </a:p>
          <a:p>
            <a:pPr lvl="2"/>
            <a:r>
              <a:rPr lang="en-US" dirty="0"/>
              <a:t>branches, tags, remotes are all forms of refs</a:t>
            </a:r>
          </a:p>
          <a:p>
            <a:pPr lvl="2"/>
            <a:r>
              <a:rPr lang="en-US" dirty="0"/>
              <a:t>refs facilitate interaction with the commit tree</a:t>
            </a:r>
          </a:p>
          <a:p>
            <a:pPr lvl="1"/>
            <a:r>
              <a:rPr lang="en-US" dirty="0"/>
              <a:t>refs do not hold the information in the git database</a:t>
            </a:r>
          </a:p>
          <a:p>
            <a:pPr lvl="2"/>
            <a:r>
              <a:rPr lang="en-US" dirty="0"/>
              <a:t>all such info is held within the commit tree, which is immutable</a:t>
            </a:r>
          </a:p>
          <a:p>
            <a:pPr lvl="1"/>
            <a:r>
              <a:rPr lang="en-US" dirty="0"/>
              <a:t>suppose the git repository is in a bad state, and we want to back track</a:t>
            </a:r>
          </a:p>
          <a:p>
            <a:pPr lvl="2"/>
            <a:r>
              <a:rPr lang="en-US" dirty="0"/>
              <a:t>all previous states are still present inside the tree</a:t>
            </a:r>
          </a:p>
          <a:p>
            <a:pPr lvl="2"/>
            <a:r>
              <a:rPr lang="en-US" dirty="0"/>
              <a:t>we need only change the references to the desired commit address</a:t>
            </a:r>
          </a:p>
          <a:p>
            <a:pPr lvl="1"/>
            <a:r>
              <a:rPr lang="en-US" dirty="0"/>
              <a:t>git provides a special reference named HEAD</a:t>
            </a:r>
          </a:p>
          <a:p>
            <a:pPr lvl="2"/>
            <a:r>
              <a:rPr lang="en-US" dirty="0"/>
              <a:t>current address for the state that is checked out in the working directory</a:t>
            </a:r>
          </a:p>
          <a:p>
            <a:endParaRPr lang="en-US" i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66F0E-DAAD-4B1A-9779-5F3CBDF6A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475" y="1738921"/>
            <a:ext cx="3629432" cy="233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11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37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git – Underlying Concepts</a:t>
            </a:r>
            <a:r>
              <a:rPr lang="en-US" b="0" dirty="0"/>
              <a:t>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599123"/>
            <a:ext cx="8608944" cy="5801672"/>
          </a:xfrm>
        </p:spPr>
        <p:txBody>
          <a:bodyPr>
            <a:normAutofit/>
          </a:bodyPr>
          <a:lstStyle/>
          <a:p>
            <a:r>
              <a:rPr lang="en-US" dirty="0"/>
              <a:t>The state of a git repository has three components</a:t>
            </a:r>
          </a:p>
          <a:p>
            <a:pPr lvl="1"/>
            <a:r>
              <a:rPr lang="en-US" dirty="0"/>
              <a:t>Working Directory</a:t>
            </a:r>
          </a:p>
          <a:p>
            <a:pPr lvl="2"/>
            <a:r>
              <a:rPr lang="en-US" dirty="0"/>
              <a:t>result of cloning a git repository </a:t>
            </a:r>
          </a:p>
          <a:p>
            <a:pPr lvl="2"/>
            <a:r>
              <a:rPr lang="en-US" dirty="0"/>
              <a:t>a directory with everything contained within the git repository</a:t>
            </a:r>
          </a:p>
          <a:p>
            <a:pPr lvl="1"/>
            <a:r>
              <a:rPr lang="en-US" dirty="0"/>
              <a:t>Staging Index</a:t>
            </a:r>
          </a:p>
          <a:p>
            <a:pPr lvl="2"/>
            <a:r>
              <a:rPr lang="en-US" dirty="0"/>
              <a:t>an intermediate space to add changes from the working directory</a:t>
            </a:r>
          </a:p>
          <a:p>
            <a:pPr lvl="2"/>
            <a:r>
              <a:rPr lang="en-US" dirty="0"/>
              <a:t>(without adding them to the commit tree)</a:t>
            </a:r>
          </a:p>
          <a:p>
            <a:pPr lvl="1"/>
            <a:r>
              <a:rPr lang="en-US" dirty="0"/>
              <a:t>Commit Tree</a:t>
            </a:r>
          </a:p>
          <a:p>
            <a:pPr lvl="2"/>
            <a:r>
              <a:rPr lang="en-US" dirty="0"/>
              <a:t>changes in the staging index are (when ready) added to the commit tree</a:t>
            </a:r>
          </a:p>
          <a:p>
            <a:pPr lvl="2"/>
            <a:r>
              <a:rPr lang="en-US" dirty="0"/>
              <a:t>each change is given a hash address</a:t>
            </a:r>
            <a:endParaRPr lang="en-US" i="0" dirty="0"/>
          </a:p>
          <a:p>
            <a:r>
              <a:rPr lang="en-US" i="0" dirty="0"/>
              <a:t>Cloning a repository</a:t>
            </a:r>
          </a:p>
          <a:p>
            <a:pPr lvl="1"/>
            <a:r>
              <a:rPr lang="en-US" dirty="0"/>
              <a:t>Create a local copy</a:t>
            </a:r>
          </a:p>
          <a:p>
            <a:pPr lvl="2"/>
            <a:r>
              <a:rPr lang="en-US" dirty="0"/>
              <a:t>this is complete and independent from the source</a:t>
            </a:r>
          </a:p>
          <a:p>
            <a:pPr lvl="1"/>
            <a:r>
              <a:rPr lang="en-US" dirty="0"/>
              <a:t>git supports various protocols:</a:t>
            </a:r>
          </a:p>
          <a:p>
            <a:pPr marL="801688" lvl="1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clone [&lt;options&gt;] &lt;repo&gt; [&lt;dir&gt;]</a:t>
            </a:r>
          </a:p>
          <a:p>
            <a:pPr lvl="2"/>
            <a:r>
              <a:rPr lang="en-US" dirty="0"/>
              <a:t>If no </a:t>
            </a:r>
            <a:r>
              <a:rPr lang="en-US" dirty="0">
                <a:solidFill>
                  <a:schemeClr val="tx1"/>
                </a:solidFill>
              </a:rPr>
              <a:t>[&lt;dir&gt;]</a:t>
            </a:r>
            <a:r>
              <a:rPr lang="en-US" dirty="0"/>
              <a:t>, git creates a new directory with the same name as the repo</a:t>
            </a:r>
          </a:p>
          <a:p>
            <a:pPr lvl="1"/>
            <a:r>
              <a:rPr lang="en-US" dirty="0"/>
              <a:t>local filesystem clone</a:t>
            </a:r>
          </a:p>
          <a:p>
            <a:pPr marL="801688" lvl="1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clone /Path/To/Git/Repo/Dir</a:t>
            </a:r>
          </a:p>
          <a:p>
            <a:pPr lvl="1"/>
            <a:r>
              <a:rPr lang="en-US" dirty="0"/>
              <a:t>remote HTTPS clone from GitHub</a:t>
            </a:r>
          </a:p>
          <a:p>
            <a:pPr marL="801688" lvl="1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clone https://github.com/radiasoft/devops.git</a:t>
            </a:r>
            <a:endParaRPr lang="en-US" i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C4FE5-CE52-49D0-8D71-D49791CF4F21}"/>
              </a:ext>
            </a:extLst>
          </p:cNvPr>
          <p:cNvSpPr txBox="1"/>
          <p:nvPr/>
        </p:nvSpPr>
        <p:spPr>
          <a:xfrm>
            <a:off x="4561872" y="3461619"/>
            <a:ext cx="41728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7013" indent="-227013">
              <a:spcBef>
                <a:spcPts val="3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Docs for ‘git clone’,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https://git-scm.com/docs/git-clone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893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0672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git – Creating a Branch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827314"/>
            <a:ext cx="8608944" cy="54063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Branches provide a way to track different sets of changes on the same repo</a:t>
            </a:r>
          </a:p>
          <a:p>
            <a:pPr lvl="1"/>
            <a:r>
              <a:rPr lang="en-US" dirty="0"/>
              <a:t>With no conflicts from concurrent modifications to the same part of the repo</a:t>
            </a:r>
          </a:p>
          <a:p>
            <a:pPr lvl="1"/>
            <a:r>
              <a:rPr lang="en-US" dirty="0"/>
              <a:t>a branch is a ref, pointing to latest commit in a ‘branch’ of the commit tree</a:t>
            </a:r>
          </a:p>
          <a:p>
            <a:r>
              <a:rPr lang="en-US" dirty="0"/>
              <a:t>In our example repo (see figure on slide #6), we start with two branches</a:t>
            </a:r>
          </a:p>
          <a:p>
            <a:pPr lvl="1"/>
            <a:r>
              <a:rPr lang="en-US" dirty="0"/>
              <a:t>my_branch  &amp;  master</a:t>
            </a:r>
          </a:p>
          <a:p>
            <a:pPr lvl="1"/>
            <a:r>
              <a:rPr lang="en-US" dirty="0"/>
              <a:t>both initially point to the same address,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2d52a68</a:t>
            </a:r>
            <a:endParaRPr lang="en-US" dirty="0"/>
          </a:p>
          <a:p>
            <a:pPr lvl="1"/>
            <a:r>
              <a:rPr lang="en-US" dirty="0"/>
              <a:t>after changes in each branch occur separately, we see they have diverged</a:t>
            </a:r>
          </a:p>
          <a:p>
            <a:pPr lvl="2"/>
            <a:r>
              <a:rPr lang="en-US" dirty="0"/>
              <a:t>addresses </a:t>
            </a:r>
            <a:r>
              <a:rPr lang="en-US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243742d</a:t>
            </a:r>
            <a:r>
              <a:rPr lang="en-US" dirty="0"/>
              <a:t>  &amp;  </a:t>
            </a:r>
            <a:r>
              <a:rPr lang="en-US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04d25ed</a:t>
            </a:r>
            <a:r>
              <a:rPr lang="en-US" dirty="0"/>
              <a:t> respectively.</a:t>
            </a:r>
          </a:p>
          <a:p>
            <a:r>
              <a:rPr lang="en-US" dirty="0"/>
              <a:t>Examples of using the ‘branch’ command:</a:t>
            </a:r>
          </a:p>
          <a:p>
            <a:pPr lvl="1"/>
            <a:r>
              <a:rPr lang="en-US" dirty="0"/>
              <a:t>Create new branch 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branch_name</a:t>
            </a:r>
            <a:r>
              <a:rPr lang="en-US" dirty="0"/>
              <a:t>  pointing to same address as 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168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branch branch_name</a:t>
            </a:r>
          </a:p>
          <a:p>
            <a:pPr lvl="1"/>
            <a:r>
              <a:rPr lang="en-US" dirty="0"/>
              <a:t>List local branches</a:t>
            </a:r>
          </a:p>
          <a:p>
            <a:pPr marL="80168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branch</a:t>
            </a:r>
          </a:p>
          <a:p>
            <a:pPr lvl="1"/>
            <a:r>
              <a:rPr lang="en-US" dirty="0"/>
              <a:t>List remote branches</a:t>
            </a:r>
          </a:p>
          <a:p>
            <a:pPr marL="80168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branch -r</a:t>
            </a:r>
          </a:p>
          <a:p>
            <a:pPr lvl="1"/>
            <a:r>
              <a:rPr lang="en-US" dirty="0"/>
              <a:t>Delete branch named 'branch_name'</a:t>
            </a:r>
          </a:p>
          <a:p>
            <a:pPr marL="80168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branch -d branch_name</a:t>
            </a:r>
          </a:p>
          <a:p>
            <a:pPr lvl="1"/>
            <a:r>
              <a:rPr lang="en-US" dirty="0"/>
              <a:t>Rename the branch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branch_name</a:t>
            </a:r>
            <a:r>
              <a:rPr lang="en-US" dirty="0"/>
              <a:t>  to new name: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new_branch_name</a:t>
            </a:r>
          </a:p>
          <a:p>
            <a:pPr marL="80168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branch -m branch_name new_branch_name</a:t>
            </a:r>
          </a:p>
          <a:p>
            <a:pPr lvl="1"/>
            <a:r>
              <a:rPr lang="en-US" dirty="0"/>
              <a:t>Make current branch track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branch_name</a:t>
            </a:r>
            <a:r>
              <a:rPr lang="en-US" dirty="0"/>
              <a:t>  within remote repo “radiasoft”</a:t>
            </a:r>
          </a:p>
          <a:p>
            <a:pPr marL="80168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branch -u radiasoft branch_name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1D247-3D75-4D67-842C-20FDCCCA9524}"/>
              </a:ext>
            </a:extLst>
          </p:cNvPr>
          <p:cNvSpPr txBox="1"/>
          <p:nvPr/>
        </p:nvSpPr>
        <p:spPr>
          <a:xfrm>
            <a:off x="4380410" y="5876797"/>
            <a:ext cx="433686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7013" indent="-227013">
              <a:spcBef>
                <a:spcPts val="3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Docs for ‘git branch’,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https://git-scm.com/docs/git-branch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093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0672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git – the Checkout command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729758"/>
            <a:ext cx="8608944" cy="5503894"/>
          </a:xfrm>
        </p:spPr>
        <p:txBody>
          <a:bodyPr>
            <a:normAutofit/>
          </a:bodyPr>
          <a:lstStyle/>
          <a:p>
            <a:r>
              <a:rPr lang="en-US" dirty="0"/>
              <a:t>It changes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 reference, so it points to a new address</a:t>
            </a:r>
          </a:p>
          <a:p>
            <a:pPr lvl="1"/>
            <a:r>
              <a:rPr lang="en-US" dirty="0"/>
              <a:t>affects only the working directory</a:t>
            </a:r>
          </a:p>
          <a:p>
            <a:pPr lvl="1"/>
            <a:r>
              <a:rPr lang="en-US" dirty="0"/>
              <a:t>secondary use:  undo changes in the working directory</a:t>
            </a:r>
          </a:p>
          <a:p>
            <a:pPr marL="80168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[&lt;options&gt;] &lt;branch&gt;</a:t>
            </a:r>
          </a:p>
          <a:p>
            <a:pPr lvl="2"/>
            <a:endParaRPr lang="en-US" dirty="0"/>
          </a:p>
          <a:p>
            <a:r>
              <a:rPr lang="en-US" dirty="0"/>
              <a:t>Useful examples:</a:t>
            </a:r>
          </a:p>
          <a:p>
            <a:pPr lvl="1"/>
            <a:r>
              <a:rPr lang="en-US" dirty="0"/>
              <a:t>get latest commit from the 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 branch for use in currently active branch</a:t>
            </a:r>
          </a:p>
          <a:p>
            <a:pPr marL="80168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master</a:t>
            </a:r>
          </a:p>
          <a:p>
            <a:pPr lvl="1"/>
            <a:r>
              <a:rPr lang="en-US" dirty="0"/>
              <a:t>get an address (e.g.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2d52a68</a:t>
            </a:r>
            <a:r>
              <a:rPr lang="en-US" dirty="0"/>
              <a:t>) and label it as branch 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new_branch_name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168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-b new_branch_name 2d52a68</a:t>
            </a:r>
          </a:p>
          <a:p>
            <a:pPr lvl="1"/>
            <a:r>
              <a:rPr lang="en-US" dirty="0"/>
              <a:t>force a checkout from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 branch, throwing away local modifications</a:t>
            </a:r>
          </a:p>
          <a:p>
            <a:pPr marL="80168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-f master</a:t>
            </a:r>
          </a:p>
          <a:p>
            <a:pPr lvl="1"/>
            <a:r>
              <a:rPr lang="en-US" dirty="0"/>
              <a:t>revert changes in file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my_file.py</a:t>
            </a:r>
            <a:r>
              <a:rPr lang="en-US" dirty="0"/>
              <a:t> 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168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path/to/my_file.py</a:t>
            </a:r>
          </a:p>
          <a:p>
            <a:pPr lvl="1"/>
            <a:r>
              <a:rPr lang="en-US" dirty="0"/>
              <a:t>revert file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my_file.py</a:t>
            </a:r>
            <a:r>
              <a:rPr lang="en-US" dirty="0"/>
              <a:t>  to its state in the branch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my_branch</a:t>
            </a:r>
            <a:endParaRPr lang="en-US" dirty="0"/>
          </a:p>
          <a:p>
            <a:pPr marL="80168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my_branch -- path/to/my_file.py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1D247-3D75-4D67-842C-20FDCCCA9524}"/>
              </a:ext>
            </a:extLst>
          </p:cNvPr>
          <p:cNvSpPr txBox="1"/>
          <p:nvPr/>
        </p:nvSpPr>
        <p:spPr>
          <a:xfrm>
            <a:off x="3979818" y="6030685"/>
            <a:ext cx="47374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7013" indent="-227013">
              <a:spcBef>
                <a:spcPts val="3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Docs for ‘git checkout’,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https://git-scm.com/docs/git-checkout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52266732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32175</TotalTime>
  <Words>1611</Words>
  <Application>Microsoft Office PowerPoint</Application>
  <PresentationFormat>On-screen Show (4:3)</PresentationFormat>
  <Paragraphs>211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MS PGothic</vt:lpstr>
      <vt:lpstr>Arial</vt:lpstr>
      <vt:lpstr>Calibri</vt:lpstr>
      <vt:lpstr>Century Gothic</vt:lpstr>
      <vt:lpstr>Courier New</vt:lpstr>
      <vt:lpstr>DejaVu Sans</vt:lpstr>
      <vt:lpstr>Times New Roman</vt:lpstr>
      <vt:lpstr>4_Office Theme</vt:lpstr>
      <vt:lpstr>USPAS – Simulation of Beam and Plasma Systems Steven M. Lund, Jean-Luc Vay, Remi Lehe, Daniel Winklehner and David L. Bruhwiler</vt:lpstr>
      <vt:lpstr>Centralized version control systems (VCS)</vt:lpstr>
      <vt:lpstr>Distributed vs Central models</vt:lpstr>
      <vt:lpstr>git – Getting Started</vt:lpstr>
      <vt:lpstr>Class discussion:</vt:lpstr>
      <vt:lpstr>git – Underlying Concepts (Part 1)</vt:lpstr>
      <vt:lpstr>git – Underlying Concepts (Part 2)</vt:lpstr>
      <vt:lpstr>git – Creating a Branch</vt:lpstr>
      <vt:lpstr>git – the Checkout command</vt:lpstr>
      <vt:lpstr>Using GitHub</vt:lpstr>
      <vt:lpstr>PowerPoint Presentation</vt:lpstr>
      <vt:lpstr>Class discussion:</vt:lpstr>
      <vt:lpstr>Wrap up</vt:lpstr>
    </vt:vector>
  </TitlesOfParts>
  <Company>Brookhaven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Lana Belyavina</dc:creator>
  <cp:lastModifiedBy>David Bruhwiler</cp:lastModifiedBy>
  <cp:revision>1109</cp:revision>
  <dcterms:created xsi:type="dcterms:W3CDTF">2015-04-21T20:23:32Z</dcterms:created>
  <dcterms:modified xsi:type="dcterms:W3CDTF">2018-01-15T02:13:04Z</dcterms:modified>
</cp:coreProperties>
</file>