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9" r:id="rId2"/>
    <p:sldId id="27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2" r:id="rId14"/>
    <p:sldId id="287" r:id="rId15"/>
    <p:sldId id="288" r:id="rId16"/>
    <p:sldId id="289" r:id="rId17"/>
    <p:sldId id="273" r:id="rId18"/>
    <p:sldId id="290" r:id="rId19"/>
    <p:sldId id="291" r:id="rId20"/>
    <p:sldId id="274" r:id="rId21"/>
    <p:sldId id="292" r:id="rId22"/>
    <p:sldId id="275" r:id="rId23"/>
    <p:sldId id="276" r:id="rId24"/>
    <p:sldId id="265" r:id="rId25"/>
    <p:sldId id="266" r:id="rId26"/>
    <p:sldId id="267" r:id="rId27"/>
    <p:sldId id="268" r:id="rId2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8B8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05" autoAdjust="0"/>
  </p:normalViewPr>
  <p:slideViewPr>
    <p:cSldViewPr snapToGrid="0" snapToObjects="1">
      <p:cViewPr varScale="1">
        <p:scale>
          <a:sx n="98" d="100"/>
          <a:sy n="98" d="100"/>
        </p:scale>
        <p:origin x="57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54E3-1497-0744-B040-5DF6365302E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ACB88-655A-8D4C-8CE5-2E237B6CF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315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2894-B65C-E342-8D31-57D034836A37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5FA4-1F4D-404B-A8E0-BB6BD6487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15FA4-1F4D-404B-A8E0-BB6BD6487B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5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769394"/>
          </a:xfrm>
        </p:spPr>
        <p:txBody>
          <a:bodyPr>
            <a:noAutofit/>
          </a:bodyPr>
          <a:lstStyle/>
          <a:p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388939" y="3169052"/>
            <a:ext cx="8366125" cy="1574790"/>
          </a:xfrm>
        </p:spPr>
        <p:txBody>
          <a:bodyPr/>
          <a:lstStyle>
            <a:lvl1pPr algn="ctr">
              <a:spcAft>
                <a:spcPts val="1600"/>
              </a:spcAft>
              <a:defRPr sz="1200" b="0" cap="none" spc="-100"/>
            </a:lvl1pPr>
            <a:lvl2pPr algn="ctr">
              <a:lnSpc>
                <a:spcPts val="3200"/>
              </a:lnSpc>
              <a:spcAft>
                <a:spcPts val="1400"/>
              </a:spcAft>
              <a:defRPr sz="3400" b="1" spc="-100" baseline="0"/>
            </a:lvl2pPr>
            <a:lvl3pPr algn="ctr">
              <a:lnSpc>
                <a:spcPct val="100000"/>
              </a:lnSpc>
              <a:spcAft>
                <a:spcPts val="0"/>
              </a:spcAft>
              <a:defRPr sz="1200" spc="-1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 smtClean="0"/>
              <a:t>Date</a:t>
            </a:r>
          </a:p>
          <a:p>
            <a:pPr lvl="1"/>
            <a:r>
              <a:rPr lang="fr-FR" dirty="0" smtClean="0"/>
              <a:t>Deuxième niveau</a:t>
            </a:r>
            <a:br>
              <a:rPr lang="fr-FR" dirty="0" smtClean="0"/>
            </a:br>
            <a:r>
              <a:rPr lang="fr-FR" dirty="0" smtClean="0"/>
              <a:t>sur deux lignes</a:t>
            </a:r>
          </a:p>
          <a:p>
            <a:pPr lvl="2"/>
            <a:r>
              <a:rPr lang="fr-FR" dirty="0" smtClean="0"/>
              <a:t>Troisième niveau</a:t>
            </a:r>
            <a:endParaRPr lang="fr-FR" dirty="0"/>
          </a:p>
        </p:txBody>
      </p:sp>
      <p:sp>
        <p:nvSpPr>
          <p:cNvPr id="6" name="Espace réservé pour une image  10"/>
          <p:cNvSpPr>
            <a:spLocks noGrp="1"/>
          </p:cNvSpPr>
          <p:nvPr>
            <p:ph type="pic" sz="quarter" idx="14" hasCustomPrompt="1"/>
          </p:nvPr>
        </p:nvSpPr>
        <p:spPr>
          <a:xfrm>
            <a:off x="242889" y="320676"/>
            <a:ext cx="1296987" cy="1296987"/>
          </a:xfrm>
        </p:spPr>
        <p:txBody>
          <a:bodyPr>
            <a:noAutofit/>
          </a:bodyPr>
          <a:lstStyle/>
          <a:p>
            <a:r>
              <a:rPr lang="fr-FR" dirty="0" smtClean="0"/>
              <a:t>Logo</a:t>
            </a:r>
            <a:endParaRPr lang="fr-FR" dirty="0"/>
          </a:p>
        </p:txBody>
      </p:sp>
      <p:pic>
        <p:nvPicPr>
          <p:cNvPr id="11" name="Espace réservé pour une image  5" descr="image6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769394"/>
          </a:xfrm>
          <a:prstGeom prst="rect">
            <a:avLst/>
          </a:prstGeom>
        </p:spPr>
      </p:pic>
      <p:pic>
        <p:nvPicPr>
          <p:cNvPr id="12" name="Espace réservé pour une image  6" descr="image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2889" y="320676"/>
            <a:ext cx="1296987" cy="12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6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4612" y="1585533"/>
            <a:ext cx="8092188" cy="181588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date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594612" y="363366"/>
            <a:ext cx="8092188" cy="872034"/>
          </a:xfrm>
        </p:spPr>
        <p:txBody>
          <a:bodyPr/>
          <a:lstStyle>
            <a:lvl1pPr algn="ctr">
              <a:spcAft>
                <a:spcPts val="800"/>
              </a:spcAft>
              <a:defRPr sz="2600" cap="none"/>
            </a:lvl1pPr>
            <a:lvl2pPr algn="ctr">
              <a:defRPr sz="2400">
                <a:solidFill>
                  <a:srgbClr val="574C52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pic>
        <p:nvPicPr>
          <p:cNvPr id="7" name="Image 6" descr="RTE_LogoSeul_RV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176814"/>
            <a:ext cx="552598" cy="5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14499"/>
            <a:ext cx="9144000" cy="629002"/>
          </a:xfrm>
          <a:prstGeom prst="rect">
            <a:avLst/>
          </a:prstGeom>
          <a:solidFill>
            <a:srgbClr val="00A6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-1" y="3318934"/>
            <a:ext cx="9144002" cy="1297518"/>
          </a:xfrm>
          <a:solidFill>
            <a:schemeClr val="accent4"/>
          </a:solidFill>
        </p:spPr>
        <p:txBody>
          <a:bodyPr lIns="720000" rIns="720000" anchor="b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600" b="0" cap="none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 smtClean="0"/>
              <a:t>Cliquez pour modifier les styles du texte du </a:t>
            </a:r>
            <a:r>
              <a:rPr lang="fr-FR" dirty="0" err="1" smtClean="0"/>
              <a:t>masqueCliquez</a:t>
            </a:r>
            <a:r>
              <a:rPr lang="fr-FR" dirty="0" smtClean="0"/>
              <a:t>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Titre de la présentation - date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894E3C-CCE6-F242-84E3-BCBDD257A1E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594612" y="363366"/>
            <a:ext cx="8092188" cy="872034"/>
          </a:xfrm>
        </p:spPr>
        <p:txBody>
          <a:bodyPr/>
          <a:lstStyle>
            <a:lvl1pPr algn="ctr">
              <a:spcAft>
                <a:spcPts val="800"/>
              </a:spcAft>
              <a:defRPr sz="2600" cap="none"/>
            </a:lvl1pPr>
            <a:lvl2pPr algn="ctr">
              <a:defRPr sz="2400">
                <a:solidFill>
                  <a:srgbClr val="574C52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pic>
        <p:nvPicPr>
          <p:cNvPr id="9" name="Image 8" descr="RTE_LogoSeul_RV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176814"/>
            <a:ext cx="552598" cy="5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grille noir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46" t="4343" r="27214" b="2095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388939" y="2057884"/>
            <a:ext cx="8366125" cy="1574790"/>
          </a:xfrm>
        </p:spPr>
        <p:txBody>
          <a:bodyPr/>
          <a:lstStyle>
            <a:lvl1pPr algn="ctr">
              <a:spcAft>
                <a:spcPts val="1600"/>
              </a:spcAft>
              <a:defRPr sz="1200" b="0" cap="none"/>
            </a:lvl1pPr>
            <a:lvl2pPr algn="ctr">
              <a:lnSpc>
                <a:spcPts val="3200"/>
              </a:lnSpc>
              <a:spcAft>
                <a:spcPts val="1400"/>
              </a:spcAft>
              <a:defRPr sz="3400" b="1" baseline="0"/>
            </a:lvl2pPr>
            <a:lvl3pPr algn="ctr">
              <a:lnSpc>
                <a:spcPct val="100000"/>
              </a:lnSpc>
              <a:spcAft>
                <a:spcPts val="0"/>
              </a:spcAft>
              <a:defRPr sz="12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 smtClean="0"/>
              <a:t>Date</a:t>
            </a:r>
          </a:p>
          <a:p>
            <a:pPr lvl="1"/>
            <a:r>
              <a:rPr lang="fr-FR" dirty="0" smtClean="0"/>
              <a:t>Deuxième niveau</a:t>
            </a:r>
            <a:br>
              <a:rPr lang="fr-FR" dirty="0" smtClean="0"/>
            </a:br>
            <a:r>
              <a:rPr lang="fr-FR" dirty="0" smtClean="0"/>
              <a:t>sur deux lignes</a:t>
            </a:r>
          </a:p>
          <a:p>
            <a:pPr lvl="2"/>
            <a:r>
              <a:rPr lang="fr-FR" dirty="0" smtClean="0"/>
              <a:t>Troisième niveau</a:t>
            </a:r>
            <a:endParaRPr lang="fr-FR" dirty="0"/>
          </a:p>
        </p:txBody>
      </p:sp>
      <p:pic>
        <p:nvPicPr>
          <p:cNvPr id="8" name="Image 7" descr="RTE_LogoSeul_RV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888" y="320675"/>
            <a:ext cx="1296988" cy="12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7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grill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21" t="5967" r="27803" b="19291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542516"/>
            <a:ext cx="7772400" cy="569387"/>
          </a:xfrm>
        </p:spPr>
        <p:txBody>
          <a:bodyPr/>
          <a:lstStyle>
            <a:lvl1pPr algn="ctr">
              <a:defRPr sz="3700" cap="none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91051" y="1998928"/>
            <a:ext cx="677863" cy="292388"/>
          </a:xfrm>
        </p:spPr>
        <p:txBody>
          <a:bodyPr/>
          <a:lstStyle>
            <a:lvl1pPr algn="ctr">
              <a:defRPr sz="19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4507179" y="3253780"/>
            <a:ext cx="129642" cy="12964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1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grill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21" t="5967" r="27803" b="19291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542516"/>
            <a:ext cx="7772400" cy="569387"/>
          </a:xfrm>
        </p:spPr>
        <p:txBody>
          <a:bodyPr/>
          <a:lstStyle>
            <a:lvl1pPr algn="ctr">
              <a:defRPr sz="3700" cap="none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91051" y="1998928"/>
            <a:ext cx="677863" cy="292388"/>
          </a:xfrm>
        </p:spPr>
        <p:txBody>
          <a:bodyPr/>
          <a:lstStyle>
            <a:lvl1pPr algn="ctr">
              <a:defRPr sz="19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4507179" y="3253780"/>
            <a:ext cx="129642" cy="12964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70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grill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21" t="5967" r="27803" b="19291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542516"/>
            <a:ext cx="7772400" cy="569387"/>
          </a:xfrm>
        </p:spPr>
        <p:txBody>
          <a:bodyPr/>
          <a:lstStyle>
            <a:lvl1pPr algn="ctr">
              <a:defRPr sz="3700" cap="none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91051" y="1998928"/>
            <a:ext cx="677863" cy="292388"/>
          </a:xfrm>
        </p:spPr>
        <p:txBody>
          <a:bodyPr/>
          <a:lstStyle>
            <a:lvl1pPr algn="ctr">
              <a:defRPr sz="190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4507179" y="3253780"/>
            <a:ext cx="129642" cy="12964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grill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21" t="5967" r="27803" b="19291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542516"/>
            <a:ext cx="7772400" cy="569387"/>
          </a:xfrm>
        </p:spPr>
        <p:txBody>
          <a:bodyPr/>
          <a:lstStyle>
            <a:lvl1pPr algn="ctr">
              <a:defRPr sz="3700" cap="none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91051" y="1998928"/>
            <a:ext cx="677863" cy="292388"/>
          </a:xfrm>
        </p:spPr>
        <p:txBody>
          <a:bodyPr/>
          <a:lstStyle>
            <a:lvl1pPr algn="ctr">
              <a:defRPr sz="19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4507179" y="3253780"/>
            <a:ext cx="129642" cy="12964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grill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21" t="5967" r="27803" b="19291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542516"/>
            <a:ext cx="7772400" cy="569387"/>
          </a:xfrm>
        </p:spPr>
        <p:txBody>
          <a:bodyPr/>
          <a:lstStyle>
            <a:lvl1pPr algn="ctr">
              <a:defRPr sz="3700" cap="none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91051" y="1998928"/>
            <a:ext cx="677863" cy="292388"/>
          </a:xfrm>
        </p:spPr>
        <p:txBody>
          <a:bodyPr/>
          <a:lstStyle>
            <a:lvl1pPr algn="ctr">
              <a:defRPr sz="19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4507179" y="3253780"/>
            <a:ext cx="129642" cy="12964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7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grill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21" t="5967" r="27803" b="19291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542516"/>
            <a:ext cx="7772400" cy="569387"/>
          </a:xfrm>
        </p:spPr>
        <p:txBody>
          <a:bodyPr/>
          <a:lstStyle>
            <a:lvl1pPr algn="ctr">
              <a:defRPr sz="3700" cap="none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91051" y="1998928"/>
            <a:ext cx="677863" cy="292388"/>
          </a:xfrm>
        </p:spPr>
        <p:txBody>
          <a:bodyPr/>
          <a:lstStyle>
            <a:lvl1pPr algn="ctr">
              <a:defRPr sz="19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4507179" y="3253780"/>
            <a:ext cx="129642" cy="12964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5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94612" y="1630545"/>
            <a:ext cx="2774858" cy="595035"/>
          </a:xfrm>
        </p:spPr>
        <p:txBody>
          <a:bodyPr/>
          <a:lstStyle>
            <a:lvl1pPr>
              <a:lnSpc>
                <a:spcPts val="1500"/>
              </a:lnSpc>
              <a:spcAft>
                <a:spcPts val="200"/>
              </a:spcAft>
              <a:defRPr sz="1200" cap="none"/>
            </a:lvl1pPr>
            <a:lvl2pPr>
              <a:spcAft>
                <a:spcPts val="1200"/>
              </a:spcAft>
              <a:defRPr sz="1200"/>
            </a:lvl2pPr>
          </a:lstStyle>
          <a:p>
            <a:pPr lvl="0"/>
            <a:r>
              <a:rPr lang="fr-FR" dirty="0" smtClean="0"/>
              <a:t>6</a:t>
            </a:r>
            <a:br>
              <a:rPr lang="fr-FR" dirty="0" smtClean="0"/>
            </a:br>
            <a:r>
              <a:rPr lang="fr-FR" dirty="0" smtClean="0"/>
              <a:t>Cliquez pour modifier les styles 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date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594612" y="891259"/>
            <a:ext cx="8092188" cy="400110"/>
          </a:xfrm>
        </p:spPr>
        <p:txBody>
          <a:bodyPr/>
          <a:lstStyle>
            <a:lvl1pPr algn="ctr">
              <a:spcAft>
                <a:spcPts val="800"/>
              </a:spcAft>
              <a:defRPr sz="2600" cap="none"/>
            </a:lvl1pPr>
            <a:lvl2pPr algn="ctr">
              <a:defRPr sz="24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 smtClean="0"/>
              <a:t>Sommaire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3563888" y="1630545"/>
            <a:ext cx="2774858" cy="595035"/>
          </a:xfrm>
        </p:spPr>
        <p:txBody>
          <a:bodyPr/>
          <a:lstStyle>
            <a:lvl1pPr>
              <a:lnSpc>
                <a:spcPts val="1500"/>
              </a:lnSpc>
              <a:spcAft>
                <a:spcPts val="200"/>
              </a:spcAft>
              <a:defRPr sz="1200" cap="none"/>
            </a:lvl1pPr>
            <a:lvl2pPr>
              <a:spcAft>
                <a:spcPts val="1200"/>
              </a:spcAft>
              <a:defRPr sz="1200"/>
            </a:lvl2pPr>
          </a:lstStyle>
          <a:p>
            <a:pPr lvl="0"/>
            <a:r>
              <a:rPr lang="fr-FR" dirty="0" smtClean="0"/>
              <a:t>6</a:t>
            </a:r>
            <a:br>
              <a:rPr lang="fr-FR" dirty="0" smtClean="0"/>
            </a:br>
            <a:r>
              <a:rPr lang="fr-FR" dirty="0" smtClean="0"/>
              <a:t>Cliquez pour modifier les styles 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pic>
        <p:nvPicPr>
          <p:cNvPr id="13" name="Image 12" descr="RTE_LogoSeul_RV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176814"/>
            <a:ext cx="552598" cy="552598"/>
          </a:xfrm>
          <a:prstGeom prst="rect">
            <a:avLst/>
          </a:prstGeom>
        </p:spPr>
      </p:pic>
      <p:pic>
        <p:nvPicPr>
          <p:cNvPr id="15" name="Image 14" descr="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103" y="402035"/>
            <a:ext cx="443206" cy="4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1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350008"/>
            <a:ext cx="8229600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4612" y="1585533"/>
            <a:ext cx="8092188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 dirty="0" smtClean="0"/>
              <a:t>Cliquez pour modifier les styles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52917" y="4800784"/>
            <a:ext cx="2267801" cy="1500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9978" y="4800784"/>
            <a:ext cx="2895600" cy="1500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1" kern="1200" spc="-10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présentation - date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800784"/>
            <a:ext cx="2133600" cy="1500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 spc="-10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fld id="{59894E3C-CCE6-F242-84E3-BCBDD257A1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2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56" r:id="rId9"/>
    <p:sldLayoutId id="2147483650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b="1" kern="1200" cap="all" spc="-1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400"/>
        </a:spcAft>
        <a:buFont typeface="Arial"/>
        <a:buNone/>
        <a:defRPr sz="2000" b="1" kern="1200" cap="all" spc="-100">
          <a:solidFill>
            <a:schemeClr val="tx1"/>
          </a:solidFill>
          <a:latin typeface="Verdana"/>
          <a:ea typeface="+mn-ea"/>
          <a:cs typeface="Verdana"/>
        </a:defRPr>
      </a:lvl1pPr>
      <a:lvl2pPr marL="0" indent="0" algn="just" defTabSz="457200" rtl="0" eaLnBrk="1" latinLnBrk="0" hangingPunct="1">
        <a:spcBef>
          <a:spcPts val="0"/>
        </a:spcBef>
        <a:spcAft>
          <a:spcPts val="1000"/>
        </a:spcAft>
        <a:buFont typeface="Arial"/>
        <a:buNone/>
        <a:defRPr sz="1800" kern="1200" spc="-100">
          <a:solidFill>
            <a:schemeClr val="tx1"/>
          </a:solidFill>
          <a:latin typeface="Verdana"/>
          <a:ea typeface="+mn-ea"/>
          <a:cs typeface="Verdana"/>
        </a:defRPr>
      </a:lvl2pPr>
      <a:lvl3pPr marL="0" indent="0" algn="just" defTabSz="457200" rtl="0" eaLnBrk="1" latinLnBrk="0" hangingPunct="1">
        <a:spcBef>
          <a:spcPts val="0"/>
        </a:spcBef>
        <a:spcAft>
          <a:spcPts val="600"/>
        </a:spcAft>
        <a:buFont typeface="Arial"/>
        <a:buNone/>
        <a:defRPr sz="1600" kern="1200" spc="-100">
          <a:solidFill>
            <a:schemeClr val="tx1"/>
          </a:solidFill>
          <a:latin typeface="Verdana"/>
          <a:ea typeface="+mn-ea"/>
          <a:cs typeface="Verdana"/>
        </a:defRPr>
      </a:lvl3pPr>
      <a:lvl4pPr marL="0" indent="0" algn="just" defTabSz="457200" rtl="0" eaLnBrk="1" latinLnBrk="0" hangingPunct="1">
        <a:spcBef>
          <a:spcPts val="0"/>
        </a:spcBef>
        <a:spcAft>
          <a:spcPts val="400"/>
        </a:spcAft>
        <a:buFont typeface="Arial"/>
        <a:buNone/>
        <a:defRPr sz="1400" kern="1200" spc="-100">
          <a:solidFill>
            <a:schemeClr val="tx1"/>
          </a:solidFill>
          <a:latin typeface="Verdana"/>
          <a:ea typeface="+mn-ea"/>
          <a:cs typeface="Verdana"/>
        </a:defRPr>
      </a:lvl4pPr>
      <a:lvl5pPr marL="0" indent="0" algn="just" defTabSz="457200" rtl="0" eaLnBrk="1" latinLnBrk="0" hangingPunct="1">
        <a:spcBef>
          <a:spcPts val="0"/>
        </a:spcBef>
        <a:buFont typeface="Arial"/>
        <a:buNone/>
        <a:defRPr sz="1000" kern="1200" spc="-1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  5" descr="image6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88939" y="3169052"/>
            <a:ext cx="8366125" cy="1574790"/>
          </a:xfrm>
        </p:spPr>
        <p:txBody>
          <a:bodyPr/>
          <a:lstStyle/>
          <a:p>
            <a:r>
              <a:rPr lang="fr-FR" dirty="0" smtClean="0"/>
              <a:t>27/03/2017</a:t>
            </a:r>
            <a:endParaRPr lang="fr-FR" dirty="0"/>
          </a:p>
          <a:p>
            <a:pPr lvl="1"/>
            <a:r>
              <a:rPr lang="fr-FR" dirty="0" smtClean="0"/>
              <a:t>Méthodes de décomposition dans les systèmes complexes</a:t>
            </a:r>
            <a:endParaRPr lang="fr-FR" dirty="0"/>
          </a:p>
          <a:p>
            <a:pPr lvl="2"/>
            <a:r>
              <a:rPr lang="fr-FR" dirty="0" smtClean="0"/>
              <a:t>Manuel Ruiz</a:t>
            </a:r>
            <a:endParaRPr lang="fr-FR" dirty="0"/>
          </a:p>
        </p:txBody>
      </p:sp>
      <p:pic>
        <p:nvPicPr>
          <p:cNvPr id="7" name="Espace réservé pour une image  6" descr="image2.pn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32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803165"/>
                <a:ext cx="8092188" cy="3829703"/>
              </a:xfrm>
            </p:spPr>
            <p:txBody>
              <a:bodyPr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: les informations liées à la solution de référence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dirty="0" smtClean="0"/>
                  <a:t>: les informations liées à la solution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𝑅𝐸𝐿𝐴𝑋𝐸𝐷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𝒟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0,0.5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, 0&lt;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fr-FR" dirty="0" smtClean="0"/>
                  <a:t>: des paramètres de l’algorithme</a:t>
                </a:r>
              </a:p>
              <a:p>
                <a:pPr lvl="1"/>
                <a:r>
                  <a:rPr lang="fr-FR" dirty="0" smtClean="0"/>
                  <a:t>Répéter</a:t>
                </a:r>
              </a:p>
              <a:p>
                <a:pPr marL="342900" lvl="2" indent="-342900">
                  <a:buFont typeface="+mj-lt"/>
                  <a:buAutoNum type="arabicPeriod"/>
                </a:pPr>
                <a:r>
                  <a:rPr lang="fr-FR" dirty="0" smtClean="0"/>
                  <a:t>Résoudre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𝑅𝐸𝐿𝐴𝑋𝐸𝐷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𝒟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 pour 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 smtClean="0"/>
                  <a:t> et calculer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</m:sSubSup>
                  </m:oMath>
                </a14:m>
                <a:endParaRPr lang="fr-FR" dirty="0" smtClean="0"/>
              </a:p>
              <a:p>
                <a:pPr marL="342900" lvl="2" indent="-342900">
                  <a:buFont typeface="+mj-lt"/>
                  <a:buAutoNum type="arabicPeriod"/>
                </a:pPr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alors « </a:t>
                </a:r>
                <a:r>
                  <a:rPr lang="fr-FR" dirty="0" err="1"/>
                  <a:t>Serious</a:t>
                </a:r>
                <a:r>
                  <a:rPr lang="fr-FR" dirty="0"/>
                  <a:t> </a:t>
                </a:r>
                <a:r>
                  <a:rPr lang="fr-FR" dirty="0" err="1"/>
                  <a:t>Step</a:t>
                </a:r>
                <a:r>
                  <a:rPr lang="fr-FR" dirty="0"/>
                  <a:t> »</a:t>
                </a:r>
              </a:p>
              <a:p>
                <a:pPr lvl="3"/>
                <a:r>
                  <a:rPr lang="fr-FR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, mettre éventuellement à jour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fr-FR" dirty="0"/>
              </a:p>
              <a:p>
                <a:pPr lvl="3"/>
                <a:r>
                  <a:rPr lang="fr-FR" dirty="0"/>
                  <a:t>	Sinon « </a:t>
                </a:r>
                <a:r>
                  <a:rPr lang="fr-FR" dirty="0" err="1"/>
                  <a:t>Null</a:t>
                </a:r>
                <a:r>
                  <a:rPr lang="fr-FR" dirty="0"/>
                  <a:t> </a:t>
                </a:r>
                <a:r>
                  <a:rPr lang="fr-FR" dirty="0" err="1"/>
                  <a:t>Step</a:t>
                </a:r>
                <a:r>
                  <a:rPr lang="fr-FR" dirty="0"/>
                  <a:t> »</a:t>
                </a:r>
              </a:p>
              <a:p>
                <a:pPr lvl="3"/>
                <a:r>
                  <a:rPr lang="fr-FR" dirty="0"/>
                  <a:t>		mettre éventuellement à jour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fr-FR" dirty="0"/>
              </a:p>
              <a:p>
                <a:pPr marL="342900" lvl="2" indent="-342900">
                  <a:buFont typeface="+mj-lt"/>
                  <a:buAutoNum type="arabicPeriod"/>
                </a:pPr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fr-FR" dirty="0" smtClean="0"/>
                  <a:t> alors STOP</a:t>
                </a:r>
              </a:p>
              <a:p>
                <a:pPr lvl="2"/>
                <a:r>
                  <a:rPr lang="fr-FR" dirty="0" smtClean="0"/>
                  <a:t>	Sinon, ajouter la contrainte associée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803165"/>
                <a:ext cx="8092188" cy="3829703"/>
              </a:xfrm>
              <a:blipFill rotWithShape="0">
                <a:blip r:embed="rId2"/>
                <a:stretch>
                  <a:fillRect l="-1809" t="-20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L’algorithme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56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1585533"/>
                <a:ext cx="8092188" cy="3120085"/>
              </a:xfrm>
            </p:spPr>
            <p:txBody>
              <a:bodyPr/>
              <a:lstStyle/>
              <a:p>
                <a:pPr lvl="1"/>
                <a:r>
                  <a:rPr lang="fr-FR" dirty="0" smtClean="0"/>
                  <a:t>En pratique, il est très difficile d’avoir un faisceau avec un ordre de grandeur qui permette réellement un compromis avec le sous-estimateur.</a:t>
                </a:r>
              </a:p>
              <a:p>
                <a:pPr lvl="1"/>
                <a:r>
                  <a:rPr lang="fr-FR" dirty="0" smtClean="0"/>
                  <a:t>Un paramètre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 smtClean="0"/>
                  <a:t> est alors introduit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. En vue d’améliorer </a:t>
                </a:r>
                <a:r>
                  <a:rPr lang="fr-FR" dirty="0"/>
                  <a:t> </a:t>
                </a:r>
                <a:r>
                  <a:rPr lang="fr-FR" dirty="0" smtClean="0"/>
                  <a:t>la convergence, toute stratégie de mise à jour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 smtClean="0"/>
                  <a:t> doit permettre 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fr-FR" dirty="0" smtClean="0"/>
                  <a:t>D’augmenter la longueur des pas après une succession de « </a:t>
                </a:r>
                <a:r>
                  <a:rPr lang="fr-FR" dirty="0" err="1" smtClean="0"/>
                  <a:t>Serious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Step</a:t>
                </a:r>
                <a:r>
                  <a:rPr lang="fr-FR" dirty="0" smtClean="0"/>
                  <a:t> », c’est-à-dire diminuer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dirty="0" smtClean="0"/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fr-FR" dirty="0" smtClean="0"/>
                  <a:t>De réduire la longueur des pas après une succession </a:t>
                </a:r>
                <a:r>
                  <a:rPr lang="fr-FR" dirty="0"/>
                  <a:t>de « </a:t>
                </a:r>
                <a:r>
                  <a:rPr lang="fr-FR" dirty="0" err="1" smtClean="0"/>
                  <a:t>Null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Step</a:t>
                </a:r>
                <a:r>
                  <a:rPr lang="fr-FR" dirty="0"/>
                  <a:t> », c’est-à-dire </a:t>
                </a:r>
                <a:r>
                  <a:rPr lang="fr-FR" dirty="0" smtClean="0"/>
                  <a:t>augmenter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dirty="0"/>
              </a:p>
              <a:p>
                <a:pPr marL="342900" lvl="1" indent="-342900">
                  <a:buFont typeface="+mj-lt"/>
                  <a:buAutoNum type="arabicPeriod"/>
                </a:pPr>
                <a:endParaRPr lang="fr-FR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1585533"/>
                <a:ext cx="8092188" cy="3120085"/>
              </a:xfrm>
              <a:blipFill rotWithShape="0">
                <a:blip r:embed="rId2"/>
                <a:stretch>
                  <a:fillRect l="-1809" t="-2539" r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11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Mise à jour du faisceau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85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80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618" y="1856869"/>
            <a:ext cx="579967" cy="57996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4624651" y="1841522"/>
            <a:ext cx="610660" cy="6106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542516"/>
            <a:ext cx="7772400" cy="1138773"/>
          </a:xfrm>
        </p:spPr>
        <p:txBody>
          <a:bodyPr/>
          <a:lstStyle/>
          <a:p>
            <a:r>
              <a:rPr lang="fr-FR" dirty="0" smtClean="0"/>
              <a:t>Application à la programmation linéaire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5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1070700"/>
                <a:ext cx="8092188" cy="3699859"/>
              </a:xfrm>
            </p:spPr>
            <p:txBody>
              <a:bodyPr/>
              <a:lstStyle/>
              <a:p>
                <a:pPr lvl="1"/>
                <a:r>
                  <a:rPr lang="fr-FR" dirty="0" smtClean="0"/>
                  <a:t>Il est possible d’appliquer ces méthodes aux problèmes d’optimisation linéaire de la forme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/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lvl="1"/>
                <a:r>
                  <a:rPr lang="fr-FR" dirty="0" smtClean="0"/>
                  <a:t>En effet, en introduisant le lagrangien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e>
                                          <m:li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lvl="1"/>
                <a:r>
                  <a:rPr lang="fr-FR" dirty="0" smtClean="0"/>
                  <a:t>La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dirty="0" smtClean="0"/>
                  <a:t> permet de calculer le coût à investissement fixé.</a:t>
                </a:r>
                <a:endParaRPr lang="fr-FR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1070700"/>
                <a:ext cx="8092188" cy="3699859"/>
              </a:xfrm>
              <a:blipFill rotWithShape="0">
                <a:blip r:embed="rId2"/>
                <a:stretch>
                  <a:fillRect l="-1809" t="-2142" r="-1733" b="-28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La programmation linéaire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86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944722"/>
                <a:ext cx="8092188" cy="4198778"/>
              </a:xfrm>
            </p:spPr>
            <p:txBody>
              <a:bodyPr/>
              <a:lstStyle/>
              <a:p>
                <a:pPr lvl="1"/>
                <a:r>
                  <a:rPr lang="fr-FR" dirty="0" smtClean="0"/>
                  <a:t>Dans le cas de la programmation linéaire, l’algorithme des plans sécants consiste à utiliser les variables duales obtenus en résolvant le problème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 smtClean="0"/>
                  <a:t> fixé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/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lvl="1"/>
                <a:r>
                  <a:rPr lang="fr-FR" dirty="0" smtClean="0"/>
                  <a:t>Il est possible de démontrer que la solution optimale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obtenu à l’issu de la résolu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satisfait les propriétés suivantes :</a:t>
                </a:r>
              </a:p>
              <a:p>
                <a:pPr marL="3429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fr-FR" dirty="0" smtClean="0"/>
                  <a:t> est un sous-gradient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3429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marL="3429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944722"/>
                <a:ext cx="8092188" cy="4198778"/>
              </a:xfrm>
              <a:blipFill rotWithShape="0">
                <a:blip r:embed="rId2"/>
                <a:stretch>
                  <a:fillRect l="-1809" t="-1887" r="-1733" b="-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La programmation linéaire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43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1585533"/>
                <a:ext cx="8092188" cy="2795381"/>
              </a:xfrm>
            </p:spPr>
            <p:txBody>
              <a:bodyPr/>
              <a:lstStyle/>
              <a:p>
                <a:pPr lvl="1"/>
                <a:r>
                  <a:rPr lang="fr-FR" dirty="0" smtClean="0"/>
                  <a:t>Le problème devient donc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𝑅𝐸𝐿𝐴𝑋𝐸𝐷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</m:fNam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dirty="0" smtClean="0"/>
                  <a:t>C’est-à-dire qu’à chaque itération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r-FR" dirty="0" smtClean="0"/>
                  <a:t>, on obtient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 smtClean="0"/>
                  <a:t> et les variables duales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dirty="0" smtClean="0"/>
                  <a:t>Les algorithmes de plans sécants ou de faisceaux s’appliquent alors de la même façon.</a:t>
                </a:r>
                <a:endParaRPr lang="fr-FR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1585533"/>
                <a:ext cx="8092188" cy="2795381"/>
              </a:xfrm>
              <a:blipFill rotWithShape="0">
                <a:blip r:embed="rId2"/>
                <a:stretch>
                  <a:fillRect l="-1809" t="-2832" r="-1733" b="-41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La programmation linéaire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20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618" y="1856869"/>
            <a:ext cx="579967" cy="57996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4624651" y="1841522"/>
            <a:ext cx="610660" cy="6106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542516"/>
            <a:ext cx="7772400" cy="1138773"/>
          </a:xfrm>
        </p:spPr>
        <p:txBody>
          <a:bodyPr/>
          <a:lstStyle/>
          <a:p>
            <a:r>
              <a:rPr lang="fr-FR" dirty="0" smtClean="0"/>
              <a:t>Application à l’optimisation stochastique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76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1585533"/>
                <a:ext cx="8092188" cy="3478388"/>
              </a:xfrm>
            </p:spPr>
            <p:txBody>
              <a:bodyPr/>
              <a:lstStyle/>
              <a:p>
                <a:pPr lvl="1"/>
                <a:r>
                  <a:rPr lang="fr-FR" dirty="0" smtClean="0"/>
                  <a:t>Dans le cas où l’on cherche à minimiser une espérance calculée sur la base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dirty="0" smtClean="0"/>
                  <a:t> réalisation, le problème à résoudre est donc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1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=1..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fr-FR" dirty="0" smtClean="0"/>
              </a:p>
              <a:p>
                <a:pPr lvl="1"/>
                <a:r>
                  <a:rPr lang="fr-FR" dirty="0" smtClean="0"/>
                  <a:t>Chaque fonction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dirty="0" smtClean="0"/>
                  <a:t> permet de calculer le coût total pour la réalisation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 smtClean="0"/>
                  <a:t> à investissement fixé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/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lvl="1"/>
                <a:endParaRPr lang="fr-FR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1585533"/>
                <a:ext cx="8092188" cy="3478388"/>
              </a:xfrm>
              <a:blipFill rotWithShape="0">
                <a:blip r:embed="rId2"/>
                <a:stretch>
                  <a:fillRect l="-1809" t="-2277" r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18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L’optimisation stochastique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18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1585533"/>
                <a:ext cx="8092188" cy="2760371"/>
              </a:xfrm>
            </p:spPr>
            <p:txBody>
              <a:bodyPr/>
              <a:lstStyle/>
              <a:p>
                <a:pPr lvl="1"/>
                <a:r>
                  <a:rPr lang="fr-FR" dirty="0" smtClean="0"/>
                  <a:t>Il est possible de désagréger les coupes pour avoir un sous-estimateurs par réalisation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𝑅𝐸𝐿𝐴𝑋𝐸𝐷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1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=1..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/>
                            </m:mr>
                            <m:mr>
                              <m:e/>
                              <m:e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𝑟h</m:t>
                                        </m:r>
                                      </m:sub>
                                      <m:sup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  <a:p>
                <a:pPr lvl="1"/>
                <a:r>
                  <a:rPr lang="fr-FR" dirty="0" smtClean="0"/>
                  <a:t>La bornes obtenus reste valide et est au moins aussi bonne que la borne du problème agrégé.</a:t>
                </a:r>
                <a:endParaRPr lang="fr-FR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1585533"/>
                <a:ext cx="8092188" cy="2760371"/>
              </a:xfrm>
              <a:blipFill rotWithShape="0">
                <a:blip r:embed="rId2"/>
                <a:stretch>
                  <a:fillRect l="-1809" t="-2870" r="-1733" b="-44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8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94612" y="1694717"/>
            <a:ext cx="8092188" cy="2174954"/>
          </a:xfrm>
        </p:spPr>
        <p:txBody>
          <a:bodyPr/>
          <a:lstStyle/>
          <a:p>
            <a:pPr lvl="1"/>
            <a:r>
              <a:rPr lang="fr-FR" dirty="0" smtClean="0"/>
              <a:t>Plusieurs objectifs 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FR" dirty="0" smtClean="0"/>
              <a:t>Introduire la mécanique des méthodes de décomposition par les prix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FR" dirty="0" smtClean="0"/>
              <a:t>Comprendre les limites et les astuces d’implémentation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FR" dirty="0" smtClean="0"/>
              <a:t>Illustrer ces méthodes sur un problème de dimensionnement de parc adapté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800219"/>
          </a:xfrm>
        </p:spPr>
        <p:txBody>
          <a:bodyPr/>
          <a:lstStyle/>
          <a:p>
            <a:r>
              <a:rPr lang="fr-FR" dirty="0" smtClean="0"/>
              <a:t>Méthodes de décomposition dans les systèmes </a:t>
            </a:r>
            <a:r>
              <a:rPr lang="fr-FR" dirty="0" smtClean="0"/>
              <a:t>complexes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789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618" y="1856869"/>
            <a:ext cx="579967" cy="57996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4624651" y="1841522"/>
            <a:ext cx="610660" cy="6106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52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4612" y="1585533"/>
            <a:ext cx="8092188" cy="682238"/>
          </a:xfrm>
        </p:spPr>
        <p:txBody>
          <a:bodyPr/>
          <a:lstStyle/>
          <a:p>
            <a:pPr lvl="1"/>
            <a:r>
              <a:rPr lang="fr-FR" dirty="0" smtClean="0"/>
              <a:t>Eco2Mix 2015 consolidé, donnée </a:t>
            </a:r>
            <a:r>
              <a:rPr lang="fr-FR" smtClean="0"/>
              <a:t>par région</a:t>
            </a:r>
          </a:p>
          <a:p>
            <a:pPr lvl="1"/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07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618" y="1856869"/>
            <a:ext cx="579967" cy="57996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4624651" y="1841522"/>
            <a:ext cx="610660" cy="6106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126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618" y="1856869"/>
            <a:ext cx="579967" cy="57996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4624651" y="1841522"/>
            <a:ext cx="610660" cy="6106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06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706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94612" y="1585533"/>
            <a:ext cx="8092188" cy="1010533"/>
          </a:xfrm>
        </p:spPr>
        <p:txBody>
          <a:bodyPr/>
          <a:lstStyle/>
          <a:p>
            <a:r>
              <a:rPr lang="fr-FR" dirty="0"/>
              <a:t>NIVEAU 1 </a:t>
            </a:r>
            <a:endParaRPr lang="fr-FR" dirty="0" smtClean="0"/>
          </a:p>
          <a:p>
            <a:pPr lvl="1"/>
            <a:r>
              <a:rPr lang="fr-FR" dirty="0"/>
              <a:t>Niveau </a:t>
            </a:r>
            <a:r>
              <a:rPr lang="fr-FR" dirty="0" smtClean="0"/>
              <a:t>2</a:t>
            </a:r>
          </a:p>
          <a:p>
            <a:pPr lvl="2"/>
            <a:r>
              <a:rPr lang="fr-FR" dirty="0"/>
              <a:t>Niveau 3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872034"/>
          </a:xfrm>
        </p:spPr>
        <p:txBody>
          <a:bodyPr/>
          <a:lstStyle/>
          <a:p>
            <a:r>
              <a:rPr lang="fr-FR" dirty="0"/>
              <a:t>Titre de la </a:t>
            </a:r>
            <a:r>
              <a:rPr lang="fr-FR" dirty="0" err="1" smtClean="0"/>
              <a:t>slide</a:t>
            </a:r>
            <a:endParaRPr lang="fr-FR" dirty="0" smtClean="0"/>
          </a:p>
          <a:p>
            <a:pPr lvl="1"/>
            <a:r>
              <a:rPr lang="fr-FR" dirty="0" smtClean="0"/>
              <a:t>Sous</a:t>
            </a:r>
            <a:r>
              <a:rPr lang="fr-FR" dirty="0"/>
              <a:t>-</a:t>
            </a:r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64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94612" y="1585533"/>
            <a:ext cx="4510789" cy="1836400"/>
          </a:xfrm>
        </p:spPr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1</a:t>
            </a:r>
          </a:p>
          <a:p>
            <a:pPr lvl="2"/>
            <a:r>
              <a:rPr lang="fr-FR" dirty="0" smtClean="0"/>
              <a:t>Texte. </a:t>
            </a:r>
            <a:r>
              <a:rPr lang="fr-FR" dirty="0" err="1" smtClean="0"/>
              <a:t>Ipsunti</a:t>
            </a:r>
            <a:r>
              <a:rPr lang="fr-FR" dirty="0" smtClean="0"/>
              <a:t> </a:t>
            </a:r>
            <a:r>
              <a:rPr lang="fr-FR" dirty="0" err="1" smtClean="0"/>
              <a:t>nulluptam</a:t>
            </a:r>
            <a:r>
              <a:rPr lang="fr-FR" dirty="0" smtClean="0"/>
              <a:t> </a:t>
            </a:r>
            <a:r>
              <a:rPr lang="fr-FR" dirty="0" err="1" smtClean="0"/>
              <a:t>sam</a:t>
            </a:r>
            <a:r>
              <a:rPr lang="fr-FR" dirty="0" smtClean="0"/>
              <a:t>, </a:t>
            </a:r>
            <a:r>
              <a:rPr lang="fr-FR" dirty="0" err="1" smtClean="0"/>
              <a:t>ulles</a:t>
            </a:r>
            <a:r>
              <a:rPr lang="fr-FR" dirty="0" smtClean="0"/>
              <a:t> </a:t>
            </a:r>
            <a:r>
              <a:rPr lang="fr-FR" dirty="0" err="1" smtClean="0"/>
              <a:t>peribeariam</a:t>
            </a:r>
            <a:r>
              <a:rPr lang="fr-FR" dirty="0" smtClean="0"/>
              <a:t>, ut </a:t>
            </a:r>
            <a:r>
              <a:rPr lang="fr-FR" dirty="0" err="1" smtClean="0"/>
              <a:t>lam</a:t>
            </a:r>
            <a:r>
              <a:rPr lang="fr-FR" dirty="0" smtClean="0"/>
              <a:t> </a:t>
            </a:r>
            <a:r>
              <a:rPr lang="fr-FR" dirty="0" err="1" smtClean="0"/>
              <a:t>sitem</a:t>
            </a:r>
            <a:r>
              <a:rPr lang="fr-FR" dirty="0" smtClean="0"/>
              <a:t> </a:t>
            </a:r>
            <a:r>
              <a:rPr lang="fr-FR" dirty="0" err="1" smtClean="0"/>
              <a:t>fuga</a:t>
            </a:r>
            <a:r>
              <a:rPr lang="fr-FR" dirty="0" smtClean="0"/>
              <a:t>. Dit </a:t>
            </a:r>
            <a:r>
              <a:rPr lang="fr-FR" dirty="0" err="1" smtClean="0"/>
              <a:t>aut</a:t>
            </a:r>
            <a:r>
              <a:rPr lang="fr-FR" dirty="0" smtClean="0"/>
              <a:t> </a:t>
            </a:r>
            <a:r>
              <a:rPr lang="fr-FR" dirty="0" err="1" smtClean="0"/>
              <a:t>occum</a:t>
            </a:r>
            <a:r>
              <a:rPr lang="fr-FR" dirty="0" smtClean="0"/>
              <a:t> id ut </a:t>
            </a:r>
            <a:r>
              <a:rPr lang="fr-FR" dirty="0" err="1" smtClean="0"/>
              <a:t>omnist</a:t>
            </a:r>
            <a:r>
              <a:rPr lang="fr-FR" dirty="0" smtClean="0"/>
              <a:t> </a:t>
            </a:r>
            <a:r>
              <a:rPr lang="fr-FR" dirty="0" err="1" smtClean="0"/>
              <a:t>tionseque</a:t>
            </a:r>
            <a:r>
              <a:rPr lang="fr-FR" dirty="0" smtClean="0"/>
              <a:t> </a:t>
            </a:r>
            <a:r>
              <a:rPr lang="fr-FR" dirty="0" err="1" smtClean="0"/>
              <a:t>esequi</a:t>
            </a:r>
            <a:r>
              <a:rPr lang="fr-FR" dirty="0" smtClean="0"/>
              <a:t> </a:t>
            </a:r>
            <a:r>
              <a:rPr lang="fr-FR" dirty="0" err="1" smtClean="0"/>
              <a:t>cus</a:t>
            </a:r>
            <a:r>
              <a:rPr lang="fr-FR" dirty="0" smtClean="0"/>
              <a:t>. </a:t>
            </a:r>
            <a:r>
              <a:rPr lang="fr-FR" dirty="0" err="1" smtClean="0"/>
              <a:t>Gular</a:t>
            </a:r>
            <a:r>
              <a:rPr lang="fr-FR" dirty="0" smtClean="0"/>
              <a:t> </a:t>
            </a:r>
            <a:r>
              <a:rPr lang="fr-FR" dirty="0" err="1" smtClean="0"/>
              <a:t>taesequ</a:t>
            </a:r>
            <a:r>
              <a:rPr lang="fr-FR" dirty="0" smtClean="0"/>
              <a:t> </a:t>
            </a:r>
            <a:r>
              <a:rPr lang="fr-FR" dirty="0" err="1" smtClean="0"/>
              <a:t>iandebis</a:t>
            </a:r>
            <a:r>
              <a:rPr lang="fr-FR" dirty="0" smtClean="0"/>
              <a:t> as </a:t>
            </a:r>
            <a:r>
              <a:rPr lang="fr-FR" dirty="0" err="1" smtClean="0"/>
              <a:t>aut</a:t>
            </a:r>
            <a:r>
              <a:rPr lang="fr-FR" dirty="0" smtClean="0"/>
              <a:t> ad </a:t>
            </a:r>
            <a:r>
              <a:rPr lang="fr-FR" dirty="0" err="1" smtClean="0"/>
              <a:t>quae</a:t>
            </a:r>
            <a:r>
              <a:rPr lang="fr-FR" dirty="0" smtClean="0"/>
              <a:t> </a:t>
            </a:r>
            <a:r>
              <a:rPr lang="fr-FR" dirty="0" err="1" smtClean="0"/>
              <a:t>pe</a:t>
            </a:r>
            <a:r>
              <a:rPr lang="fr-FR" dirty="0" smtClean="0"/>
              <a:t> </a:t>
            </a:r>
            <a:r>
              <a:rPr lang="fr-FR" dirty="0" err="1" smtClean="0"/>
              <a:t>eum</a:t>
            </a:r>
            <a:r>
              <a:rPr lang="fr-FR" dirty="0" smtClean="0"/>
              <a:t> </a:t>
            </a:r>
            <a:r>
              <a:rPr lang="fr-FR" dirty="0" err="1" smtClean="0"/>
              <a:t>eaqui</a:t>
            </a:r>
            <a:r>
              <a:rPr lang="fr-FR" dirty="0" smtClean="0"/>
              <a:t> </a:t>
            </a:r>
            <a:r>
              <a:rPr lang="fr-FR" dirty="0" err="1" smtClean="0"/>
              <a:t>andunt</a:t>
            </a:r>
            <a:r>
              <a:rPr lang="fr-FR" dirty="0" smtClean="0"/>
              <a:t> </a:t>
            </a:r>
            <a:r>
              <a:rPr lang="fr-FR" dirty="0" err="1" smtClean="0"/>
              <a:t>im</a:t>
            </a:r>
            <a:r>
              <a:rPr lang="fr-FR" dirty="0" smtClean="0"/>
              <a:t> </a:t>
            </a:r>
            <a:r>
              <a:rPr lang="fr-FR" dirty="0" err="1" smtClean="0"/>
              <a:t>hillupta</a:t>
            </a:r>
            <a:r>
              <a:rPr lang="fr-FR" dirty="0" smtClean="0"/>
              <a:t> </a:t>
            </a:r>
            <a:r>
              <a:rPr lang="fr-FR" dirty="0" err="1" smtClean="0"/>
              <a:t>sae</a:t>
            </a:r>
            <a:r>
              <a:rPr lang="fr-FR" dirty="0" smtClean="0"/>
              <a:t> </a:t>
            </a:r>
            <a:r>
              <a:rPr lang="fr-FR" dirty="0" err="1" smtClean="0"/>
              <a:t>velit</a:t>
            </a:r>
            <a:r>
              <a:rPr lang="fr-FR" dirty="0" smtClean="0"/>
              <a:t>, </a:t>
            </a:r>
            <a:r>
              <a:rPr lang="fr-FR" dirty="0" err="1" smtClean="0"/>
              <a:t>ipsanis</a:t>
            </a:r>
            <a:r>
              <a:rPr lang="fr-FR" dirty="0" smtClean="0"/>
              <a:t> ad </a:t>
            </a:r>
            <a:r>
              <a:rPr lang="fr-FR" dirty="0" err="1" smtClean="0"/>
              <a:t>milignam</a:t>
            </a:r>
            <a:r>
              <a:rPr lang="fr-FR" dirty="0" smtClean="0"/>
              <a:t> </a:t>
            </a:r>
            <a:r>
              <a:rPr lang="fr-FR" dirty="0" err="1" smtClean="0"/>
              <a:t>quiducilicid</a:t>
            </a:r>
            <a:r>
              <a:rPr lang="fr-FR" dirty="0" smtClean="0"/>
              <a:t> </a:t>
            </a:r>
            <a:r>
              <a:rPr lang="fr-FR" dirty="0" err="1" smtClean="0"/>
              <a:t>quossus</a:t>
            </a:r>
            <a:r>
              <a:rPr lang="fr-FR" dirty="0" smtClean="0"/>
              <a:t>, </a:t>
            </a:r>
            <a:r>
              <a:rPr lang="fr-FR" dirty="0" err="1" smtClean="0"/>
              <a:t>sequis</a:t>
            </a:r>
            <a:r>
              <a:rPr lang="fr-FR" dirty="0" smtClean="0"/>
              <a:t> </a:t>
            </a:r>
            <a:r>
              <a:rPr lang="fr-FR" dirty="0" err="1" smtClean="0"/>
              <a:t>volenda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/>
              <a:t>Titre de la </a:t>
            </a:r>
            <a:r>
              <a:rPr lang="fr-FR" dirty="0" err="1" smtClean="0"/>
              <a:t>slide</a:t>
            </a:r>
            <a:endParaRPr lang="fr-FR" dirty="0" smtClean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36720"/>
              </p:ext>
            </p:extLst>
          </p:nvPr>
        </p:nvGraphicFramePr>
        <p:xfrm>
          <a:off x="5492022" y="3282949"/>
          <a:ext cx="3194778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978"/>
                <a:gridCol w="492760"/>
                <a:gridCol w="492760"/>
                <a:gridCol w="492760"/>
                <a:gridCol w="492760"/>
                <a:gridCol w="492760"/>
              </a:tblGrid>
              <a:tr h="250190">
                <a:tc>
                  <a:txBody>
                    <a:bodyPr/>
                    <a:lstStyle/>
                    <a:p>
                      <a:r>
                        <a:rPr lang="fr-FR" sz="700" b="0" i="0" dirty="0" smtClean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Texte </a:t>
                      </a:r>
                      <a:endParaRPr lang="fr-FR" sz="700" b="0" i="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0" i="0" dirty="0" smtClean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Texte </a:t>
                      </a:r>
                    </a:p>
                  </a:txBody>
                  <a:tcPr marT="34290" marB="34290"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0" i="0" dirty="0" smtClean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Texte </a:t>
                      </a:r>
                    </a:p>
                  </a:txBody>
                  <a:tcPr marT="34290" marB="3429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0" i="0" dirty="0" smtClean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Texte </a:t>
                      </a:r>
                    </a:p>
                  </a:txBody>
                  <a:tcPr marT="34290" marB="3429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0" i="0" dirty="0" smtClean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Texte </a:t>
                      </a:r>
                    </a:p>
                  </a:txBody>
                  <a:tcPr marT="34290" marB="3429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700" b="0" i="0" dirty="0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Image 8" descr="image7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2024" y="1625784"/>
            <a:ext cx="3194775" cy="14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5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a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1378" y="1114621"/>
            <a:ext cx="2681110" cy="2118389"/>
          </a:xfrm>
          <a:prstGeom prst="rect">
            <a:avLst/>
          </a:prstGeom>
        </p:spPr>
      </p:pic>
      <p:pic>
        <p:nvPicPr>
          <p:cNvPr id="23" name="Image 22" descr="a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4" y="1114621"/>
            <a:ext cx="2681110" cy="2118389"/>
          </a:xfrm>
          <a:prstGeom prst="rect">
            <a:avLst/>
          </a:prstGeom>
        </p:spPr>
      </p:pic>
      <p:pic>
        <p:nvPicPr>
          <p:cNvPr id="18" name="Image 17" descr="a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12" y="1114621"/>
            <a:ext cx="2681110" cy="2118389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Texte. </a:t>
            </a:r>
            <a:endParaRPr lang="fr-FR" dirty="0"/>
          </a:p>
          <a:p>
            <a:r>
              <a:rPr lang="fr-FR" dirty="0" err="1" smtClean="0"/>
              <a:t>Ipsunti</a:t>
            </a:r>
            <a:r>
              <a:rPr lang="fr-FR" dirty="0" smtClean="0"/>
              <a:t> </a:t>
            </a:r>
            <a:r>
              <a:rPr lang="fr-FR" dirty="0" err="1"/>
              <a:t>nulluptam</a:t>
            </a:r>
            <a:r>
              <a:rPr lang="fr-FR" dirty="0"/>
              <a:t> </a:t>
            </a:r>
            <a:r>
              <a:rPr lang="fr-FR" dirty="0" err="1"/>
              <a:t>sam</a:t>
            </a:r>
            <a:r>
              <a:rPr lang="fr-FR" dirty="0"/>
              <a:t>, </a:t>
            </a:r>
            <a:r>
              <a:rPr lang="fr-FR" dirty="0" err="1"/>
              <a:t>ulles</a:t>
            </a:r>
            <a:r>
              <a:rPr lang="fr-FR" dirty="0"/>
              <a:t> </a:t>
            </a:r>
            <a:r>
              <a:rPr lang="fr-FR" dirty="0" err="1"/>
              <a:t>peribeariam</a:t>
            </a:r>
            <a:r>
              <a:rPr lang="fr-FR" dirty="0"/>
              <a:t>, ut </a:t>
            </a:r>
            <a:r>
              <a:rPr lang="fr-FR" dirty="0" err="1"/>
              <a:t>lam</a:t>
            </a:r>
            <a:r>
              <a:rPr lang="fr-FR" dirty="0"/>
              <a:t> </a:t>
            </a:r>
            <a:r>
              <a:rPr lang="fr-FR" dirty="0" err="1"/>
              <a:t>sitem</a:t>
            </a:r>
            <a:r>
              <a:rPr lang="fr-FR" dirty="0"/>
              <a:t> </a:t>
            </a:r>
            <a:r>
              <a:rPr lang="fr-FR" dirty="0" err="1"/>
              <a:t>fuga</a:t>
            </a:r>
            <a:r>
              <a:rPr lang="fr-FR" dirty="0"/>
              <a:t>. </a:t>
            </a:r>
            <a:r>
              <a:rPr lang="fr-FR" dirty="0" err="1"/>
              <a:t>Itaquodi</a:t>
            </a:r>
            <a:r>
              <a:rPr lang="fr-FR" dirty="0"/>
              <a:t> </a:t>
            </a:r>
            <a:r>
              <a:rPr lang="fr-FR" dirty="0" err="1"/>
              <a:t>deria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 </a:t>
            </a:r>
            <a:r>
              <a:rPr lang="fr-FR" dirty="0" err="1"/>
              <a:t>fugiant</a:t>
            </a:r>
            <a:r>
              <a:rPr lang="fr-FR" dirty="0"/>
              <a:t> </a:t>
            </a:r>
            <a:r>
              <a:rPr lang="fr-FR" dirty="0" err="1"/>
              <a:t>volorerro</a:t>
            </a:r>
            <a:r>
              <a:rPr lang="fr-FR" dirty="0"/>
              <a:t> </a:t>
            </a:r>
            <a:r>
              <a:rPr lang="fr-FR" dirty="0" err="1"/>
              <a:t>eaquid</a:t>
            </a:r>
            <a:r>
              <a:rPr lang="fr-FR" dirty="0"/>
              <a:t> </a:t>
            </a:r>
            <a:r>
              <a:rPr lang="fr-FR" dirty="0" err="1"/>
              <a:t>ulpa</a:t>
            </a:r>
            <a:r>
              <a:rPr lang="fr-FR" dirty="0"/>
              <a:t> </a:t>
            </a:r>
            <a:r>
              <a:rPr lang="fr-FR" dirty="0" err="1"/>
              <a:t>volorepture</a:t>
            </a:r>
            <a:r>
              <a:rPr lang="fr-FR" dirty="0"/>
              <a:t> </a:t>
            </a:r>
            <a:r>
              <a:rPr lang="fr-FR" dirty="0" smtClean="0"/>
              <a:t>nulles.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/>
              <a:t>Titre de la </a:t>
            </a:r>
            <a:r>
              <a:rPr lang="fr-FR" dirty="0" err="1" smtClean="0"/>
              <a:t>slide</a:t>
            </a:r>
            <a:endParaRPr lang="fr-FR" dirty="0"/>
          </a:p>
        </p:txBody>
      </p:sp>
      <p:pic>
        <p:nvPicPr>
          <p:cNvPr id="16" name="Image 15" descr="Sans titre-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851" y="3479290"/>
            <a:ext cx="278299" cy="278299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3685815" y="1110774"/>
            <a:ext cx="1772236" cy="186446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1000" dirty="0" smtClean="0">
                <a:solidFill>
                  <a:srgbClr val="FFFFFF"/>
                </a:solidFill>
                <a:latin typeface="Verdana"/>
                <a:cs typeface="Verdana"/>
              </a:rPr>
              <a:t>ÉTAPE 2</a:t>
            </a:r>
            <a:endParaRPr lang="fr-FR" sz="1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21" name="Image 20" descr="a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505" y="924168"/>
            <a:ext cx="2118856" cy="223219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6321470" y="1110774"/>
            <a:ext cx="1772236" cy="1864462"/>
          </a:xfrm>
          <a:prstGeom prst="rect">
            <a:avLst/>
          </a:prstGeom>
          <a:solidFill>
            <a:srgbClr val="ECECEC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1000" dirty="0" smtClean="0">
                <a:solidFill>
                  <a:srgbClr val="000000"/>
                </a:solidFill>
                <a:latin typeface="Verdana"/>
                <a:cs typeface="Verdana"/>
              </a:rPr>
              <a:t>ÉTAPE 3</a:t>
            </a:r>
            <a:endParaRPr lang="fr-FR"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25" name="Image 24" descr="a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9271" y="924168"/>
            <a:ext cx="2118856" cy="2232190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47938" y="1110774"/>
            <a:ext cx="1772236" cy="1864462"/>
          </a:xfrm>
          <a:prstGeom prst="rect">
            <a:avLst/>
          </a:prstGeom>
          <a:solidFill>
            <a:srgbClr val="8B8B8A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1000" dirty="0" smtClean="0">
                <a:solidFill>
                  <a:srgbClr val="FFFFFF"/>
                </a:solidFill>
                <a:latin typeface="Verdana"/>
                <a:cs typeface="Verdana"/>
              </a:rPr>
              <a:t>ÉTAPE 1</a:t>
            </a:r>
            <a:endParaRPr lang="fr-FR" sz="10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27" name="Image 26" descr="a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739" y="924168"/>
            <a:ext cx="2118856" cy="2232190"/>
          </a:xfrm>
          <a:prstGeom prst="rect">
            <a:avLst/>
          </a:prstGeom>
        </p:spPr>
      </p:pic>
      <p:pic>
        <p:nvPicPr>
          <p:cNvPr id="28" name="Image 27" descr="fl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889" y="1939962"/>
            <a:ext cx="211322" cy="199662"/>
          </a:xfrm>
          <a:prstGeom prst="rect">
            <a:avLst/>
          </a:prstGeom>
        </p:spPr>
      </p:pic>
      <p:pic>
        <p:nvPicPr>
          <p:cNvPr id="29" name="Image 28" descr="fl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4655" y="1939962"/>
            <a:ext cx="211322" cy="1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4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/>
              <a:t>Titre de la </a:t>
            </a:r>
            <a:r>
              <a:rPr lang="fr-FR" dirty="0" err="1" smtClean="0"/>
              <a:t>slide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69534" y="3531930"/>
            <a:ext cx="303106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500" b="1" spc="-100" dirty="0" smtClean="0">
                <a:latin typeface="Verdana"/>
                <a:cs typeface="Verdana"/>
              </a:rPr>
              <a:t>Titre du graphique</a:t>
            </a:r>
            <a:endParaRPr lang="fr-FR" sz="1500" b="1" spc="-100" dirty="0">
              <a:latin typeface="Verdana"/>
              <a:cs typeface="Verdana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652121" y="3531930"/>
            <a:ext cx="3031067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500" b="1" spc="-100" dirty="0" smtClean="0">
                <a:latin typeface="Verdana"/>
                <a:cs typeface="Verdana"/>
              </a:rPr>
              <a:t>Titre du graphique</a:t>
            </a:r>
          </a:p>
          <a:p>
            <a:endParaRPr lang="fr-FR" sz="1500" b="1" spc="-100" dirty="0">
              <a:latin typeface="Verdana"/>
              <a:cs typeface="Verdana"/>
            </a:endParaRPr>
          </a:p>
          <a:p>
            <a:pPr marL="285750" indent="-192088">
              <a:buFont typeface="Arial"/>
              <a:buChar char="•"/>
            </a:pPr>
            <a:r>
              <a:rPr lang="fr-FR" sz="1500" spc="-100" dirty="0" smtClean="0">
                <a:latin typeface="Verdana"/>
                <a:cs typeface="Verdana"/>
              </a:rPr>
              <a:t>Point 1</a:t>
            </a:r>
          </a:p>
          <a:p>
            <a:pPr marL="285750" indent="-192088">
              <a:buFont typeface="Arial"/>
              <a:buChar char="•"/>
            </a:pPr>
            <a:r>
              <a:rPr lang="fr-FR" sz="1500" spc="-100" dirty="0" smtClean="0">
                <a:latin typeface="Verdana"/>
                <a:cs typeface="Verdana"/>
              </a:rPr>
              <a:t>Point 2</a:t>
            </a:r>
            <a:endParaRPr lang="fr-FR" sz="1500" spc="-100" dirty="0">
              <a:latin typeface="Verdana"/>
              <a:cs typeface="Verdana"/>
            </a:endParaRPr>
          </a:p>
          <a:p>
            <a:pPr marL="285750" indent="-192088">
              <a:buFont typeface="Arial"/>
              <a:buChar char="•"/>
            </a:pPr>
            <a:r>
              <a:rPr lang="fr-FR" sz="1500" spc="-100" dirty="0" smtClean="0">
                <a:latin typeface="Verdana"/>
                <a:cs typeface="Verdana"/>
              </a:rPr>
              <a:t>Point 3</a:t>
            </a:r>
            <a:endParaRPr lang="fr-FR" sz="1500" spc="-100" dirty="0">
              <a:latin typeface="Verdana"/>
              <a:cs typeface="Verdana"/>
            </a:endParaRPr>
          </a:p>
        </p:txBody>
      </p:sp>
      <p:pic>
        <p:nvPicPr>
          <p:cNvPr id="10" name="Image 9" descr="Sans titre-4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881"/>
          <a:stretch/>
        </p:blipFill>
        <p:spPr>
          <a:xfrm>
            <a:off x="1392387" y="1230762"/>
            <a:ext cx="2883060" cy="2222571"/>
          </a:xfrm>
          <a:prstGeom prst="rect">
            <a:avLst/>
          </a:prstGeom>
        </p:spPr>
      </p:pic>
      <p:pic>
        <p:nvPicPr>
          <p:cNvPr id="11" name="Image 10" descr="Sans titre-5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0461"/>
          <a:stretch/>
        </p:blipFill>
        <p:spPr>
          <a:xfrm>
            <a:off x="5264598" y="1067282"/>
            <a:ext cx="3197142" cy="25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2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618" y="1856869"/>
            <a:ext cx="579967" cy="57996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4624651" y="1841522"/>
            <a:ext cx="610660" cy="6106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2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1057702"/>
                <a:ext cx="8092188" cy="389314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fr-FR" dirty="0" smtClean="0"/>
                  <a:t>D’un point de vu formel, les problèmes que l’on considère se mettent sous la forme :</a:t>
                </a:r>
                <a:endParaRPr lang="fr-FR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b="0" dirty="0" smtClean="0"/>
              </a:p>
              <a:p>
                <a:pPr lvl="1" algn="l"/>
                <a:r>
                  <a:rPr lang="fr-FR" b="0" dirty="0" smtClean="0"/>
                  <a:t>Aves les hypothèses sur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b="0" dirty="0" smtClean="0"/>
                  <a:t> :</a:t>
                </a:r>
              </a:p>
              <a:p>
                <a:pPr marL="285750" lvl="1" indent="-285750" algn="l">
                  <a:buFont typeface="Arial" panose="020B0604020202020204" pitchFamily="34" charset="0"/>
                  <a:buChar char="•"/>
                </a:pPr>
                <a:r>
                  <a:rPr lang="fr-FR" b="0" dirty="0" smtClean="0"/>
                  <a:t>F est semi-continue inférieurement</a:t>
                </a:r>
              </a:p>
              <a:p>
                <a:pPr marL="285750" lvl="1" indent="-285750" algn="l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F est convexe</a:t>
                </a:r>
              </a:p>
              <a:p>
                <a:pPr marL="285750" lvl="1" indent="-285750" algn="l">
                  <a:buFont typeface="Arial" panose="020B0604020202020204" pitchFamily="34" charset="0"/>
                  <a:buChar char="•"/>
                </a:pPr>
                <a:r>
                  <a:rPr lang="fr-FR" b="0" dirty="0" smtClean="0"/>
                  <a:t>F n’est pas forcément différentiable</a:t>
                </a:r>
              </a:p>
              <a:p>
                <a:pPr marL="285750" lvl="1" indent="-285750" algn="l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En chaque point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/>
                  <a:t>, nous pouvons calculer un sous-gradient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/>
                  <a:t> tel que</a:t>
                </a: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⋅(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fr-FR" b="0" dirty="0" smtClean="0"/>
                  <a:t/>
                </a:r>
                <a:br>
                  <a:rPr lang="fr-FR" b="0" dirty="0" smtClean="0"/>
                </a:br>
                <a:endParaRPr lang="fr-FR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1057702"/>
                <a:ext cx="8092188" cy="3893148"/>
              </a:xfrm>
              <a:blipFill rotWithShape="0">
                <a:blip r:embed="rId3"/>
                <a:stretch>
                  <a:fillRect l="-1809" t="-2038" r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Contexte général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6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800219"/>
          </a:xfrm>
        </p:spPr>
        <p:txBody>
          <a:bodyPr/>
          <a:lstStyle/>
          <a:p>
            <a:r>
              <a:rPr lang="fr-FR" dirty="0" smtClean="0"/>
              <a:t>Exemple de fonction convexe non différentiable (1)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1293697"/>
                <a:ext cx="8092188" cy="4026487"/>
              </a:xfrm>
            </p:spPr>
            <p:txBody>
              <a:bodyPr/>
              <a:lstStyle/>
              <a:p>
                <a:pPr lvl="1"/>
                <a:r>
                  <a:rPr lang="fr-FR" dirty="0" smtClean="0"/>
                  <a:t>Résoudre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fr-FR" dirty="0" smtClean="0"/>
                  <a:t> revient en fait à résoudre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⋅(</m:t>
                                </m:r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/>
                                </m:s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lvl="1"/>
                <a:r>
                  <a:rPr lang="fr-FR" dirty="0" smtClean="0"/>
                  <a:t>Sous cette forme il n’est pas plus facile de résoudre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. Le problème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𝑅𝐸𝐿𝐴𝑋𝐸𝐷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consiste alors à ne considérer qu’un sous-ensemble de contrainte.</a:t>
                </a:r>
              </a:p>
              <a:p>
                <a:pPr lvl="1"/>
                <a:r>
                  <a:rPr lang="fr-FR" dirty="0" smtClean="0"/>
                  <a:t>L’algorithme des plans sécants est un algorithme itératif répétant les opérations suivantes: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fr-FR" dirty="0" smtClean="0"/>
                  <a:t>Résoudre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𝑅𝐸𝐿𝐴𝑋𝐸𝐷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pour 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fr-FR" dirty="0" smtClean="0"/>
                  <a:t>Calculer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 smtClean="0"/>
                  <a:t>,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 smtClean="0"/>
                  <a:t>, ajouter la contrainte dans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𝑅𝐸𝐿𝐴𝑋𝐸𝐷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marL="342900" lvl="1" indent="-342900">
                  <a:buFont typeface="+mj-lt"/>
                  <a:buAutoNum type="arabicPeriod"/>
                </a:pPr>
                <a:endParaRPr lang="fr-FR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1293697"/>
                <a:ext cx="8092188" cy="4026487"/>
              </a:xfrm>
              <a:blipFill rotWithShape="0">
                <a:blip r:embed="rId2"/>
                <a:stretch>
                  <a:fillRect l="-1809" t="-1967" r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902811"/>
          </a:xfrm>
        </p:spPr>
        <p:txBody>
          <a:bodyPr/>
          <a:lstStyle/>
          <a:p>
            <a:r>
              <a:rPr lang="fr-FR" dirty="0" smtClean="0"/>
              <a:t>L’algorithme des plans sécants</a:t>
            </a:r>
          </a:p>
          <a:p>
            <a:pPr lvl="1"/>
            <a:r>
              <a:rPr lang="fr-FR" dirty="0" err="1" smtClean="0"/>
              <a:t>Cutting</a:t>
            </a:r>
            <a:r>
              <a:rPr lang="fr-FR" dirty="0" smtClean="0"/>
              <a:t> plane, </a:t>
            </a:r>
            <a:r>
              <a:rPr lang="fr-FR" dirty="0" err="1" smtClean="0"/>
              <a:t>Kelley’s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9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901639"/>
                <a:ext cx="8092188" cy="3910942"/>
              </a:xfrm>
            </p:spPr>
            <p:txBody>
              <a:bodyPr/>
              <a:lstStyle/>
              <a:p>
                <a:pPr lvl="2"/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−2|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−10;10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&lt;2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[−1,1]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pPr marL="3429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∈[−10;10],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, le problème est trivial,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fr-FR" dirty="0" smtClean="0"/>
              </a:p>
              <a:p>
                <a:pPr marL="3429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≥8+(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−10)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∈[−10;10],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=−12,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=−10,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fr-FR" dirty="0" smtClean="0"/>
              </a:p>
              <a:p>
                <a:pPr marL="3429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≥8+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</m:d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≥8−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+10</m:t>
                                  </m:r>
                                </m:e>
                              </m:d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−10;10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FIN</a:t>
                </a:r>
              </a:p>
              <a:p>
                <a:pPr marL="342900" lvl="2" indent="-342900">
                  <a:buFont typeface="+mj-lt"/>
                  <a:buAutoNum type="arabicPeriod"/>
                </a:pPr>
                <a:endParaRPr lang="fr-FR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901639"/>
                <a:ext cx="8092188" cy="391094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400110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2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1585533"/>
                <a:ext cx="8092188" cy="3108030"/>
              </a:xfrm>
            </p:spPr>
            <p:txBody>
              <a:bodyPr/>
              <a:lstStyle/>
              <a:p>
                <a:pPr lvl="1"/>
                <a:r>
                  <a:rPr lang="fr-FR" dirty="0" smtClean="0"/>
                  <a:t>L’ensemble des contraintes (ou coupes) fournit un sous-estimateur linéaire de la fonction à minimiser. Au début ce sous estimateurs est très simple et l’algorithme produit des itérées étant des points extrêmes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smtClean="0"/>
                  <a:t>Afin de stabiliser la convergence, les méthodes de faisceaux essaient de limiter les mouvements entre deux itérations. Etant donnée une solution de référence,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b="0" i="0" dirty="0" smtClean="0">
                    <a:latin typeface="+mj-lt"/>
                  </a:rPr>
                  <a:t>, et une fonction de distance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dirty="0" smtClean="0"/>
                  <a:t>, on définit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𝑅𝐸𝐿𝐴𝑋𝐸𝐷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̅"/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⋅(</m:t>
                                </m:r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/>
                                </m:s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1585533"/>
                <a:ext cx="8092188" cy="3108030"/>
              </a:xfrm>
              <a:blipFill rotWithShape="0">
                <a:blip r:embed="rId2"/>
                <a:stretch>
                  <a:fillRect l="-1809" t="-2549" r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902811"/>
          </a:xfrm>
        </p:spPr>
        <p:txBody>
          <a:bodyPr/>
          <a:lstStyle/>
          <a:p>
            <a:r>
              <a:rPr lang="fr-FR" dirty="0" smtClean="0"/>
              <a:t>Les méthodes de </a:t>
            </a:r>
            <a:r>
              <a:rPr lang="fr-FR" dirty="0" err="1" smtClean="0"/>
              <a:t>faiseaux</a:t>
            </a:r>
            <a:endParaRPr lang="fr-FR" dirty="0" smtClean="0"/>
          </a:p>
          <a:p>
            <a:pPr lvl="1"/>
            <a:r>
              <a:rPr lang="fr-FR" dirty="0" smtClean="0"/>
              <a:t>Bundle </a:t>
            </a:r>
            <a:r>
              <a:rPr lang="fr-FR" dirty="0" err="1" smtClean="0"/>
              <a:t>method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52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594612" y="1585533"/>
                <a:ext cx="8092188" cy="3184783"/>
              </a:xfrm>
            </p:spPr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𝑅𝐸𝐿𝐴𝑋𝐸𝐷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̅"/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⋅(</m:t>
                                </m:r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/>
                                </m:s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lvl="1"/>
                <a:r>
                  <a:rPr lang="fr-FR" dirty="0" smtClean="0"/>
                  <a:t>L’objectif de ce problème est de trouver un compromis entre :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fr-FR" dirty="0" smtClean="0"/>
                  <a:t>La direction indiquée par le sous-estimateurs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fr-FR" dirty="0" smtClean="0"/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fr-FR" dirty="0" smtClean="0"/>
                  <a:t>L’éloignement par rapport à la solution de référence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Il y a plusieurs possibilité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i="0" dirty="0" smtClean="0">
                    <a:latin typeface="+mj-lt"/>
                  </a:rPr>
                  <a:t> par exemple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 smtClean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12" y="1585533"/>
                <a:ext cx="8092188" cy="3184783"/>
              </a:xfrm>
              <a:blipFill rotWithShape="0">
                <a:blip r:embed="rId2"/>
                <a:stretch>
                  <a:fillRect l="-18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4E3C-CCE6-F242-84E3-BCBDD257A1E1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94612" y="363366"/>
            <a:ext cx="8092188" cy="902811"/>
          </a:xfrm>
        </p:spPr>
        <p:txBody>
          <a:bodyPr/>
          <a:lstStyle/>
          <a:p>
            <a:r>
              <a:rPr lang="fr-FR" dirty="0" smtClean="0"/>
              <a:t>Les méthodes de </a:t>
            </a:r>
            <a:r>
              <a:rPr lang="fr-FR" dirty="0" err="1" smtClean="0"/>
              <a:t>faiseaux</a:t>
            </a:r>
            <a:endParaRPr lang="fr-FR" dirty="0" smtClean="0"/>
          </a:p>
          <a:p>
            <a:pPr lvl="1"/>
            <a:r>
              <a:rPr lang="fr-FR" dirty="0" smtClean="0"/>
              <a:t>Bundle </a:t>
            </a:r>
            <a:r>
              <a:rPr lang="fr-FR" dirty="0" err="1" smtClean="0"/>
              <a:t>method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095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par défaut">
  <a:themeElements>
    <a:clrScheme name="RTE 201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C0059"/>
      </a:accent1>
      <a:accent2>
        <a:srgbClr val="EC775C"/>
      </a:accent2>
      <a:accent3>
        <a:srgbClr val="00518B"/>
      </a:accent3>
      <a:accent4>
        <a:srgbClr val="00A6D9"/>
      </a:accent4>
      <a:accent5>
        <a:srgbClr val="38B6BC"/>
      </a:accent5>
      <a:accent6>
        <a:srgbClr val="574C52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par défaut.thmx</Template>
  <TotalTime>835</TotalTime>
  <Words>471</Words>
  <Application>Microsoft Office PowerPoint</Application>
  <PresentationFormat>Affichage à l'écran (16:9)</PresentationFormat>
  <Paragraphs>147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Verdana</vt:lpstr>
      <vt:lpstr>Thème par défaut</vt:lpstr>
      <vt:lpstr>Présentation PowerPoint</vt:lpstr>
      <vt:lpstr>Présentation PowerPoint</vt:lpstr>
      <vt:lpstr>Théorie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Application à la programmation linéaire</vt:lpstr>
      <vt:lpstr>Présentation PowerPoint</vt:lpstr>
      <vt:lpstr>Présentation PowerPoint</vt:lpstr>
      <vt:lpstr>Présentation PowerPoint</vt:lpstr>
      <vt:lpstr>Application à l’optimisation stochastique</vt:lpstr>
      <vt:lpstr>Présentation PowerPoint</vt:lpstr>
      <vt:lpstr>Présentation PowerPoint</vt:lpstr>
      <vt:lpstr>Exemple </vt:lpstr>
      <vt:lpstr>Présentation PowerPoint</vt:lpstr>
      <vt:lpstr>Titre du chapitre</vt:lpstr>
      <vt:lpstr>Titre du chapitre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 S</dc:creator>
  <cp:lastModifiedBy>Manuel RUIZ</cp:lastModifiedBy>
  <cp:revision>138</cp:revision>
  <dcterms:created xsi:type="dcterms:W3CDTF">2016-12-28T11:42:57Z</dcterms:created>
  <dcterms:modified xsi:type="dcterms:W3CDTF">2017-03-24T16:53:05Z</dcterms:modified>
</cp:coreProperties>
</file>