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2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4000" y="3085560"/>
            <a:ext cx="9072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0400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15268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571560" y="136800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639120" y="136800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504000" y="308556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571560" y="308556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639120" y="308556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368000"/>
            <a:ext cx="907200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200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216000"/>
            <a:ext cx="7020000" cy="4340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0400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268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4000" y="3085560"/>
            <a:ext cx="9072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-58320" y="81000"/>
            <a:ext cx="7794360" cy="120564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357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200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Click to edit the outline text format</a:t>
            </a:r>
            <a:endParaRPr b="0" lang="en-US" sz="2600" spc="-1" strike="noStrike">
              <a:latin typeface="Arial"/>
            </a:endParaRPr>
          </a:p>
          <a:p>
            <a:pPr lvl="1" marL="864000" indent="-324000">
              <a:spcAft>
                <a:spcPts val="91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80" spc="-1" strike="noStrike">
                <a:latin typeface="Arial"/>
              </a:rPr>
              <a:t>Second Outline Level</a:t>
            </a:r>
            <a:endParaRPr b="0" lang="en-US" sz="2280" spc="-1" strike="noStrike">
              <a:latin typeface="Arial"/>
            </a:endParaRPr>
          </a:p>
          <a:p>
            <a:pPr lvl="2" marL="1296000" indent="-288000">
              <a:spcAft>
                <a:spcPts val="68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latin typeface="Arial"/>
              </a:rPr>
              <a:t>Third Outline Level</a:t>
            </a:r>
            <a:endParaRPr b="0" lang="en-US" sz="1950" spc="-1" strike="noStrike">
              <a:latin typeface="Arial"/>
            </a:endParaRPr>
          </a:p>
          <a:p>
            <a:pPr lvl="3" marL="1728000" indent="-216000">
              <a:spcAft>
                <a:spcPts val="459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29" spc="-1" strike="noStrike">
                <a:latin typeface="Arial"/>
              </a:rPr>
              <a:t>Fourth Outline Level</a:t>
            </a:r>
            <a:endParaRPr b="0" lang="en-US" sz="1629" spc="-1" strike="noStrike">
              <a:latin typeface="Arial"/>
            </a:endParaRPr>
          </a:p>
          <a:p>
            <a:pPr lvl="4" marL="2160000" indent="-216000">
              <a:spcAft>
                <a:spcPts val="23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29" spc="-1" strike="noStrike">
                <a:latin typeface="Arial"/>
              </a:rPr>
              <a:t>Fifth Outline Level</a:t>
            </a:r>
            <a:endParaRPr b="0" lang="en-US" sz="1629" spc="-1" strike="noStrike">
              <a:latin typeface="Arial"/>
            </a:endParaRPr>
          </a:p>
          <a:p>
            <a:pPr lvl="5" marL="2592000" indent="-216000">
              <a:spcAft>
                <a:spcPts val="23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29" spc="-1" strike="noStrike">
                <a:latin typeface="Arial"/>
              </a:rPr>
              <a:t>Sixth Outline Level</a:t>
            </a:r>
            <a:endParaRPr b="0" lang="en-US" sz="1629" spc="-1" strike="noStrike">
              <a:latin typeface="Arial"/>
            </a:endParaRPr>
          </a:p>
          <a:p>
            <a:pPr lvl="6" marL="3024000" indent="-216000">
              <a:spcAft>
                <a:spcPts val="23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29" spc="-1" strike="noStrike">
                <a:latin typeface="Arial"/>
              </a:rPr>
              <a:t>Seventh Outline Level</a:t>
            </a:r>
            <a:endParaRPr b="0" lang="en-US" sz="1629" spc="-1" strike="noStrike"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504000" y="516492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Arial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3447000" y="516492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7227000" y="516492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62F83FA7-AB19-4150-868E-DDCB3975D803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https://docs.docker.com/get-started/overview/" TargetMode="External"/><Relationship Id="rId2" Type="http://schemas.openxmlformats.org/officeDocument/2006/relationships/hyperlink" Target="https://docs.docker.com/get-started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docs.docker.com/engine/reference/commandline/docker/" TargetMode="External"/><Relationship Id="rId2" Type="http://schemas.openxmlformats.org/officeDocument/2006/relationships/hyperlink" Target="https://docs.docker.com/engine/reference/commandline/run/" TargetMode="External"/><Relationship Id="rId3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github.com/klosskopf/mandelbrot.git" TargetMode="External"/><Relationship Id="rId2" Type="http://schemas.openxmlformats.org/officeDocument/2006/relationships/hyperlink" Target="https://docs.docker.com/engine/reference/builder/" TargetMode="External"/><Relationship Id="rId3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docs.github.com/en/packages/working-with-a-github-packages-registry/working-with-the-container-registry" TargetMode="External"/><Relationship Id="rId2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docs.github.com/en/packages/working-with-a-github-packages-registry/working-with-the-container-registry" TargetMode="External"/><Relationship Id="rId2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docs.docker.com/compose/" TargetMode="External"/><Relationship Id="rId2" Type="http://schemas.openxmlformats.org/officeDocument/2006/relationships/hyperlink" Target="https://docs.docker.com/compose/compose-file/compose-file-v3/" TargetMode="External"/><Relationship Id="rId3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hyperlink" Target="https://docs.docker.com/storage/volumes/" TargetMode="External"/><Relationship Id="rId2" Type="http://schemas.openxmlformats.org/officeDocument/2006/relationships/hyperlink" Target="https://docs.docker.com/compose/compose-file/compose-file-v3/" TargetMode="External"/><Relationship Id="rId3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en-US" sz="3570" spc="-1" strike="noStrike">
                <a:solidFill>
                  <a:srgbClr val="ffffff"/>
                </a:solidFill>
                <a:latin typeface="Arial"/>
              </a:rPr>
              <a:t>Docker: Basics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3" name="TextShape 2"/>
          <p:cNvSpPr txBox="1"/>
          <p:nvPr/>
        </p:nvSpPr>
        <p:spPr>
          <a:xfrm>
            <a:off x="327600" y="4719600"/>
            <a:ext cx="932688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Weiterführende Links: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  <a:hlinkClick r:id="rId1"/>
              </a:rPr>
              <a:t>https://docs.docker.com/get-started/overview/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  <a:hlinkClick r:id="rId2"/>
              </a:rPr>
              <a:t>https://docs.docker.com/get-started/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44" name="" descr=""/>
          <p:cNvPicPr/>
          <p:nvPr/>
        </p:nvPicPr>
        <p:blipFill>
          <a:blip r:embed="rId3"/>
          <a:stretch/>
        </p:blipFill>
        <p:spPr>
          <a:xfrm>
            <a:off x="5212080" y="1554480"/>
            <a:ext cx="4590720" cy="2876040"/>
          </a:xfrm>
          <a:prstGeom prst="rect">
            <a:avLst/>
          </a:prstGeom>
          <a:ln>
            <a:noFill/>
          </a:ln>
        </p:spPr>
      </p:pic>
      <p:sp>
        <p:nvSpPr>
          <p:cNvPr id="45" name="TextShape 3"/>
          <p:cNvSpPr txBox="1"/>
          <p:nvPr/>
        </p:nvSpPr>
        <p:spPr>
          <a:xfrm>
            <a:off x="274320" y="1252440"/>
            <a:ext cx="5029200" cy="3319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216000" indent="-21600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</a:rPr>
              <a:t>Ein Container ist ein Prozess</a:t>
            </a:r>
            <a:endParaRPr b="0" lang="en-US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</a:rPr>
              <a:t>Isolation mittels Linux-Kernelfunktionen</a:t>
            </a:r>
            <a:endParaRPr b="0" lang="en-US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</a:rPr>
              <a:t>(Auf Windows läuft Docker in VM)</a:t>
            </a:r>
            <a:endParaRPr b="0" lang="en-US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</a:rPr>
              <a:t>Dieser wird Resourcenlimitiert (CPUs/memory)</a:t>
            </a:r>
            <a:endParaRPr b="0" lang="en-US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</a:rPr>
              <a:t>Der Prozess bekommt ein eigenes RootFS</a:t>
            </a:r>
            <a:endParaRPr b="0" lang="en-US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</a:rPr>
              <a:t>Speicher/Netzwerk werden von Docker manipuliert</a:t>
            </a:r>
            <a:endParaRPr b="0" lang="en-US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</a:rPr>
              <a:t>Im RootFS sind alle Abhängigkeiten dabei</a:t>
            </a:r>
            <a:endParaRPr b="0" lang="en-US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</a:rPr>
              <a:t>Security (Mehrere Prozesse auf einer Maschiene)</a:t>
            </a:r>
            <a:endParaRPr b="0" lang="en-US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</a:rPr>
              <a:t>Portability (Abhängigkeiten sind mit dabei)</a:t>
            </a:r>
            <a:endParaRPr b="0" lang="en-US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</a:rPr>
              <a:t>Skalierbar (Docker Swarm / Kubernetes)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en-US" sz="3570" spc="-1" strike="noStrike">
                <a:solidFill>
                  <a:srgbClr val="ffffff"/>
                </a:solidFill>
                <a:latin typeface="Arial"/>
              </a:rPr>
              <a:t>Docker: Pull image and execute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TextShape 2"/>
          <p:cNvSpPr txBox="1"/>
          <p:nvPr/>
        </p:nvSpPr>
        <p:spPr>
          <a:xfrm>
            <a:off x="182880" y="1368000"/>
            <a:ext cx="5896800" cy="3112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>
              <a:spcBef>
                <a:spcPts val="1417"/>
              </a:spcBef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</a:rPr>
              <a:t> </a:t>
            </a:r>
            <a:r>
              <a:rPr b="0" lang="en-US" sz="1600" spc="-1" strike="noStrike">
                <a:latin typeface="Arial"/>
              </a:rPr>
              <a:t>Besuch hub.docker.com</a:t>
            </a:r>
            <a:endParaRPr b="0" lang="en-US" sz="1600" spc="-1" strike="noStrike">
              <a:latin typeface="Arial"/>
            </a:endParaRPr>
          </a:p>
          <a:p>
            <a:pPr>
              <a:spcBef>
                <a:spcPts val="1417"/>
              </a:spcBef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</a:rPr>
              <a:t> </a:t>
            </a:r>
            <a:r>
              <a:rPr b="0" lang="en-US" sz="1600" spc="-1" strike="noStrike">
                <a:latin typeface="Arial"/>
              </a:rPr>
              <a:t>Finde offiziellen Ubuntu container und lese Beschreibung</a:t>
            </a:r>
            <a:endParaRPr b="0" lang="en-US" sz="1600" spc="-1" strike="noStrike">
              <a:latin typeface="Arial"/>
            </a:endParaRPr>
          </a:p>
          <a:p>
            <a:pPr>
              <a:spcBef>
                <a:spcPts val="1417"/>
              </a:spcBef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</a:rPr>
              <a:t> </a:t>
            </a:r>
            <a:r>
              <a:rPr b="0" lang="en-US" sz="1600" spc="-1" strike="noStrike">
                <a:latin typeface="Arial"/>
              </a:rPr>
              <a:t>Lade Image herunter</a:t>
            </a:r>
            <a:endParaRPr b="0" lang="en-US" sz="1600" spc="-1" strike="noStrike">
              <a:latin typeface="Arial"/>
            </a:endParaRPr>
          </a:p>
          <a:p>
            <a:pPr>
              <a:spcBef>
                <a:spcPts val="1417"/>
              </a:spcBef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</a:rPr>
              <a:t> </a:t>
            </a:r>
            <a:r>
              <a:rPr b="0" lang="en-US" sz="1600" spc="-1" strike="noStrike">
                <a:latin typeface="Arial"/>
              </a:rPr>
              <a:t>Starte neuen ubuntu:latest Container im Hintergrund</a:t>
            </a:r>
            <a:endParaRPr b="0" lang="en-US" sz="1600" spc="-1" strike="noStrike">
              <a:latin typeface="Arial"/>
            </a:endParaRPr>
          </a:p>
          <a:p>
            <a:pPr>
              <a:spcBef>
                <a:spcPts val="1417"/>
              </a:spcBef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</a:rPr>
              <a:t> </a:t>
            </a:r>
            <a:r>
              <a:rPr b="0" lang="en-US" sz="1600" spc="-1" strike="noStrike">
                <a:latin typeface="Arial"/>
              </a:rPr>
              <a:t>Starte Befehl /bin/bash in dem neuen Container</a:t>
            </a:r>
            <a:endParaRPr b="0" lang="en-US" sz="1600" spc="-1" strike="noStrike">
              <a:latin typeface="Arial"/>
            </a:endParaRPr>
          </a:p>
          <a:p>
            <a:pPr>
              <a:spcBef>
                <a:spcPts val="1417"/>
              </a:spcBef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</a:rPr>
              <a:t> </a:t>
            </a:r>
            <a:r>
              <a:rPr b="0" lang="en-US" sz="1600" spc="-1" strike="noStrike">
                <a:latin typeface="Arial"/>
              </a:rPr>
              <a:t>Fahr den Container herunter</a:t>
            </a:r>
            <a:endParaRPr b="0" lang="en-US" sz="1600" spc="-1" strike="noStrike">
              <a:latin typeface="Arial"/>
            </a:endParaRPr>
          </a:p>
        </p:txBody>
      </p:sp>
      <p:graphicFrame>
        <p:nvGraphicFramePr>
          <p:cNvPr id="48" name="Table 3"/>
          <p:cNvGraphicFramePr/>
          <p:nvPr/>
        </p:nvGraphicFramePr>
        <p:xfrm>
          <a:off x="5501520" y="1710720"/>
          <a:ext cx="4465080" cy="1931400"/>
        </p:xfrm>
        <a:graphic>
          <a:graphicData uri="http://schemas.openxmlformats.org/drawingml/2006/table">
            <a:tbl>
              <a:tblPr/>
              <a:tblGrid>
                <a:gridCol w="956520"/>
                <a:gridCol w="3508920"/>
              </a:tblGrid>
              <a:tr h="43524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200" spc="-1" strike="noStrike">
                          <a:latin typeface="Arial"/>
                        </a:rPr>
                        <a:t>Download container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200" spc="-1" strike="noStrike">
                          <a:latin typeface="Arial"/>
                        </a:rPr>
                        <a:t>docker pull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43524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200" spc="-1" strike="noStrike">
                          <a:latin typeface="Arial"/>
                        </a:rPr>
                        <a:t>Start container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200" spc="-1" strike="noStrike">
                          <a:latin typeface="Arial"/>
                        </a:rPr>
                        <a:t>docker run -itd –name &lt;c_name&gt; &lt;i_name:tag&gt;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0588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200" spc="-1" strike="noStrike">
                          <a:latin typeface="Arial"/>
                        </a:rPr>
                        <a:t>Execute in container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200" spc="-1" strike="noStrike">
                          <a:latin typeface="Arial"/>
                        </a:rPr>
                        <a:t>docker exec -it &lt;c_name&gt; &lt;command&gt;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5540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200" spc="-1" strike="noStrike">
                          <a:latin typeface="Arial"/>
                        </a:rPr>
                        <a:t>Stop container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200" spc="-1" strike="noStrike">
                          <a:latin typeface="Arial"/>
                        </a:rPr>
                        <a:t>docker stop &lt;c_name&gt;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49" name="TextShape 4"/>
          <p:cNvSpPr txBox="1"/>
          <p:nvPr/>
        </p:nvSpPr>
        <p:spPr>
          <a:xfrm>
            <a:off x="365760" y="4480560"/>
            <a:ext cx="932688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Weiterführende Links: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  <a:hlinkClick r:id="rId1"/>
              </a:rPr>
              <a:t>https://docs.docker.com/engine/reference/commandline/docker/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  <a:hlinkClick r:id="rId2"/>
              </a:rPr>
              <a:t>https://docs.docker.com/engine/reference/commandline/run/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en-US" sz="3570" spc="-1" strike="noStrike">
                <a:solidFill>
                  <a:srgbClr val="ffffff"/>
                </a:solidFill>
                <a:latin typeface="Arial"/>
              </a:rPr>
              <a:t>Dockerfile: Create new image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1" name="TextShape 2"/>
          <p:cNvSpPr txBox="1"/>
          <p:nvPr/>
        </p:nvSpPr>
        <p:spPr>
          <a:xfrm>
            <a:off x="182880" y="1368000"/>
            <a:ext cx="5896800" cy="3112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>
              <a:spcBef>
                <a:spcPts val="1417"/>
              </a:spcBef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</a:rPr>
              <a:t> </a:t>
            </a:r>
            <a:r>
              <a:rPr b="0" lang="en-US" sz="1600" spc="-1" strike="noStrike">
                <a:latin typeface="Arial"/>
              </a:rPr>
              <a:t>git clone </a:t>
            </a:r>
            <a:r>
              <a:rPr b="0" lang="en-US" sz="1600" spc="-1" strike="noStrike">
                <a:latin typeface="Arial"/>
                <a:hlinkClick r:id="rId1"/>
              </a:rPr>
              <a:t>https://github.com/klosskopf/mandelbrot.git</a:t>
            </a:r>
            <a:endParaRPr b="0" lang="en-US" sz="1600" spc="-1" strike="noStrike">
              <a:latin typeface="Arial"/>
            </a:endParaRPr>
          </a:p>
          <a:p>
            <a:pPr>
              <a:spcBef>
                <a:spcPts val="1417"/>
              </a:spcBef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</a:rPr>
              <a:t> </a:t>
            </a:r>
            <a:r>
              <a:rPr b="0" lang="en-US" sz="1600" spc="-1" strike="noStrike">
                <a:latin typeface="Arial"/>
              </a:rPr>
              <a:t>Verstehe das Dockerfile</a:t>
            </a:r>
            <a:endParaRPr b="0" lang="en-US" sz="1600" spc="-1" strike="noStrike">
              <a:latin typeface="Arial"/>
            </a:endParaRPr>
          </a:p>
          <a:p>
            <a:pPr>
              <a:spcBef>
                <a:spcPts val="1417"/>
              </a:spcBef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</a:rPr>
              <a:t> </a:t>
            </a:r>
            <a:r>
              <a:rPr b="0" lang="en-US" sz="1600" spc="-1" strike="noStrike">
                <a:latin typeface="Arial"/>
              </a:rPr>
              <a:t>Baue neues Image aus Dockerfile</a:t>
            </a:r>
            <a:endParaRPr b="0" lang="en-US" sz="1600" spc="-1" strike="noStrike">
              <a:latin typeface="Arial"/>
            </a:endParaRPr>
          </a:p>
          <a:p>
            <a:pPr>
              <a:spcBef>
                <a:spcPts val="1417"/>
              </a:spcBef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</a:rPr>
              <a:t> </a:t>
            </a:r>
            <a:r>
              <a:rPr b="0" lang="en-US" sz="1600" spc="-1" strike="noStrike">
                <a:latin typeface="Arial"/>
              </a:rPr>
              <a:t>Starte neuen Dockercontainer aus Image</a:t>
            </a:r>
            <a:endParaRPr b="0" lang="en-US" sz="1600" spc="-1" strike="noStrike">
              <a:latin typeface="Arial"/>
            </a:endParaRPr>
          </a:p>
          <a:p>
            <a:pPr>
              <a:spcBef>
                <a:spcPts val="1417"/>
              </a:spcBef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</a:rPr>
              <a:t> </a:t>
            </a:r>
            <a:r>
              <a:rPr b="0" lang="en-US" sz="1600" spc="-1" strike="noStrike">
                <a:latin typeface="Arial"/>
              </a:rPr>
              <a:t>Führe “.mandelbrot” im Container aus</a:t>
            </a:r>
            <a:endParaRPr b="0" lang="en-US" sz="1600" spc="-1" strike="noStrike">
              <a:latin typeface="Arial"/>
            </a:endParaRPr>
          </a:p>
        </p:txBody>
      </p:sp>
      <p:graphicFrame>
        <p:nvGraphicFramePr>
          <p:cNvPr id="52" name="Table 3"/>
          <p:cNvGraphicFramePr/>
          <p:nvPr/>
        </p:nvGraphicFramePr>
        <p:xfrm>
          <a:off x="5394960" y="1710720"/>
          <a:ext cx="4388400" cy="1646640"/>
        </p:xfrm>
        <a:graphic>
          <a:graphicData uri="http://schemas.openxmlformats.org/drawingml/2006/table">
            <a:tbl>
              <a:tblPr/>
              <a:tblGrid>
                <a:gridCol w="983160"/>
                <a:gridCol w="3405600"/>
              </a:tblGrid>
              <a:tr h="43524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200" spc="-1" strike="noStrike">
                          <a:latin typeface="Arial"/>
                        </a:rPr>
                        <a:t>Build Docker Image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200" spc="-1" strike="noStrike">
                          <a:latin typeface="Arial"/>
                        </a:rPr>
                        <a:t>Docker build -t &lt;i_name&gt; &lt;verzeichnis&gt;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43524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200" spc="-1" strike="noStrike">
                          <a:latin typeface="Arial"/>
                        </a:rPr>
                        <a:t>Starte Container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200" spc="-1" strike="noStrike">
                          <a:latin typeface="Arial"/>
                        </a:rPr>
                        <a:t>docker run -it –name &lt;c_name&gt; &lt;i_name:tag&gt;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0588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200" spc="-1" strike="noStrike">
                          <a:latin typeface="Arial"/>
                        </a:rPr>
                        <a:t>mandelbrot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200" spc="-1" strike="noStrike">
                          <a:latin typeface="Arial"/>
                        </a:rPr>
                        <a:t>./mandelbrot &lt;x&gt; &lt;y&gt; &lt;zoom&gt; &lt;iteration&gt; 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53" name="TextShape 4"/>
          <p:cNvSpPr txBox="1"/>
          <p:nvPr/>
        </p:nvSpPr>
        <p:spPr>
          <a:xfrm>
            <a:off x="365760" y="4480560"/>
            <a:ext cx="932688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Weiterführende Links: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  <a:hlinkClick r:id="rId2"/>
              </a:rPr>
              <a:t>https://docs.docker.com/engine/reference/builder/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en-US" sz="3570" spc="-1" strike="noStrike">
                <a:solidFill>
                  <a:srgbClr val="ffffff"/>
                </a:solidFill>
                <a:latin typeface="Arial"/>
              </a:rPr>
              <a:t>Github: upload image to ghcr.io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5" name="TextShape 2"/>
          <p:cNvSpPr txBox="1"/>
          <p:nvPr/>
        </p:nvSpPr>
        <p:spPr>
          <a:xfrm>
            <a:off x="182880" y="1368000"/>
            <a:ext cx="5896800" cy="3112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>
              <a:spcBef>
                <a:spcPts val="1417"/>
              </a:spcBef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</a:rPr>
              <a:t> </a:t>
            </a:r>
            <a:r>
              <a:rPr b="0" lang="en-US" sz="1600" spc="-1" strike="noStrike">
                <a:latin typeface="Arial"/>
              </a:rPr>
              <a:t>Erstelle PAT in Github (mit packages:read/write Rechten)</a:t>
            </a:r>
            <a:endParaRPr b="0" lang="en-US" sz="1600" spc="-1" strike="noStrike">
              <a:latin typeface="Arial"/>
            </a:endParaRPr>
          </a:p>
          <a:p>
            <a:pPr>
              <a:spcBef>
                <a:spcPts val="1417"/>
              </a:spcBef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</a:rPr>
              <a:t> </a:t>
            </a:r>
            <a:r>
              <a:rPr b="0" lang="en-US" sz="1600" spc="-1" strike="noStrike">
                <a:latin typeface="Arial"/>
              </a:rPr>
              <a:t>Login in Komandozeile bei ghcr.io</a:t>
            </a:r>
            <a:endParaRPr b="0" lang="en-US" sz="1600" spc="-1" strike="noStrike">
              <a:latin typeface="Arial"/>
            </a:endParaRPr>
          </a:p>
          <a:p>
            <a:pPr>
              <a:spcBef>
                <a:spcPts val="1417"/>
              </a:spcBef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</a:rPr>
              <a:t> </a:t>
            </a:r>
            <a:r>
              <a:rPr b="0" lang="en-US" sz="1600" spc="-1" strike="noStrike">
                <a:latin typeface="Arial"/>
              </a:rPr>
              <a:t>Upload mandelbrot image zu ghcr.io</a:t>
            </a:r>
            <a:endParaRPr b="0" lang="en-US" sz="1600" spc="-1" strike="noStrike">
              <a:latin typeface="Arial"/>
            </a:endParaRPr>
          </a:p>
        </p:txBody>
      </p:sp>
      <p:graphicFrame>
        <p:nvGraphicFramePr>
          <p:cNvPr id="56" name="Table 3"/>
          <p:cNvGraphicFramePr/>
          <p:nvPr/>
        </p:nvGraphicFramePr>
        <p:xfrm>
          <a:off x="5394960" y="1710720"/>
          <a:ext cx="4571640" cy="2423160"/>
        </p:xfrm>
        <a:graphic>
          <a:graphicData uri="http://schemas.openxmlformats.org/drawingml/2006/table">
            <a:tbl>
              <a:tblPr/>
              <a:tblGrid>
                <a:gridCol w="940320"/>
                <a:gridCol w="3631680"/>
              </a:tblGrid>
              <a:tr h="43524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200" spc="-1" strike="noStrike">
                          <a:latin typeface="Arial"/>
                        </a:rPr>
                        <a:t>Erstelle PAT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200" spc="-1" strike="noStrike">
                          <a:latin typeface="Arial"/>
                        </a:rPr>
                        <a:t>In Github→Settings→Developer→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pPr algn="ctr"/>
                      <a:r>
                        <a:rPr b="0" lang="en-US" sz="1200" spc="-1" strike="noStrike">
                          <a:latin typeface="Arial"/>
                        </a:rPr>
                        <a:t>Personal Access Token→generate new token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pPr algn="ctr"/>
                      <a:r>
                        <a:rPr b="0" lang="en-US" sz="1200" spc="-1" strike="noStrike">
                          <a:latin typeface="Arial"/>
                        </a:rPr>
                        <a:t>Wähle “packages:write”→Generate token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pPr algn="ctr"/>
                      <a:r>
                        <a:rPr b="0" lang="en-US" sz="1200" spc="-1" strike="noStrike">
                          <a:latin typeface="Arial"/>
                        </a:rPr>
                        <a:t>(speicher den Token; später nicht mehr erreichbar)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43524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200" spc="-1" strike="noStrike">
                          <a:latin typeface="Arial"/>
                        </a:rPr>
                        <a:t>Login to ghcr.io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200" spc="-1" strike="noStrike">
                          <a:latin typeface="Arial"/>
                        </a:rPr>
                        <a:t>docker login ghcr.io -u &lt;username&gt;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pPr algn="ctr"/>
                      <a:r>
                        <a:rPr b="0" lang="en-US" sz="1200" spc="-1" strike="noStrike">
                          <a:latin typeface="Arial"/>
                        </a:rPr>
                        <a:t>(Mit PAT als passwort)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0588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200" spc="-1" strike="noStrike">
                          <a:latin typeface="Arial"/>
                        </a:rPr>
                        <a:t>Tag image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200" spc="-1" strike="noStrike">
                          <a:latin typeface="Arial"/>
                        </a:rPr>
                        <a:t>docker tag &lt;i_name&gt; &lt;tag&gt;</a:t>
                      </a:r>
                      <a:br/>
                      <a:r>
                        <a:rPr b="0" lang="en-US" sz="900" spc="-1" strike="noStrike">
                          <a:latin typeface="Arial"/>
                        </a:rPr>
                        <a:t>(docker tag mandelbrot ghcr.io/&lt;username&gt;/mandelbrot:latest ) 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0588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200" spc="-1" strike="noStrike">
                          <a:latin typeface="Arial"/>
                        </a:rPr>
                        <a:t>Upload image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200" spc="-1" strike="noStrike">
                          <a:latin typeface="Arial"/>
                        </a:rPr>
                        <a:t>docker push &lt;tag&gt;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57" name="TextShape 4"/>
          <p:cNvSpPr txBox="1"/>
          <p:nvPr/>
        </p:nvSpPr>
        <p:spPr>
          <a:xfrm>
            <a:off x="365760" y="4480560"/>
            <a:ext cx="932688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Weiterführende Links: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  <a:hlinkClick r:id="rId1"/>
              </a:rPr>
              <a:t>https://docs.github.com/en/packages/working-with-a-github-packages-registry/working-with-the-container-registry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en-US" sz="3570" spc="-1" strike="noStrike">
                <a:solidFill>
                  <a:srgbClr val="ffffff"/>
                </a:solidFill>
                <a:latin typeface="Arial"/>
              </a:rPr>
              <a:t>Github: Use docker in actions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9" name="TextShape 2"/>
          <p:cNvSpPr txBox="1"/>
          <p:nvPr/>
        </p:nvSpPr>
        <p:spPr>
          <a:xfrm>
            <a:off x="182880" y="1368000"/>
            <a:ext cx="5212080" cy="3112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>
              <a:spcBef>
                <a:spcPts val="1417"/>
              </a:spcBef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</a:rPr>
              <a:t> </a:t>
            </a:r>
            <a:r>
              <a:rPr b="0" lang="en-US" sz="1600" spc="-1" strike="noStrike">
                <a:latin typeface="Arial"/>
              </a:rPr>
              <a:t>Erstell ein neues Github Repository</a:t>
            </a:r>
            <a:endParaRPr b="0" lang="en-US" sz="1600" spc="-1" strike="noStrike">
              <a:latin typeface="Arial"/>
            </a:endParaRPr>
          </a:p>
          <a:p>
            <a:pPr>
              <a:spcBef>
                <a:spcPts val="1417"/>
              </a:spcBef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</a:rPr>
              <a:t> </a:t>
            </a:r>
            <a:r>
              <a:rPr b="0" lang="en-US" sz="1600" spc="-1" strike="noStrike">
                <a:latin typeface="Arial"/>
              </a:rPr>
              <a:t>Geb Image für neues Repository frei</a:t>
            </a:r>
            <a:endParaRPr b="0" lang="en-US" sz="1600" spc="-1" strike="noStrike">
              <a:latin typeface="Arial"/>
            </a:endParaRPr>
          </a:p>
          <a:p>
            <a:pPr>
              <a:spcBef>
                <a:spcPts val="1417"/>
              </a:spcBef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</a:rPr>
              <a:t> </a:t>
            </a:r>
            <a:r>
              <a:rPr b="0" lang="en-US" sz="1600" spc="-1" strike="noStrike">
                <a:latin typeface="Arial"/>
              </a:rPr>
              <a:t>Erstell neue Action und ersetze Inhalt mit action.yml</a:t>
            </a:r>
            <a:endParaRPr b="0" lang="en-US" sz="1600" spc="-1" strike="noStrike">
              <a:latin typeface="Arial"/>
            </a:endParaRPr>
          </a:p>
          <a:p>
            <a:pPr>
              <a:spcBef>
                <a:spcPts val="1417"/>
              </a:spcBef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</a:rPr>
              <a:t> </a:t>
            </a:r>
            <a:r>
              <a:rPr b="0" lang="en-US" sz="1600" spc="-1" strike="noStrike">
                <a:latin typeface="Arial"/>
              </a:rPr>
              <a:t>Commit, untersuche Action und erfreue dich am Artefakt</a:t>
            </a:r>
            <a:endParaRPr b="0" lang="en-US" sz="1600" spc="-1" strike="noStrike">
              <a:latin typeface="Arial"/>
            </a:endParaRPr>
          </a:p>
        </p:txBody>
      </p:sp>
      <p:graphicFrame>
        <p:nvGraphicFramePr>
          <p:cNvPr id="60" name="Table 3"/>
          <p:cNvGraphicFramePr/>
          <p:nvPr/>
        </p:nvGraphicFramePr>
        <p:xfrm>
          <a:off x="5394960" y="1710720"/>
          <a:ext cx="4571640" cy="2423160"/>
        </p:xfrm>
        <a:graphic>
          <a:graphicData uri="http://schemas.openxmlformats.org/drawingml/2006/table">
            <a:tbl>
              <a:tblPr/>
              <a:tblGrid>
                <a:gridCol w="940320"/>
                <a:gridCol w="3631680"/>
              </a:tblGrid>
              <a:tr h="43524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200" spc="-1" strike="noStrike">
                          <a:latin typeface="Arial"/>
                        </a:rPr>
                        <a:t>Erstelle PAT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200" spc="-1" strike="noStrike">
                          <a:latin typeface="Arial"/>
                        </a:rPr>
                        <a:t>In Github→Settings→Developer→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pPr algn="ctr"/>
                      <a:r>
                        <a:rPr b="0" lang="en-US" sz="1200" spc="-1" strike="noStrike">
                          <a:latin typeface="Arial"/>
                        </a:rPr>
                        <a:t>Personal Access Token→generate new token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pPr algn="ctr"/>
                      <a:r>
                        <a:rPr b="0" lang="en-US" sz="1200" spc="-1" strike="noStrike">
                          <a:latin typeface="Arial"/>
                        </a:rPr>
                        <a:t>Wähle “packages:write”→Generate token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pPr algn="ctr"/>
                      <a:r>
                        <a:rPr b="0" lang="en-US" sz="1200" spc="-1" strike="noStrike">
                          <a:latin typeface="Arial"/>
                        </a:rPr>
                        <a:t>(speicher den Token; später nicht mehr erreichbar)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43524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200" spc="-1" strike="noStrike">
                          <a:latin typeface="Arial"/>
                        </a:rPr>
                        <a:t>Login to ghcr.io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200" spc="-1" strike="noStrike">
                          <a:latin typeface="Arial"/>
                        </a:rPr>
                        <a:t>docker login ghcr.io -u &lt;username&gt;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pPr algn="ctr"/>
                      <a:r>
                        <a:rPr b="0" lang="en-US" sz="1200" spc="-1" strike="noStrike">
                          <a:latin typeface="Arial"/>
                        </a:rPr>
                        <a:t>(Mit PAT als passwort)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0588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200" spc="-1" strike="noStrike">
                          <a:latin typeface="Arial"/>
                        </a:rPr>
                        <a:t>Tag image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200" spc="-1" strike="noStrike">
                          <a:latin typeface="Arial"/>
                        </a:rPr>
                        <a:t>docker tag &lt;i_name&gt; &lt;tag&gt;</a:t>
                      </a:r>
                      <a:br/>
                      <a:r>
                        <a:rPr b="0" lang="en-US" sz="900" spc="-1" strike="noStrike">
                          <a:latin typeface="Arial"/>
                        </a:rPr>
                        <a:t>(docker tag mandelbrot ghcr.io/&lt;username&gt;/mandelbrot:latest ) 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0588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200" spc="-1" strike="noStrike">
                          <a:latin typeface="Arial"/>
                        </a:rPr>
                        <a:t>Upload image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200" spc="-1" strike="noStrike">
                          <a:latin typeface="Arial"/>
                        </a:rPr>
                        <a:t>docker push &lt;tag&gt;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61" name="TextShape 4"/>
          <p:cNvSpPr txBox="1"/>
          <p:nvPr/>
        </p:nvSpPr>
        <p:spPr>
          <a:xfrm>
            <a:off x="365760" y="4480560"/>
            <a:ext cx="932688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Weiterführende Links: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  <a:hlinkClick r:id="rId1"/>
              </a:rPr>
              <a:t>https://docs.github.com/en/packages/working-with-a-github-packages-registry/working-with-the-container-registry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en-US" sz="3570" spc="-1" strike="noStrike">
                <a:solidFill>
                  <a:srgbClr val="ffffff"/>
                </a:solidFill>
                <a:latin typeface="Arial"/>
              </a:rPr>
              <a:t>Docker-compose: build network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3" name="TextShape 2"/>
          <p:cNvSpPr txBox="1"/>
          <p:nvPr/>
        </p:nvSpPr>
        <p:spPr>
          <a:xfrm>
            <a:off x="182880" y="1368000"/>
            <a:ext cx="5212080" cy="3112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>
              <a:spcBef>
                <a:spcPts val="1417"/>
              </a:spcBef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</a:rPr>
              <a:t> </a:t>
            </a:r>
            <a:r>
              <a:rPr b="0" lang="en-US" sz="1600" spc="-1" strike="noStrike">
                <a:latin typeface="Arial"/>
              </a:rPr>
              <a:t>Untersuche docker-compose.yml</a:t>
            </a:r>
            <a:endParaRPr b="0" lang="en-US" sz="1600" spc="-1" strike="noStrike">
              <a:latin typeface="Arial"/>
            </a:endParaRPr>
          </a:p>
          <a:p>
            <a:pPr>
              <a:spcBef>
                <a:spcPts val="1417"/>
              </a:spcBef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</a:rPr>
              <a:t> </a:t>
            </a:r>
            <a:r>
              <a:rPr b="0" lang="en-US" sz="1600" spc="-1" strike="noStrike">
                <a:latin typeface="Arial"/>
              </a:rPr>
              <a:t>Starte docker-compose</a:t>
            </a:r>
            <a:endParaRPr b="0" lang="en-US" sz="1600" spc="-1" strike="noStrike">
              <a:latin typeface="Arial"/>
            </a:endParaRPr>
          </a:p>
          <a:p>
            <a:pPr>
              <a:spcBef>
                <a:spcPts val="1417"/>
              </a:spcBef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</a:rPr>
              <a:t> </a:t>
            </a:r>
            <a:r>
              <a:rPr b="0" lang="en-US" sz="1600" spc="-1" strike="noStrike">
                <a:latin typeface="Arial"/>
              </a:rPr>
              <a:t>Inspect network</a:t>
            </a:r>
            <a:endParaRPr b="0" lang="en-US" sz="1600" spc="-1" strike="noStrike">
              <a:latin typeface="Arial"/>
            </a:endParaRPr>
          </a:p>
          <a:p>
            <a:pPr>
              <a:spcBef>
                <a:spcPts val="1417"/>
              </a:spcBef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</a:rPr>
              <a:t> </a:t>
            </a:r>
            <a:r>
              <a:rPr b="0" lang="en-US" sz="1600" spc="-1" strike="noStrike">
                <a:latin typeface="Arial"/>
              </a:rPr>
              <a:t>Get shell in container_2</a:t>
            </a:r>
            <a:endParaRPr b="0" lang="en-US" sz="1600" spc="-1" strike="noStrike">
              <a:latin typeface="Arial"/>
            </a:endParaRPr>
          </a:p>
          <a:p>
            <a:pPr>
              <a:spcBef>
                <a:spcPts val="1417"/>
              </a:spcBef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</a:rPr>
              <a:t> </a:t>
            </a:r>
            <a:r>
              <a:rPr b="0" lang="en-US" sz="1600" spc="-1" strike="noStrike">
                <a:latin typeface="Arial"/>
              </a:rPr>
              <a:t>Ping container_1 und container_3</a:t>
            </a:r>
            <a:endParaRPr b="0" lang="en-US" sz="1600" spc="-1" strike="noStrike">
              <a:latin typeface="Arial"/>
            </a:endParaRPr>
          </a:p>
        </p:txBody>
      </p:sp>
      <p:graphicFrame>
        <p:nvGraphicFramePr>
          <p:cNvPr id="64" name="Table 3"/>
          <p:cNvGraphicFramePr/>
          <p:nvPr/>
        </p:nvGraphicFramePr>
        <p:xfrm>
          <a:off x="4572000" y="1710720"/>
          <a:ext cx="5394240" cy="2687760"/>
        </p:xfrm>
        <a:graphic>
          <a:graphicData uri="http://schemas.openxmlformats.org/drawingml/2006/table">
            <a:tbl>
              <a:tblPr/>
              <a:tblGrid>
                <a:gridCol w="1387080"/>
                <a:gridCol w="4007520"/>
              </a:tblGrid>
              <a:tr h="43524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200" spc="-1" strike="noStrike">
                          <a:latin typeface="Arial"/>
                        </a:rPr>
                        <a:t>Start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pPr algn="ctr"/>
                      <a:r>
                        <a:rPr b="0" lang="en-US" sz="1200" spc="-1" strike="noStrike">
                          <a:latin typeface="Arial"/>
                        </a:rPr>
                        <a:t>docker-compose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200" spc="-1" strike="noStrike">
                          <a:latin typeface="Arial"/>
                        </a:rPr>
                        <a:t>docker-compose up -d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43524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200" spc="-1" strike="noStrike">
                          <a:latin typeface="Arial"/>
                        </a:rPr>
                        <a:t>Show networks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200" spc="-1" strike="noStrike">
                          <a:latin typeface="Arial"/>
                        </a:rPr>
                        <a:t>docker networks ls</a:t>
                      </a:r>
                      <a:r>
                        <a:rPr b="0" lang="en-US" sz="900" spc="-1" strike="noStrike">
                          <a:latin typeface="Arial"/>
                        </a:rPr>
                        <a:t> 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0588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200" spc="-1" strike="noStrike">
                          <a:latin typeface="Arial"/>
                        </a:rPr>
                        <a:t>Inspect network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200" spc="-1" strike="noStrike">
                          <a:latin typeface="Arial"/>
                        </a:rPr>
                        <a:t>docker network inspect &lt;networkname&gt;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0588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200" spc="-1" strike="noStrike">
                          <a:latin typeface="Arial"/>
                        </a:rPr>
                        <a:t>Execute in container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200" spc="-1" strike="noStrike">
                          <a:latin typeface="Arial"/>
                        </a:rPr>
                        <a:t>docker exec -it &lt;c_name&gt; &lt;command&gt;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0588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200" spc="-1" strike="noStrike">
                          <a:latin typeface="Arial"/>
                        </a:rPr>
                        <a:t>Stop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pPr algn="ctr"/>
                      <a:r>
                        <a:rPr b="0" lang="en-US" sz="1200" spc="-1" strike="noStrike">
                          <a:latin typeface="Arial"/>
                        </a:rPr>
                        <a:t>docker-compose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200" spc="-1" strike="noStrike">
                          <a:latin typeface="Arial"/>
                        </a:rPr>
                        <a:t>docker-compose down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65" name="TextShape 4"/>
          <p:cNvSpPr txBox="1"/>
          <p:nvPr/>
        </p:nvSpPr>
        <p:spPr>
          <a:xfrm>
            <a:off x="365760" y="4480560"/>
            <a:ext cx="932688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Weiterführende Links: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  <a:hlinkClick r:id="rId1"/>
              </a:rPr>
              <a:t>https://docs.docker.com/compose/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  <a:hlinkClick r:id="rId2"/>
              </a:rPr>
              <a:t>https://docs.docker.com/compose/compose-file/compose-file-v3/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en-US" sz="3570" spc="-1" strike="noStrike">
                <a:solidFill>
                  <a:srgbClr val="ffffff"/>
                </a:solidFill>
                <a:latin typeface="Arial"/>
              </a:rPr>
              <a:t>Docker-compose: volumes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7" name="TextShape 2"/>
          <p:cNvSpPr txBox="1"/>
          <p:nvPr/>
        </p:nvSpPr>
        <p:spPr>
          <a:xfrm>
            <a:off x="182880" y="1368000"/>
            <a:ext cx="5212080" cy="3112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>
              <a:spcBef>
                <a:spcPts val="1417"/>
              </a:spcBef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</a:rPr>
              <a:t> </a:t>
            </a:r>
            <a:r>
              <a:rPr b="0" lang="en-US" sz="1600" spc="-1" strike="noStrike">
                <a:latin typeface="Arial"/>
              </a:rPr>
              <a:t>Start the docker-compose</a:t>
            </a:r>
            <a:endParaRPr b="0" lang="en-US" sz="1600" spc="-1" strike="noStrike">
              <a:latin typeface="Arial"/>
            </a:endParaRPr>
          </a:p>
          <a:p>
            <a:pPr>
              <a:spcBef>
                <a:spcPts val="1417"/>
              </a:spcBef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</a:rPr>
              <a:t> </a:t>
            </a:r>
            <a:r>
              <a:rPr b="0" lang="en-US" sz="1600" spc="-1" strike="noStrike">
                <a:latin typeface="Arial"/>
              </a:rPr>
              <a:t>Erstell Ordner und Datei in container_2</a:t>
            </a:r>
            <a:endParaRPr b="0" lang="en-US" sz="1600" spc="-1" strike="noStrike">
              <a:latin typeface="Arial"/>
            </a:endParaRPr>
          </a:p>
          <a:p>
            <a:pPr>
              <a:spcBef>
                <a:spcPts val="1417"/>
              </a:spcBef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</a:rPr>
              <a:t> </a:t>
            </a:r>
            <a:r>
              <a:rPr b="0" lang="en-US" sz="1600" spc="-1" strike="noStrike">
                <a:latin typeface="Arial"/>
              </a:rPr>
              <a:t>Restart docker-compose</a:t>
            </a:r>
            <a:endParaRPr b="0" lang="en-US" sz="1600" spc="-1" strike="noStrike">
              <a:latin typeface="Arial"/>
            </a:endParaRPr>
          </a:p>
          <a:p>
            <a:pPr>
              <a:spcBef>
                <a:spcPts val="1417"/>
              </a:spcBef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</a:rPr>
              <a:t> </a:t>
            </a:r>
            <a:r>
              <a:rPr b="0" lang="en-US" sz="1600" spc="-1" strike="noStrike">
                <a:latin typeface="Arial"/>
              </a:rPr>
              <a:t>Suche die Datei</a:t>
            </a:r>
            <a:endParaRPr b="0" lang="en-US" sz="1600" spc="-1" strike="noStrike">
              <a:latin typeface="Arial"/>
            </a:endParaRPr>
          </a:p>
          <a:p>
            <a:pPr>
              <a:spcBef>
                <a:spcPts val="1417"/>
              </a:spcBef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</a:rPr>
              <a:t> </a:t>
            </a:r>
            <a:r>
              <a:rPr b="0" lang="en-US" sz="1600" spc="-1" strike="noStrike">
                <a:latin typeface="Arial"/>
              </a:rPr>
              <a:t>Stop docker-compose</a:t>
            </a:r>
            <a:endParaRPr b="0" lang="en-US" sz="1600" spc="-1" strike="noStrike">
              <a:latin typeface="Arial"/>
            </a:endParaRPr>
          </a:p>
          <a:p>
            <a:pPr>
              <a:spcBef>
                <a:spcPts val="1417"/>
              </a:spcBef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</a:rPr>
              <a:t> </a:t>
            </a:r>
            <a:r>
              <a:rPr b="0" lang="en-US" sz="1600" spc="-1" strike="noStrike">
                <a:latin typeface="Arial"/>
              </a:rPr>
              <a:t>Füge Volume in docker-compose.yml hinzu</a:t>
            </a:r>
            <a:endParaRPr b="0" lang="en-US" sz="1600" spc="-1" strike="noStrike">
              <a:latin typeface="Arial"/>
            </a:endParaRPr>
          </a:p>
          <a:p>
            <a:pPr>
              <a:spcBef>
                <a:spcPts val="1417"/>
              </a:spcBef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</a:rPr>
              <a:t>Wiederhole die obigen Schritte</a:t>
            </a:r>
            <a:endParaRPr b="0" lang="en-US" sz="1600" spc="-1" strike="noStrike">
              <a:latin typeface="Arial"/>
            </a:endParaRPr>
          </a:p>
        </p:txBody>
      </p:sp>
      <p:graphicFrame>
        <p:nvGraphicFramePr>
          <p:cNvPr id="68" name="Table 3"/>
          <p:cNvGraphicFramePr/>
          <p:nvPr/>
        </p:nvGraphicFramePr>
        <p:xfrm>
          <a:off x="4572000" y="1710720"/>
          <a:ext cx="5394240" cy="2858400"/>
        </p:xfrm>
        <a:graphic>
          <a:graphicData uri="http://schemas.openxmlformats.org/drawingml/2006/table">
            <a:tbl>
              <a:tblPr/>
              <a:tblGrid>
                <a:gridCol w="1387080"/>
                <a:gridCol w="4007520"/>
              </a:tblGrid>
              <a:tr h="43524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200" spc="-1" strike="noStrike">
                          <a:latin typeface="Arial"/>
                        </a:rPr>
                        <a:t>Start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pPr algn="ctr"/>
                      <a:r>
                        <a:rPr b="0" lang="en-US" sz="1200" spc="-1" strike="noStrike">
                          <a:latin typeface="Arial"/>
                        </a:rPr>
                        <a:t>docker-compose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200" spc="-1" strike="noStrike">
                          <a:latin typeface="Arial"/>
                        </a:rPr>
                        <a:t>docker-compose up -d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43524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200" spc="-1" strike="noStrike">
                          <a:latin typeface="Arial"/>
                        </a:rPr>
                        <a:t>Execute in container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200" spc="-1" strike="noStrike">
                          <a:latin typeface="Arial"/>
                        </a:rPr>
                        <a:t>docker exec -it &lt;c_name&gt; &lt;command&gt;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3524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200" spc="-1" strike="noStrike">
                          <a:latin typeface="Arial"/>
                        </a:rPr>
                        <a:t>Create Ordner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pPr algn="ctr"/>
                      <a:r>
                        <a:rPr b="0" lang="en-US" sz="1200" spc="-1" strike="noStrike">
                          <a:latin typeface="Arial"/>
                        </a:rPr>
                        <a:t>Create Datei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pPr algn="ctr"/>
                      <a:r>
                        <a:rPr b="0" lang="en-US" sz="1200" spc="-1" strike="noStrike">
                          <a:latin typeface="Arial"/>
                        </a:rPr>
                        <a:t>Change Directory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pPr algn="ctr"/>
                      <a:r>
                        <a:rPr b="0" lang="en-US" sz="1200" spc="-1" strike="noStrike">
                          <a:latin typeface="Arial"/>
                        </a:rPr>
                        <a:t>Show content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200" spc="-1" strike="noStrike">
                          <a:latin typeface="Arial"/>
                        </a:rPr>
                        <a:t>mkdir &lt;name&gt;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pPr algn="ctr"/>
                      <a:r>
                        <a:rPr b="0" lang="en-US" sz="1200" spc="-1" strike="noStrike">
                          <a:latin typeface="Arial"/>
                        </a:rPr>
                        <a:t>touch &lt;path&gt;/&lt;name&gt;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pPr algn="ctr"/>
                      <a:r>
                        <a:rPr b="0" lang="en-US" sz="1200" spc="-1" strike="noStrike">
                          <a:latin typeface="Arial"/>
                        </a:rPr>
                        <a:t>cd &lt;path&gt;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pPr algn="ctr"/>
                      <a:r>
                        <a:rPr b="0" lang="en-US" sz="1200" spc="-1" strike="noStrike">
                          <a:latin typeface="Arial"/>
                        </a:rPr>
                        <a:t>ls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0588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200" spc="-1" strike="noStrike">
                          <a:latin typeface="Arial"/>
                        </a:rPr>
                        <a:t>Restart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pPr algn="ctr"/>
                      <a:r>
                        <a:rPr b="0" lang="en-US" sz="1200" spc="-1" strike="noStrike">
                          <a:latin typeface="Arial"/>
                        </a:rPr>
                        <a:t>docker-compose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200" spc="-1" strike="noStrike">
                          <a:latin typeface="Arial"/>
                        </a:rPr>
                        <a:t>Docker-compose restart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0588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200" spc="-1" strike="noStrike">
                          <a:latin typeface="Arial"/>
                        </a:rPr>
                        <a:t>Stop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pPr algn="ctr"/>
                      <a:r>
                        <a:rPr b="0" lang="en-US" sz="1200" spc="-1" strike="noStrike">
                          <a:latin typeface="Arial"/>
                        </a:rPr>
                        <a:t>docker-compose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200" spc="-1" strike="noStrike">
                          <a:latin typeface="Arial"/>
                        </a:rPr>
                        <a:t>docker-compose down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69" name="TextShape 4"/>
          <p:cNvSpPr txBox="1"/>
          <p:nvPr/>
        </p:nvSpPr>
        <p:spPr>
          <a:xfrm>
            <a:off x="365760" y="4480560"/>
            <a:ext cx="932688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Weiterführende Links: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  <a:hlinkClick r:id="rId1"/>
              </a:rPr>
              <a:t>https://docs.docker.com/storage/volumes/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  <a:hlinkClick r:id="rId2"/>
              </a:rPr>
              <a:t>https://docs.docker.com/compose/compose-file/compose-file-v3/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2021-12-14T18:04:07Z</dcterms:created>
  <dc:creator/>
  <dc:description/>
  <dc:language>en-US</dc:language>
  <cp:lastModifiedBy/>
  <dcterms:modified xsi:type="dcterms:W3CDTF">2021-12-14T21:00:36Z</dcterms:modified>
  <cp:revision>4</cp:revision>
  <dc:subject/>
  <dc:title>Bright Blue</dc:title>
</cp:coreProperties>
</file>