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1" r:id="rId5"/>
    <p:sldId id="270" r:id="rId6"/>
    <p:sldId id="258" r:id="rId7"/>
    <p:sldId id="260" r:id="rId8"/>
    <p:sldId id="268" r:id="rId9"/>
    <p:sldId id="259" r:id="rId10"/>
    <p:sldId id="262" r:id="rId11"/>
    <p:sldId id="269" r:id="rId12"/>
    <p:sldId id="263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ADFC-EE4A-C643-AC06-7BFBE38F47C8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8C53-458C-7C43-A509-CBCE28F8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notes:  make sure they know how to debug.  Many things in the code rely on stopping it at a certain point, i.e. looking at certain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err="1" smtClean="0"/>
              <a:t>PhenoCam</a:t>
            </a:r>
            <a:r>
              <a:rPr lang="en-US" dirty="0" smtClean="0"/>
              <a:t> website now, peruse around.  Note which sites have time series.</a:t>
            </a:r>
            <a:r>
              <a:rPr lang="en-US" baseline="0" dirty="0" smtClean="0"/>
              <a:t>  Phenology time series data in general, whether it be from remote sensing, UAVs, or cameras, is analyzed in a similar 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PhenoFit</a:t>
            </a:r>
            <a:r>
              <a:rPr lang="en-US" dirty="0" smtClean="0"/>
              <a:t> was my second attempt to come up with a</a:t>
            </a:r>
            <a:r>
              <a:rPr lang="en-US" baseline="0" dirty="0" smtClean="0"/>
              <a:t> name for this software.  After I found out it was already taken, like the first one, I stopped trying.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subroutines that support these main functions.</a:t>
            </a:r>
          </a:p>
          <a:p>
            <a:r>
              <a:rPr lang="en-US" dirty="0" smtClean="0"/>
              <a:t>I experimented with a few things when writing this, so you may see notes to myself and things done in </a:t>
            </a:r>
            <a:r>
              <a:rPr lang="en-US" baseline="0" dirty="0" smtClean="0"/>
              <a:t>a sub-optimal way, in terms of coding structure and 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no</a:t>
            </a:r>
            <a:r>
              <a:rPr lang="en-US" baseline="0" dirty="0" smtClean="0"/>
              <a:t> default arguments in ‘</a:t>
            </a:r>
            <a:r>
              <a:rPr lang="en-US" baseline="0" dirty="0" err="1" smtClean="0"/>
              <a:t>master_function</a:t>
            </a:r>
            <a:r>
              <a:rPr lang="en-US" baseline="0" dirty="0" smtClean="0"/>
              <a:t>’.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them type it in to make sure they can get it running.  Comment on what ROI codes mean.</a:t>
            </a:r>
          </a:p>
          <a:p>
            <a:endParaRPr lang="en-US" baseline="0" smtClean="0"/>
          </a:p>
          <a:p>
            <a:r>
              <a:rPr lang="en-US" baseline="0" smtClean="0"/>
              <a:t>Maybe </a:t>
            </a:r>
            <a:r>
              <a:rPr lang="en-US" baseline="0" dirty="0" smtClean="0"/>
              <a:t>have one curve fit all ready to go, i.e. one that I’m not going to “break” for this</a:t>
            </a:r>
            <a:r>
              <a:rPr lang="mr-IN" baseline="0" dirty="0" smtClean="0"/>
              <a:t>…</a:t>
            </a:r>
            <a:r>
              <a:rPr lang="en-US" baseline="0" dirty="0" smtClean="0"/>
              <a:t> most likely either generalized or </a:t>
            </a:r>
            <a:r>
              <a:rPr lang="en-US" baseline="0" dirty="0" err="1" smtClean="0"/>
              <a:t>greendown</a:t>
            </a:r>
            <a:r>
              <a:rPr lang="en-US" baseline="0" dirty="0" smtClean="0"/>
              <a:t> sigmoid.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 pair,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8C53-458C-7C43-A509-CBCE28F83C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9FAE-1A1F-8F44-BB82-A463BF5E945D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A340-405B-D54B-B586-2B9902E6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 estimating deciduous tree phenology from time series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Stephen Klosterman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</a:t>
            </a:r>
            <a:r>
              <a:rPr lang="en-US" dirty="0" smtClean="0"/>
              <a:t>3:  </a:t>
            </a:r>
            <a:r>
              <a:rPr lang="en-US" dirty="0"/>
              <a:t>specifying an initial guess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88563"/>
              </p:ext>
            </p:extLst>
          </p:nvPr>
        </p:nvGraphicFramePr>
        <p:xfrm>
          <a:off x="-2303911" y="2257113"/>
          <a:ext cx="13003052" cy="75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4" imgW="5943600" imgH="342900" progId="Word.Document.12">
                  <p:embed/>
                </p:oleObj>
              </mc:Choice>
              <mc:Fallback>
                <p:oleObj name="Document" r:id="rId4" imgW="59436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3911" y="2257113"/>
                        <a:ext cx="13003052" cy="750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4407" y="1516390"/>
            <a:ext cx="572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Get familiar with the sigmoid function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24141"/>
            <a:ext cx="9144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the following at the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command prompt:</a:t>
            </a:r>
          </a:p>
          <a:p>
            <a:r>
              <a:rPr lang="mr-IN" sz="2800" dirty="0"/>
              <a:t>&gt;&gt; X = -5:0.1:5;</a:t>
            </a:r>
          </a:p>
          <a:p>
            <a:r>
              <a:rPr lang="mr-IN" sz="2800" dirty="0"/>
              <a:t>&gt;&gt; params = [0 1 1 0]; %a, b, c, d</a:t>
            </a:r>
          </a:p>
          <a:p>
            <a:r>
              <a:rPr lang="mr-IN" sz="2800" dirty="0"/>
              <a:t>&gt;&gt; Y = singleSigmoid(params, X);</a:t>
            </a:r>
          </a:p>
          <a:p>
            <a:r>
              <a:rPr lang="mr-IN" sz="2800" dirty="0"/>
              <a:t>&gt;&gt; plot(X, Y)</a:t>
            </a:r>
            <a:r>
              <a:rPr lang="mr-IN" sz="2800" dirty="0" smtClean="0"/>
              <a:t>;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shows a sigmoid curve for a = 0, b = 1, c = 1, and d = 0.  Play with parameter values and see how it changes.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39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</a:t>
            </a:r>
            <a:r>
              <a:rPr lang="en-US" dirty="0" smtClean="0"/>
              <a:t>3:  </a:t>
            </a:r>
            <a:r>
              <a:rPr lang="en-US" dirty="0"/>
              <a:t>specifying an initial guess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58689"/>
              </p:ext>
            </p:extLst>
          </p:nvPr>
        </p:nvGraphicFramePr>
        <p:xfrm>
          <a:off x="-2303911" y="2257113"/>
          <a:ext cx="13003052" cy="75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5943600" imgH="342900" progId="Word.Document.12">
                  <p:embed/>
                </p:oleObj>
              </mc:Choice>
              <mc:Fallback>
                <p:oleObj name="Document" r:id="rId4" imgW="59436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3911" y="2257113"/>
                        <a:ext cx="13003052" cy="750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" y="1254780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these different parameters?  Start looking at ‘</a:t>
            </a:r>
            <a:r>
              <a:rPr lang="en-US" sz="2800" dirty="0" err="1" smtClean="0"/>
              <a:t>estParamsSeparateSigmoids</a:t>
            </a:r>
            <a:r>
              <a:rPr lang="en-US" sz="2800" dirty="0" smtClean="0"/>
              <a:t>’.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-1" y="6488668"/>
            <a:ext cx="6404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lieth.ucdavis.edu</a:t>
            </a:r>
            <a:r>
              <a:rPr lang="en-US" dirty="0" smtClean="0"/>
              <a:t>/Research/phasic/3phas.htm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9000"/>
            <a:ext cx="7162800" cy="2997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424714"/>
            <a:ext cx="1723571" cy="580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  approximate baseline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7400" y="3138714"/>
            <a:ext cx="1723571" cy="580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:  “amplitude”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1284" y="5377542"/>
            <a:ext cx="2467429" cy="1001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-(a/b) = the time (day of year) of the middle of the increase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42142" y="4372430"/>
            <a:ext cx="1868714" cy="769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determines the rate of increase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7596" y="4018333"/>
            <a:ext cx="287390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Suggestion:  calculate c and d directly from data.  Play around with different values of b (again based on the data), and set a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2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</a:t>
            </a:r>
            <a:r>
              <a:rPr lang="en-US" dirty="0" smtClean="0"/>
              <a:t>3:  </a:t>
            </a:r>
            <a:r>
              <a:rPr lang="en-US" dirty="0"/>
              <a:t>specifying an initial 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I calculate the baseline value?</a:t>
            </a:r>
          </a:p>
          <a:p>
            <a:pPr lvl="1"/>
            <a:r>
              <a:rPr lang="en-US" dirty="0" smtClean="0"/>
              <a:t>The amplitude?</a:t>
            </a:r>
          </a:p>
          <a:p>
            <a:r>
              <a:rPr lang="en-US" dirty="0" smtClean="0"/>
              <a:t>How about the time of fastest increase (i.e. when the amplitude is half way)</a:t>
            </a:r>
          </a:p>
          <a:p>
            <a:pPr lvl="1"/>
            <a:r>
              <a:rPr lang="en-US" dirty="0" smtClean="0"/>
              <a:t>If you can do this, you probably have some idea about when the increase starts and ends.  What do these numbers have to do with the rate of the increase?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4: 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covariance matrix and vector of means (the optimal parameters), use </a:t>
            </a:r>
            <a:r>
              <a:rPr lang="en-US" dirty="0" err="1" smtClean="0"/>
              <a:t>Matlab</a:t>
            </a:r>
            <a:r>
              <a:rPr lang="en-US" dirty="0" smtClean="0"/>
              <a:t> to get n random draws from the multivariate normal distribution</a:t>
            </a:r>
          </a:p>
          <a:p>
            <a:r>
              <a:rPr lang="en-US" dirty="0" smtClean="0"/>
              <a:t>Add code here in ‘</a:t>
            </a:r>
            <a:r>
              <a:rPr lang="en-US" dirty="0" err="1" smtClean="0"/>
              <a:t>getPhenoDatesMC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Try it with the site ‘</a:t>
            </a:r>
            <a:r>
              <a:rPr lang="en-US" dirty="0" err="1" smtClean="0"/>
              <a:t>dukehw</a:t>
            </a:r>
            <a:r>
              <a:rPr lang="en-US" dirty="0" smtClean="0"/>
              <a:t>’, ‘DB_0001’ </a:t>
            </a:r>
            <a:r>
              <a:rPr lang="en-US" dirty="0" smtClean="0"/>
              <a:t>ROI, 3day product.  Results </a:t>
            </a:r>
            <a:r>
              <a:rPr lang="en-US" dirty="0" smtClean="0"/>
              <a:t>will be saved in the ‘output folder’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73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try a new site we didn’t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What method did you choose and why?</a:t>
            </a:r>
          </a:p>
          <a:p>
            <a:r>
              <a:rPr lang="en-US" dirty="0" smtClean="0"/>
              <a:t>Do the results make sense?</a:t>
            </a:r>
          </a:p>
          <a:p>
            <a:r>
              <a:rPr lang="en-US" dirty="0" smtClean="0"/>
              <a:t>Also, think about how could you adapt the code to work with your own time series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Note:  uncertainty calculation (Monte Carlo procedure) is still under development.  Version here doesn’t work with all time series.</a:t>
            </a:r>
          </a:p>
          <a:p>
            <a:pPr lvl="1"/>
            <a:r>
              <a:rPr lang="en-US" dirty="0" smtClean="0"/>
              <a:t>Improvements likely needed to matrix inverse calculation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Become familiar with </a:t>
            </a:r>
            <a:r>
              <a:rPr lang="en-US" dirty="0" err="1" smtClean="0"/>
              <a:t>PhenoCam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Understand overall code structure of “</a:t>
            </a:r>
            <a:r>
              <a:rPr lang="en-US" dirty="0" err="1" smtClean="0"/>
              <a:t>PhenoFit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Think collaboratively about how to fill in missing portions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9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18171"/>
            <a:ext cx="176682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aster_function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0190" y="1973952"/>
            <a:ext cx="19650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GCC_load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0190" y="3160971"/>
            <a:ext cx="19650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VI_curve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0190" y="4376016"/>
            <a:ext cx="19650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getPhenoDates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0190" y="5572119"/>
            <a:ext cx="19650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getPhenoDatesMC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2224025" y="2522283"/>
            <a:ext cx="386165" cy="1553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2224025" y="3618171"/>
            <a:ext cx="386165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2224025" y="4075371"/>
            <a:ext cx="386165" cy="757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8" idx="1"/>
          </p:cNvCxnSpPr>
          <p:nvPr/>
        </p:nvCxnSpPr>
        <p:spPr>
          <a:xfrm>
            <a:off x="2224025" y="4075371"/>
            <a:ext cx="386165" cy="195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592726" y="2888352"/>
            <a:ext cx="0" cy="272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3592726" y="4075371"/>
            <a:ext cx="0" cy="300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3592726" y="5290416"/>
            <a:ext cx="0" cy="281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3191" y="1973952"/>
            <a:ext cx="3763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time series data from </a:t>
            </a:r>
            <a:r>
              <a:rPr lang="en-US" dirty="0" err="1" smtClean="0"/>
              <a:t>PhenoCam</a:t>
            </a:r>
            <a:r>
              <a:rPr lang="en-US" dirty="0" smtClean="0"/>
              <a:t> website, scrape desired numbers (time and GCC vectors)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23191" y="3165126"/>
            <a:ext cx="37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curve fit parameters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23191" y="4441560"/>
            <a:ext cx="376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curve fit parameters to calculate dates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23191" y="5706153"/>
            <a:ext cx="3763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covariance matrix and calculate Monte Carlo ensemble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1461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specify a few keywords in ‘</a:t>
            </a:r>
            <a:r>
              <a:rPr lang="en-US" dirty="0" err="1" smtClean="0"/>
              <a:t>master_function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‘site’ is the </a:t>
            </a:r>
            <a:r>
              <a:rPr lang="en-US" dirty="0" err="1" smtClean="0"/>
              <a:t>PhenoCam</a:t>
            </a:r>
            <a:r>
              <a:rPr lang="en-US" dirty="0" smtClean="0"/>
              <a:t> site name (i.e. </a:t>
            </a:r>
            <a:r>
              <a:rPr lang="en-US" dirty="0" err="1" smtClean="0"/>
              <a:t>uwmfieldsta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‘ROI’ is the ROI number (‘DB_0001’)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model_name</a:t>
            </a:r>
            <a:r>
              <a:rPr lang="en-US" dirty="0" smtClean="0"/>
              <a:t>’ specifies the model:  ‘</a:t>
            </a:r>
            <a:r>
              <a:rPr lang="en-US" dirty="0" err="1" smtClean="0"/>
              <a:t>separateSigmoids</a:t>
            </a:r>
            <a:r>
              <a:rPr lang="en-US" dirty="0" smtClean="0"/>
              <a:t>’, ‘</a:t>
            </a:r>
            <a:r>
              <a:rPr lang="en-US" dirty="0" err="1" smtClean="0"/>
              <a:t>greenDownSigmoid</a:t>
            </a:r>
            <a:r>
              <a:rPr lang="en-US" dirty="0" smtClean="0"/>
              <a:t>’, ‘</a:t>
            </a:r>
            <a:r>
              <a:rPr lang="en-US" dirty="0" err="1" smtClean="0"/>
              <a:t>greenDownRichards</a:t>
            </a:r>
            <a:r>
              <a:rPr lang="en-US" dirty="0" smtClean="0"/>
              <a:t>’, ‘</a:t>
            </a:r>
            <a:r>
              <a:rPr lang="en-US" dirty="0" err="1" smtClean="0"/>
              <a:t>smoothInterp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date_method</a:t>
            </a:r>
            <a:r>
              <a:rPr lang="en-US" dirty="0" smtClean="0"/>
              <a:t>’ is ‘percentiles’ (for the last two models only) or ‘CCR’ (for the first three models only)</a:t>
            </a:r>
          </a:p>
          <a:p>
            <a:r>
              <a:rPr lang="en-US" dirty="0" smtClean="0"/>
              <a:t>Code will then run the analysis stream</a:t>
            </a:r>
          </a:p>
          <a:p>
            <a:pPr lvl="1"/>
            <a:r>
              <a:rPr lang="en-US" dirty="0" smtClean="0"/>
              <a:t>Create plot of time series, curve fit, dates</a:t>
            </a:r>
          </a:p>
          <a:p>
            <a:pPr lvl="1"/>
            <a:r>
              <a:rPr lang="en-US" dirty="0" smtClean="0"/>
              <a:t>Save results to file</a:t>
            </a:r>
          </a:p>
        </p:txBody>
      </p:sp>
    </p:spTree>
    <p:extLst>
      <p:ext uri="{BB962C8B-B14F-4D97-AF65-F5344CB8AC3E}">
        <p14:creationId xmlns:p14="http://schemas.microsoft.com/office/powerpoint/2010/main" val="30513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‘project_1’, ‘project_2’, </a:t>
            </a:r>
            <a:r>
              <a:rPr lang="en-US" dirty="0" err="1"/>
              <a:t>etc</a:t>
            </a:r>
            <a:r>
              <a:rPr lang="en-US" dirty="0"/>
              <a:t>, for the series of challenges.</a:t>
            </a:r>
          </a:p>
          <a:p>
            <a:pPr lvl="1"/>
            <a:r>
              <a:rPr lang="en-US" dirty="0"/>
              <a:t>Areas in the code for you to fill in are marked %***</a:t>
            </a:r>
          </a:p>
          <a:p>
            <a:pPr lvl="1"/>
            <a:r>
              <a:rPr lang="en-US" dirty="0"/>
              <a:t>Make sure you know how to breakpoint and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Work collaboratively and ask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Access data from </a:t>
            </a:r>
            <a:r>
              <a:rPr lang="en-US" dirty="0" err="1" smtClean="0"/>
              <a:t>PhenoCam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Make additions to ‘</a:t>
            </a:r>
            <a:r>
              <a:rPr lang="en-US" dirty="0" err="1" smtClean="0"/>
              <a:t>GCC_load.m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String concatenation:  create URL using ‘</a:t>
            </a:r>
            <a:r>
              <a:rPr lang="en-US" dirty="0" err="1" smtClean="0"/>
              <a:t>sitename</a:t>
            </a:r>
            <a:r>
              <a:rPr lang="en-US" dirty="0" smtClean="0"/>
              <a:t>’, name and number of ROI.</a:t>
            </a:r>
          </a:p>
          <a:p>
            <a:pPr lvl="1"/>
            <a:r>
              <a:rPr lang="en-US" dirty="0" smtClean="0"/>
              <a:t>Pull data from web</a:t>
            </a:r>
          </a:p>
          <a:p>
            <a:pPr lvl="1"/>
            <a:r>
              <a:rPr lang="en-US" dirty="0" smtClean="0"/>
              <a:t>Parse output for items of interest (this part is partially done)</a:t>
            </a:r>
          </a:p>
          <a:p>
            <a:pPr lvl="2"/>
            <a:r>
              <a:rPr lang="en-US" dirty="0" smtClean="0"/>
              <a:t>Time (day of year)</a:t>
            </a:r>
          </a:p>
          <a:p>
            <a:pPr lvl="2"/>
            <a:r>
              <a:rPr lang="en-US" dirty="0" smtClean="0"/>
              <a:t>GCC (phenology time series)</a:t>
            </a:r>
          </a:p>
          <a:p>
            <a:pPr lvl="1"/>
            <a:r>
              <a:rPr lang="en-US" dirty="0" smtClean="0"/>
              <a:t>Exploratory plot to make sure it looks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 threshold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43"/>
            <a:ext cx="8229600" cy="2618420"/>
          </a:xfrm>
        </p:spPr>
        <p:txBody>
          <a:bodyPr/>
          <a:lstStyle/>
          <a:p>
            <a:r>
              <a:rPr lang="en-US" dirty="0" smtClean="0"/>
              <a:t>How do we estimate these dates?</a:t>
            </a:r>
          </a:p>
          <a:p>
            <a:pPr lvl="1"/>
            <a:r>
              <a:rPr lang="en-US" dirty="0" smtClean="0"/>
              <a:t>Make changes to ‘</a:t>
            </a:r>
            <a:r>
              <a:rPr lang="en-US" dirty="0" err="1" smtClean="0"/>
              <a:t>dataPercentileDates</a:t>
            </a:r>
            <a:r>
              <a:rPr lang="en-US" dirty="0" smtClean="0"/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8886708" cy="142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858" y="2861412"/>
            <a:ext cx="757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Winter				Spring		Summer		Autumn</a:t>
            </a:r>
          </a:p>
          <a:p>
            <a:r>
              <a:rPr lang="en-US" dirty="0" err="1" smtClean="0"/>
              <a:t>Klosterman</a:t>
            </a:r>
            <a:r>
              <a:rPr lang="en-US" dirty="0" smtClean="0"/>
              <a:t> et al,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 threshold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43"/>
            <a:ext cx="8229600" cy="26184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do we estimate these dates?  Suggestions:</a:t>
            </a:r>
          </a:p>
          <a:p>
            <a:pPr lvl="1"/>
            <a:r>
              <a:rPr lang="en-US" dirty="0" smtClean="0"/>
              <a:t>Calculate the thresholds from the data</a:t>
            </a:r>
          </a:p>
          <a:p>
            <a:pPr lvl="2"/>
            <a:r>
              <a:rPr lang="en-US" dirty="0" smtClean="0"/>
              <a:t>i.e. what is the 10% of greenness?</a:t>
            </a:r>
          </a:p>
          <a:p>
            <a:pPr lvl="1"/>
            <a:r>
              <a:rPr lang="en-US" dirty="0" smtClean="0"/>
              <a:t>For loop through data points</a:t>
            </a:r>
          </a:p>
          <a:p>
            <a:pPr lvl="1"/>
            <a:r>
              <a:rPr lang="en-US" dirty="0" smtClean="0"/>
              <a:t>Record the time each percentile is exceeded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8886708" cy="142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858" y="2861412"/>
            <a:ext cx="757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Winter				Spring		Summer		Autumn</a:t>
            </a:r>
          </a:p>
          <a:p>
            <a:r>
              <a:rPr lang="en-US" dirty="0" err="1" smtClean="0"/>
              <a:t>Klosterman</a:t>
            </a:r>
            <a:r>
              <a:rPr lang="en-US" dirty="0" smtClean="0"/>
              <a:t> et al,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3:  specifying an initial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Local optimization methods depend strongly on initial guess</a:t>
            </a:r>
          </a:p>
          <a:p>
            <a:pPr lvl="1"/>
            <a:r>
              <a:rPr lang="en-US" dirty="0" smtClean="0"/>
              <a:t>It can have a big effect on results</a:t>
            </a:r>
          </a:p>
          <a:p>
            <a:r>
              <a:rPr lang="en-US" dirty="0" smtClean="0"/>
              <a:t>Goal:  use the data, i.e. the time series, to create an initial guess</a:t>
            </a:r>
          </a:p>
          <a:p>
            <a:pPr lvl="1"/>
            <a:r>
              <a:rPr lang="en-US" dirty="0" smtClean="0"/>
              <a:t>Let’s try it for the sigmoid</a:t>
            </a:r>
          </a:p>
          <a:p>
            <a:pPr lvl="1"/>
            <a:r>
              <a:rPr lang="en-US" dirty="0" smtClean="0"/>
              <a:t>What are the parameters of interest?  How can you form a rough estimate of them from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1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1072</Words>
  <Application>Microsoft Macintosh PowerPoint</Application>
  <PresentationFormat>On-screen Show (4:3)</PresentationFormat>
  <Paragraphs>110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Hands-on:  estimating deciduous tree phenology from time series data</vt:lpstr>
      <vt:lpstr>Goals</vt:lpstr>
      <vt:lpstr>Code structure</vt:lpstr>
      <vt:lpstr>How to use</vt:lpstr>
      <vt:lpstr>Challenges</vt:lpstr>
      <vt:lpstr>Challenge 1:  web scraping</vt:lpstr>
      <vt:lpstr>Challenge 2:  threshold method</vt:lpstr>
      <vt:lpstr>Challenge 2:  threshold method</vt:lpstr>
      <vt:lpstr>Challenge 3:  specifying an initial guess</vt:lpstr>
      <vt:lpstr>Challenge 3:  specifying an initial guess</vt:lpstr>
      <vt:lpstr>Challenge 3:  specifying an initial guess</vt:lpstr>
      <vt:lpstr>Challenge 3:  specifying an initial guess</vt:lpstr>
      <vt:lpstr>Challenge 4:  Monte Carlo</vt:lpstr>
      <vt:lpstr>Now try a new site we didn’t look at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Klosterman</dc:creator>
  <cp:lastModifiedBy>Stephen Klosterman</cp:lastModifiedBy>
  <cp:revision>41</cp:revision>
  <dcterms:created xsi:type="dcterms:W3CDTF">2017-04-03T12:22:44Z</dcterms:created>
  <dcterms:modified xsi:type="dcterms:W3CDTF">2017-04-04T19:19:51Z</dcterms:modified>
</cp:coreProperties>
</file>