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CB6"/>
    <a:srgbClr val="E4A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1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95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75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74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92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99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86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7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96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06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18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48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29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楕円 240"/>
          <p:cNvSpPr/>
          <p:nvPr/>
        </p:nvSpPr>
        <p:spPr bwMode="gray">
          <a:xfrm>
            <a:off x="1296463" y="3508790"/>
            <a:ext cx="624505" cy="504056"/>
          </a:xfrm>
          <a:prstGeom prst="ellipse">
            <a:avLst/>
          </a:prstGeom>
          <a:solidFill>
            <a:srgbClr val="E4AFFF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TD directory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45840" y="499179"/>
            <a:ext cx="6948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/>
              <a:t>Plugfest</a:t>
            </a:r>
            <a:r>
              <a:rPr kumimoji="1" lang="en-US" altLang="ja-JP" sz="2800" dirty="0" smtClean="0"/>
              <a:t> summary in </a:t>
            </a:r>
            <a:r>
              <a:rPr kumimoji="1" lang="en-US" altLang="ja-JP" sz="2800" dirty="0" err="1" smtClean="0"/>
              <a:t>Bundang</a:t>
            </a:r>
            <a:r>
              <a:rPr kumimoji="1" lang="en-US" altLang="ja-JP" sz="2800" dirty="0" smtClean="0"/>
              <a:t>, 30/6-1/7/2018</a:t>
            </a:r>
            <a:endParaRPr kumimoji="1" lang="ja-JP" altLang="en-US" sz="2800" dirty="0"/>
          </a:p>
        </p:txBody>
      </p:sp>
      <p:sp>
        <p:nvSpPr>
          <p:cNvPr id="5" name="楕円 4"/>
          <p:cNvSpPr/>
          <p:nvPr/>
        </p:nvSpPr>
        <p:spPr bwMode="gray">
          <a:xfrm>
            <a:off x="1796795" y="3720559"/>
            <a:ext cx="761555" cy="504056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Local proxy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楕円 8"/>
          <p:cNvSpPr/>
          <p:nvPr/>
        </p:nvSpPr>
        <p:spPr bwMode="gray">
          <a:xfrm>
            <a:off x="1756983" y="5090997"/>
            <a:ext cx="728161" cy="348602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Rotating Light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楕円 12"/>
          <p:cNvSpPr/>
          <p:nvPr/>
        </p:nvSpPr>
        <p:spPr bwMode="gray">
          <a:xfrm>
            <a:off x="1847596" y="1151028"/>
            <a:ext cx="669704" cy="37768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NodeRED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(Hitachi)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楕円 13"/>
          <p:cNvSpPr/>
          <p:nvPr/>
        </p:nvSpPr>
        <p:spPr bwMode="gray">
          <a:xfrm>
            <a:off x="968593" y="5090997"/>
            <a:ext cx="728161" cy="348602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Sensors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楕円 29"/>
          <p:cNvSpPr/>
          <p:nvPr/>
        </p:nvSpPr>
        <p:spPr bwMode="gray">
          <a:xfrm>
            <a:off x="5659276" y="5687490"/>
            <a:ext cx="728161" cy="397909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BMW X5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b="0" i="0" u="none" strike="noStrike" cap="none" normalizeH="0" baseline="0" dirty="0" err="1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Eurecom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楕円 75"/>
          <p:cNvSpPr/>
          <p:nvPr/>
        </p:nvSpPr>
        <p:spPr bwMode="gray">
          <a:xfrm>
            <a:off x="3113243" y="1145518"/>
            <a:ext cx="669704" cy="383191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NodeRED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(Panasonic)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楕円 54"/>
          <p:cNvSpPr/>
          <p:nvPr/>
        </p:nvSpPr>
        <p:spPr bwMode="gray">
          <a:xfrm>
            <a:off x="6960410" y="5091565"/>
            <a:ext cx="728161" cy="372986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Festo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Live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(Siemens)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楕円 63"/>
          <p:cNvSpPr/>
          <p:nvPr/>
        </p:nvSpPr>
        <p:spPr bwMode="gray">
          <a:xfrm>
            <a:off x="165834" y="5079412"/>
            <a:ext cx="728161" cy="348602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LED Light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楕円 65"/>
          <p:cNvSpPr/>
          <p:nvPr/>
        </p:nvSpPr>
        <p:spPr bwMode="gray">
          <a:xfrm>
            <a:off x="177383" y="5443056"/>
            <a:ext cx="728161" cy="348602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Air conditioner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楕円 66"/>
          <p:cNvSpPr/>
          <p:nvPr/>
        </p:nvSpPr>
        <p:spPr bwMode="gray">
          <a:xfrm>
            <a:off x="177383" y="5790595"/>
            <a:ext cx="728161" cy="348602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Blind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楕円 68"/>
          <p:cNvSpPr/>
          <p:nvPr/>
        </p:nvSpPr>
        <p:spPr bwMode="gray">
          <a:xfrm>
            <a:off x="160685" y="3549545"/>
            <a:ext cx="761555" cy="504056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Local proxy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" name="直線コネクタ 2"/>
          <p:cNvCxnSpPr>
            <a:stCxn id="69" idx="4"/>
            <a:endCxn id="64" idx="0"/>
          </p:cNvCxnSpPr>
          <p:nvPr/>
        </p:nvCxnSpPr>
        <p:spPr>
          <a:xfrm flipH="1">
            <a:off x="529915" y="4053601"/>
            <a:ext cx="11548" cy="1025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>
            <a:stCxn id="331" idx="4"/>
            <a:endCxn id="9" idx="0"/>
          </p:cNvCxnSpPr>
          <p:nvPr/>
        </p:nvCxnSpPr>
        <p:spPr>
          <a:xfrm flipH="1">
            <a:off x="2121064" y="4445916"/>
            <a:ext cx="612630" cy="645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stCxn id="5" idx="4"/>
            <a:endCxn id="217" idx="0"/>
          </p:cNvCxnSpPr>
          <p:nvPr/>
        </p:nvCxnSpPr>
        <p:spPr>
          <a:xfrm>
            <a:off x="2177573" y="4224615"/>
            <a:ext cx="866883" cy="822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stCxn id="4" idx="3"/>
            <a:endCxn id="69" idx="7"/>
          </p:cNvCxnSpPr>
          <p:nvPr/>
        </p:nvCxnSpPr>
        <p:spPr>
          <a:xfrm flipH="1">
            <a:off x="810713" y="2967252"/>
            <a:ext cx="1107359" cy="656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>
            <a:stCxn id="4" idx="4"/>
            <a:endCxn id="5" idx="0"/>
          </p:cNvCxnSpPr>
          <p:nvPr/>
        </p:nvCxnSpPr>
        <p:spPr>
          <a:xfrm flipH="1">
            <a:off x="2177573" y="3041069"/>
            <a:ext cx="9750" cy="679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>
            <a:stCxn id="13" idx="4"/>
            <a:endCxn id="4" idx="0"/>
          </p:cNvCxnSpPr>
          <p:nvPr/>
        </p:nvCxnSpPr>
        <p:spPr>
          <a:xfrm>
            <a:off x="2182448" y="1528710"/>
            <a:ext cx="4875" cy="1008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>
            <a:stCxn id="76" idx="4"/>
            <a:endCxn id="4" idx="0"/>
          </p:cNvCxnSpPr>
          <p:nvPr/>
        </p:nvCxnSpPr>
        <p:spPr>
          <a:xfrm flipH="1">
            <a:off x="2187323" y="1528709"/>
            <a:ext cx="1260772" cy="1008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楕円 125"/>
          <p:cNvSpPr/>
          <p:nvPr/>
        </p:nvSpPr>
        <p:spPr bwMode="gray">
          <a:xfrm>
            <a:off x="5069469" y="2419118"/>
            <a:ext cx="859244" cy="425717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IoT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Cloud Service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Oracle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2" name="直線コネクタ 131"/>
          <p:cNvCxnSpPr>
            <a:stCxn id="131" idx="4"/>
            <a:endCxn id="55" idx="0"/>
          </p:cNvCxnSpPr>
          <p:nvPr/>
        </p:nvCxnSpPr>
        <p:spPr>
          <a:xfrm>
            <a:off x="6833636" y="4103750"/>
            <a:ext cx="490855" cy="987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26" idx="4"/>
            <a:endCxn id="131" idx="0"/>
          </p:cNvCxnSpPr>
          <p:nvPr/>
        </p:nvCxnSpPr>
        <p:spPr>
          <a:xfrm>
            <a:off x="5499091" y="2844835"/>
            <a:ext cx="1334545" cy="754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楕円 171"/>
          <p:cNvSpPr/>
          <p:nvPr/>
        </p:nvSpPr>
        <p:spPr bwMode="gray">
          <a:xfrm>
            <a:off x="6431179" y="5725820"/>
            <a:ext cx="728161" cy="367298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Web Camera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(Intel)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3" name="直線コネクタ 172"/>
          <p:cNvCxnSpPr>
            <a:stCxn id="127" idx="4"/>
            <a:endCxn id="172" idx="0"/>
          </p:cNvCxnSpPr>
          <p:nvPr/>
        </p:nvCxnSpPr>
        <p:spPr>
          <a:xfrm>
            <a:off x="5499969" y="5418799"/>
            <a:ext cx="1295291" cy="307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楕円 175"/>
          <p:cNvSpPr/>
          <p:nvPr/>
        </p:nvSpPr>
        <p:spPr bwMode="gray">
          <a:xfrm>
            <a:off x="6132136" y="5100869"/>
            <a:ext cx="728161" cy="331039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Event Source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Siemens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7" name="直線コネクタ 176"/>
          <p:cNvCxnSpPr>
            <a:stCxn id="76" idx="4"/>
            <a:endCxn id="176" idx="0"/>
          </p:cNvCxnSpPr>
          <p:nvPr/>
        </p:nvCxnSpPr>
        <p:spPr>
          <a:xfrm>
            <a:off x="3448095" y="1528709"/>
            <a:ext cx="3048122" cy="3572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239" idx="4"/>
            <a:endCxn id="182" idx="0"/>
          </p:cNvCxnSpPr>
          <p:nvPr/>
        </p:nvCxnSpPr>
        <p:spPr>
          <a:xfrm>
            <a:off x="8017138" y="2736766"/>
            <a:ext cx="153424" cy="2365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楕円 238"/>
          <p:cNvSpPr/>
          <p:nvPr/>
        </p:nvSpPr>
        <p:spPr bwMode="gray">
          <a:xfrm>
            <a:off x="7636360" y="2232710"/>
            <a:ext cx="761555" cy="504056"/>
          </a:xfrm>
          <a:prstGeom prst="ellipse">
            <a:avLst/>
          </a:prstGeom>
          <a:solidFill>
            <a:srgbClr val="E4AFFF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TD directory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(Siemens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0" name="楕円 239"/>
          <p:cNvSpPr/>
          <p:nvPr/>
        </p:nvSpPr>
        <p:spPr bwMode="gray">
          <a:xfrm>
            <a:off x="1321931" y="2390380"/>
            <a:ext cx="598868" cy="504056"/>
          </a:xfrm>
          <a:prstGeom prst="ellipse">
            <a:avLst/>
          </a:prstGeom>
          <a:solidFill>
            <a:srgbClr val="E4AFFF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TD directory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楕円 3"/>
          <p:cNvSpPr/>
          <p:nvPr/>
        </p:nvSpPr>
        <p:spPr bwMode="gray">
          <a:xfrm>
            <a:off x="1806545" y="2537013"/>
            <a:ext cx="761555" cy="504056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Remote proxy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0" name="テキスト ボックス 249"/>
          <p:cNvSpPr txBox="1"/>
          <p:nvPr/>
        </p:nvSpPr>
        <p:spPr>
          <a:xfrm>
            <a:off x="7557458" y="2744617"/>
            <a:ext cx="12907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http://192.168.1.163:8080</a:t>
            </a:r>
            <a:endParaRPr kumimoji="1" lang="ja-JP" altLang="en-US" sz="800" dirty="0"/>
          </a:p>
        </p:txBody>
      </p:sp>
      <p:sp>
        <p:nvSpPr>
          <p:cNvPr id="251" name="テキスト ボックス 250"/>
          <p:cNvSpPr txBox="1"/>
          <p:nvPr/>
        </p:nvSpPr>
        <p:spPr>
          <a:xfrm>
            <a:off x="626519" y="4042766"/>
            <a:ext cx="12907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http://192.168.1.99:18081</a:t>
            </a:r>
            <a:endParaRPr kumimoji="1" lang="ja-JP" altLang="en-US" sz="800" dirty="0"/>
          </a:p>
        </p:txBody>
      </p:sp>
      <p:cxnSp>
        <p:nvCxnSpPr>
          <p:cNvPr id="277" name="直線コネクタ 276"/>
          <p:cNvCxnSpPr>
            <a:stCxn id="239" idx="3"/>
            <a:endCxn id="55" idx="7"/>
          </p:cNvCxnSpPr>
          <p:nvPr/>
        </p:nvCxnSpPr>
        <p:spPr>
          <a:xfrm flipH="1">
            <a:off x="7581934" y="2662949"/>
            <a:ext cx="165953" cy="248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楕円 310"/>
          <p:cNvSpPr/>
          <p:nvPr/>
        </p:nvSpPr>
        <p:spPr bwMode="gray">
          <a:xfrm>
            <a:off x="7353719" y="1195592"/>
            <a:ext cx="669704" cy="380165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mashup.jp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TUM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楕円 126"/>
          <p:cNvSpPr/>
          <p:nvPr/>
        </p:nvSpPr>
        <p:spPr bwMode="gray">
          <a:xfrm>
            <a:off x="5135888" y="5067977"/>
            <a:ext cx="728161" cy="350822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IoT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Dev. Sim.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(Oracle)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1" name="楕円 130"/>
          <p:cNvSpPr/>
          <p:nvPr/>
        </p:nvSpPr>
        <p:spPr bwMode="gray">
          <a:xfrm>
            <a:off x="6452858" y="3599694"/>
            <a:ext cx="761555" cy="504056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Node-</a:t>
            </a: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WoT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proxy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Siemens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7" name="直線コネクタ 296"/>
          <p:cNvCxnSpPr>
            <a:stCxn id="126" idx="4"/>
            <a:endCxn id="127" idx="0"/>
          </p:cNvCxnSpPr>
          <p:nvPr/>
        </p:nvCxnSpPr>
        <p:spPr>
          <a:xfrm>
            <a:off x="5499091" y="2844835"/>
            <a:ext cx="878" cy="222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>
            <a:stCxn id="241" idx="4"/>
            <a:endCxn id="217" idx="1"/>
          </p:cNvCxnSpPr>
          <p:nvPr/>
        </p:nvCxnSpPr>
        <p:spPr>
          <a:xfrm>
            <a:off x="1608716" y="4012846"/>
            <a:ext cx="1178296" cy="1092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>
            <a:stCxn id="76" idx="3"/>
            <a:endCxn id="240" idx="7"/>
          </p:cNvCxnSpPr>
          <p:nvPr/>
        </p:nvCxnSpPr>
        <p:spPr>
          <a:xfrm flipH="1">
            <a:off x="1833097" y="1472592"/>
            <a:ext cx="1378222" cy="991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楕円 133"/>
          <p:cNvSpPr/>
          <p:nvPr/>
        </p:nvSpPr>
        <p:spPr bwMode="gray">
          <a:xfrm>
            <a:off x="4972156" y="1195592"/>
            <a:ext cx="669704" cy="380165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NodeRED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(Oracle)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6" name="直線コネクタ 135"/>
          <p:cNvCxnSpPr>
            <a:stCxn id="134" idx="4"/>
            <a:endCxn id="126" idx="0"/>
          </p:cNvCxnSpPr>
          <p:nvPr/>
        </p:nvCxnSpPr>
        <p:spPr>
          <a:xfrm>
            <a:off x="5307008" y="1575757"/>
            <a:ext cx="192083" cy="843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>
            <a:stCxn id="311" idx="5"/>
            <a:endCxn id="239" idx="0"/>
          </p:cNvCxnSpPr>
          <p:nvPr/>
        </p:nvCxnSpPr>
        <p:spPr>
          <a:xfrm>
            <a:off x="7925347" y="1520083"/>
            <a:ext cx="91791" cy="712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/>
          <p:cNvCxnSpPr>
            <a:stCxn id="127" idx="4"/>
            <a:endCxn id="30" idx="0"/>
          </p:cNvCxnSpPr>
          <p:nvPr/>
        </p:nvCxnSpPr>
        <p:spPr>
          <a:xfrm>
            <a:off x="5499969" y="5418799"/>
            <a:ext cx="523388" cy="26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楕円 161"/>
          <p:cNvSpPr/>
          <p:nvPr/>
        </p:nvSpPr>
        <p:spPr bwMode="gray">
          <a:xfrm>
            <a:off x="4885767" y="5687490"/>
            <a:ext cx="728161" cy="397909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Air conditioner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sim.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(Panasonic)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3" name="楕円 162"/>
          <p:cNvSpPr/>
          <p:nvPr/>
        </p:nvSpPr>
        <p:spPr bwMode="gray">
          <a:xfrm>
            <a:off x="4112258" y="5687490"/>
            <a:ext cx="728161" cy="397909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HVAC sim.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(Oracle)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8" name="直線コネクタ 167"/>
          <p:cNvCxnSpPr>
            <a:stCxn id="127" idx="4"/>
            <a:endCxn id="162" idx="0"/>
          </p:cNvCxnSpPr>
          <p:nvPr/>
        </p:nvCxnSpPr>
        <p:spPr>
          <a:xfrm flipH="1">
            <a:off x="5249848" y="5418799"/>
            <a:ext cx="250121" cy="26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/>
          <p:cNvCxnSpPr>
            <a:stCxn id="127" idx="4"/>
            <a:endCxn id="163" idx="0"/>
          </p:cNvCxnSpPr>
          <p:nvPr/>
        </p:nvCxnSpPr>
        <p:spPr>
          <a:xfrm flipH="1">
            <a:off x="4476339" y="5418799"/>
            <a:ext cx="1023630" cy="26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楕円 177"/>
          <p:cNvSpPr/>
          <p:nvPr/>
        </p:nvSpPr>
        <p:spPr bwMode="gray">
          <a:xfrm>
            <a:off x="4133815" y="6129736"/>
            <a:ext cx="728161" cy="397909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Festo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sim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(Oracle)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9" name="楕円 178"/>
          <p:cNvSpPr/>
          <p:nvPr/>
        </p:nvSpPr>
        <p:spPr bwMode="gray">
          <a:xfrm>
            <a:off x="6431179" y="6136311"/>
            <a:ext cx="728161" cy="367298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OCF </a:t>
            </a: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devs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(Intel)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1" name="楕円 180"/>
          <p:cNvSpPr/>
          <p:nvPr/>
        </p:nvSpPr>
        <p:spPr bwMode="gray">
          <a:xfrm>
            <a:off x="7811693" y="5745061"/>
            <a:ext cx="728161" cy="367298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OCF </a:t>
            </a: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devs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(Intel)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2" name="楕円 181"/>
          <p:cNvSpPr/>
          <p:nvPr/>
        </p:nvSpPr>
        <p:spPr bwMode="gray">
          <a:xfrm>
            <a:off x="7806481" y="5102668"/>
            <a:ext cx="728161" cy="367298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WoT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-OCF bridge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(Intel)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83" name="直線コネクタ 182"/>
          <p:cNvCxnSpPr>
            <a:stCxn id="182" idx="4"/>
            <a:endCxn id="181" idx="0"/>
          </p:cNvCxnSpPr>
          <p:nvPr/>
        </p:nvCxnSpPr>
        <p:spPr>
          <a:xfrm>
            <a:off x="8170562" y="5469966"/>
            <a:ext cx="5212" cy="275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>
            <a:stCxn id="239" idx="3"/>
            <a:endCxn id="241" idx="7"/>
          </p:cNvCxnSpPr>
          <p:nvPr/>
        </p:nvCxnSpPr>
        <p:spPr>
          <a:xfrm flipH="1">
            <a:off x="1829511" y="2662949"/>
            <a:ext cx="5918376" cy="9196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26" idx="4"/>
            <a:endCxn id="290" idx="7"/>
          </p:cNvCxnSpPr>
          <p:nvPr/>
        </p:nvCxnSpPr>
        <p:spPr>
          <a:xfrm flipH="1">
            <a:off x="2998033" y="2844835"/>
            <a:ext cx="2501058" cy="784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楕円 216"/>
          <p:cNvSpPr/>
          <p:nvPr/>
        </p:nvSpPr>
        <p:spPr bwMode="gray">
          <a:xfrm>
            <a:off x="2680375" y="5047168"/>
            <a:ext cx="728161" cy="397909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Air conditioner sim.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(Panasonic)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8" name="楕円 217"/>
          <p:cNvSpPr/>
          <p:nvPr/>
        </p:nvSpPr>
        <p:spPr bwMode="gray">
          <a:xfrm>
            <a:off x="3492337" y="5054758"/>
            <a:ext cx="728161" cy="397909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Motion sensor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(Intel)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9" name="楕円 218"/>
          <p:cNvSpPr/>
          <p:nvPr/>
        </p:nvSpPr>
        <p:spPr bwMode="gray">
          <a:xfrm>
            <a:off x="2689908" y="5514468"/>
            <a:ext cx="728161" cy="397909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Google home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(Panasonic)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0" name="楕円 219"/>
          <p:cNvSpPr/>
          <p:nvPr/>
        </p:nvSpPr>
        <p:spPr bwMode="gray">
          <a:xfrm>
            <a:off x="2680375" y="5987650"/>
            <a:ext cx="728161" cy="397909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LED light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(Panasonic)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23" name="直線コネクタ 222"/>
          <p:cNvCxnSpPr>
            <a:stCxn id="76" idx="4"/>
            <a:endCxn id="217" idx="0"/>
          </p:cNvCxnSpPr>
          <p:nvPr/>
        </p:nvCxnSpPr>
        <p:spPr>
          <a:xfrm flipH="1">
            <a:off x="3044456" y="1528709"/>
            <a:ext cx="403639" cy="3518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コネクタ 224"/>
          <p:cNvCxnSpPr>
            <a:stCxn id="76" idx="4"/>
            <a:endCxn id="218" idx="0"/>
          </p:cNvCxnSpPr>
          <p:nvPr/>
        </p:nvCxnSpPr>
        <p:spPr>
          <a:xfrm>
            <a:off x="3448095" y="1528709"/>
            <a:ext cx="408323" cy="3526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楕円 259"/>
          <p:cNvSpPr/>
          <p:nvPr/>
        </p:nvSpPr>
        <p:spPr bwMode="gray">
          <a:xfrm>
            <a:off x="4094006" y="1149215"/>
            <a:ext cx="669704" cy="380165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Application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61" name="直線コネクタ 260"/>
          <p:cNvCxnSpPr>
            <a:stCxn id="260" idx="4"/>
            <a:endCxn id="126" idx="0"/>
          </p:cNvCxnSpPr>
          <p:nvPr/>
        </p:nvCxnSpPr>
        <p:spPr>
          <a:xfrm>
            <a:off x="4428858" y="1529380"/>
            <a:ext cx="1070233" cy="889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/>
          <p:cNvCxnSpPr>
            <a:stCxn id="134" idx="4"/>
            <a:endCxn id="217" idx="0"/>
          </p:cNvCxnSpPr>
          <p:nvPr/>
        </p:nvCxnSpPr>
        <p:spPr>
          <a:xfrm flipH="1">
            <a:off x="3044456" y="1575757"/>
            <a:ext cx="2262552" cy="3471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楕円 289"/>
          <p:cNvSpPr/>
          <p:nvPr/>
        </p:nvSpPr>
        <p:spPr bwMode="gray">
          <a:xfrm>
            <a:off x="2376509" y="3571697"/>
            <a:ext cx="728161" cy="392315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Oracle-</a:t>
            </a: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WoT</a:t>
            </a:r>
            <a:endParaRPr lang="en-US" altLang="ja-JP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bridge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Fujitsu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3" name="テキスト ボックス 292"/>
          <p:cNvSpPr txBox="1"/>
          <p:nvPr/>
        </p:nvSpPr>
        <p:spPr>
          <a:xfrm rot="20333266">
            <a:off x="4715221" y="2788217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Oracle</a:t>
            </a:r>
            <a:r>
              <a:rPr kumimoji="1" lang="ja-JP" altLang="en-US" sz="800" dirty="0" smtClean="0"/>
              <a:t> </a:t>
            </a:r>
            <a:r>
              <a:rPr kumimoji="1" lang="en-US" altLang="ja-JP" sz="800" dirty="0" smtClean="0"/>
              <a:t>IF</a:t>
            </a:r>
            <a:endParaRPr kumimoji="1" lang="ja-JP" altLang="en-US" sz="800" dirty="0"/>
          </a:p>
        </p:txBody>
      </p:sp>
      <p:sp>
        <p:nvSpPr>
          <p:cNvPr id="294" name="テキスト ボックス 293"/>
          <p:cNvSpPr txBox="1"/>
          <p:nvPr/>
        </p:nvSpPr>
        <p:spPr>
          <a:xfrm rot="4742583">
            <a:off x="5176391" y="1931377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Oracle</a:t>
            </a:r>
            <a:r>
              <a:rPr kumimoji="1" lang="ja-JP" altLang="en-US" sz="800" dirty="0" smtClean="0"/>
              <a:t> </a:t>
            </a:r>
            <a:r>
              <a:rPr kumimoji="1" lang="en-US" altLang="ja-JP" sz="800" dirty="0" smtClean="0"/>
              <a:t>IF</a:t>
            </a:r>
          </a:p>
          <a:p>
            <a:r>
              <a:rPr kumimoji="1" lang="en-US" altLang="ja-JP" sz="800" dirty="0" smtClean="0"/>
              <a:t>(td2dm conv.)</a:t>
            </a:r>
            <a:endParaRPr kumimoji="1" lang="ja-JP" altLang="en-US" sz="800" dirty="0"/>
          </a:p>
        </p:txBody>
      </p:sp>
      <p:sp>
        <p:nvSpPr>
          <p:cNvPr id="295" name="テキスト ボックス 294"/>
          <p:cNvSpPr txBox="1"/>
          <p:nvPr/>
        </p:nvSpPr>
        <p:spPr>
          <a:xfrm rot="2481262">
            <a:off x="4913163" y="2164948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Oracle</a:t>
            </a:r>
            <a:r>
              <a:rPr kumimoji="1" lang="ja-JP" altLang="en-US" sz="800" dirty="0" smtClean="0"/>
              <a:t> </a:t>
            </a:r>
            <a:r>
              <a:rPr kumimoji="1" lang="en-US" altLang="ja-JP" sz="800" dirty="0" smtClean="0"/>
              <a:t>IF</a:t>
            </a:r>
            <a:endParaRPr kumimoji="1" lang="ja-JP" altLang="en-US" sz="800" dirty="0"/>
          </a:p>
        </p:txBody>
      </p:sp>
      <p:sp>
        <p:nvSpPr>
          <p:cNvPr id="296" name="テキスト ボックス 295"/>
          <p:cNvSpPr txBox="1"/>
          <p:nvPr/>
        </p:nvSpPr>
        <p:spPr>
          <a:xfrm rot="1892689">
            <a:off x="5956849" y="3067333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 smtClean="0"/>
              <a:t>Oracle</a:t>
            </a:r>
            <a:r>
              <a:rPr kumimoji="1" lang="ja-JP" altLang="en-US" sz="800" dirty="0" smtClean="0"/>
              <a:t> </a:t>
            </a:r>
            <a:r>
              <a:rPr kumimoji="1" lang="en-US" altLang="ja-JP" sz="800" dirty="0" smtClean="0"/>
              <a:t>IF</a:t>
            </a:r>
            <a:endParaRPr kumimoji="1" lang="ja-JP" altLang="en-US" sz="800" dirty="0"/>
          </a:p>
        </p:txBody>
      </p:sp>
      <p:sp>
        <p:nvSpPr>
          <p:cNvPr id="298" name="テキスト ボックス 297"/>
          <p:cNvSpPr txBox="1"/>
          <p:nvPr/>
        </p:nvSpPr>
        <p:spPr>
          <a:xfrm rot="5400000">
            <a:off x="5319243" y="4426637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Oracle</a:t>
            </a:r>
            <a:r>
              <a:rPr kumimoji="1" lang="ja-JP" altLang="en-US" sz="800" dirty="0" smtClean="0"/>
              <a:t> </a:t>
            </a:r>
            <a:r>
              <a:rPr kumimoji="1" lang="en-US" altLang="ja-JP" sz="800" dirty="0" smtClean="0"/>
              <a:t>IF</a:t>
            </a:r>
            <a:endParaRPr kumimoji="1" lang="ja-JP" altLang="en-US" sz="800" dirty="0"/>
          </a:p>
        </p:txBody>
      </p:sp>
      <p:sp>
        <p:nvSpPr>
          <p:cNvPr id="299" name="テキスト ボックス 298"/>
          <p:cNvSpPr txBox="1"/>
          <p:nvPr/>
        </p:nvSpPr>
        <p:spPr>
          <a:xfrm rot="21220475">
            <a:off x="6197591" y="2622882"/>
            <a:ext cx="1117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 smtClean="0"/>
              <a:t>TD</a:t>
            </a:r>
            <a:r>
              <a:rPr kumimoji="1" lang="ja-JP" altLang="en-US" sz="800" dirty="0" smtClean="0"/>
              <a:t> </a:t>
            </a:r>
            <a:r>
              <a:rPr kumimoji="1" lang="en-US" altLang="ja-JP" sz="800" dirty="0" smtClean="0"/>
              <a:t>directory</a:t>
            </a:r>
            <a:r>
              <a:rPr kumimoji="1" lang="ja-JP" altLang="en-US" sz="800" dirty="0" smtClean="0"/>
              <a:t> </a:t>
            </a:r>
            <a:r>
              <a:rPr kumimoji="1" lang="en-US" altLang="ja-JP" sz="800" dirty="0" smtClean="0"/>
              <a:t>IF (</a:t>
            </a:r>
            <a:r>
              <a:rPr kumimoji="1" lang="en-US" altLang="ja-JP" sz="800" dirty="0" err="1" smtClean="0"/>
              <a:t>tyring</a:t>
            </a:r>
            <a:r>
              <a:rPr kumimoji="1" lang="en-US" altLang="ja-JP" sz="800" dirty="0" smtClean="0"/>
              <a:t>)</a:t>
            </a:r>
            <a:endParaRPr kumimoji="1" lang="ja-JP" altLang="en-US" sz="800" dirty="0"/>
          </a:p>
        </p:txBody>
      </p:sp>
      <p:sp>
        <p:nvSpPr>
          <p:cNvPr id="300" name="テキスト ボックス 299"/>
          <p:cNvSpPr txBox="1"/>
          <p:nvPr/>
        </p:nvSpPr>
        <p:spPr>
          <a:xfrm rot="2472049">
            <a:off x="1899591" y="4534739"/>
            <a:ext cx="5245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Registe</a:t>
            </a:r>
            <a:r>
              <a:rPr kumimoji="1" lang="en-US" altLang="ja-JP" sz="800" dirty="0"/>
              <a:t>r</a:t>
            </a:r>
            <a:endParaRPr kumimoji="1" lang="ja-JP" altLang="en-US" sz="800" dirty="0"/>
          </a:p>
        </p:txBody>
      </p:sp>
      <p:sp>
        <p:nvSpPr>
          <p:cNvPr id="301" name="テキスト ボックス 300"/>
          <p:cNvSpPr txBox="1"/>
          <p:nvPr/>
        </p:nvSpPr>
        <p:spPr>
          <a:xfrm rot="19137896">
            <a:off x="2469426" y="1732674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lookup</a:t>
            </a:r>
            <a:endParaRPr kumimoji="1" lang="ja-JP" altLang="en-US" sz="800" dirty="0"/>
          </a:p>
        </p:txBody>
      </p:sp>
      <p:cxnSp>
        <p:nvCxnSpPr>
          <p:cNvPr id="304" name="直線コネクタ 303"/>
          <p:cNvCxnSpPr>
            <a:stCxn id="240" idx="4"/>
            <a:endCxn id="241" idx="0"/>
          </p:cNvCxnSpPr>
          <p:nvPr/>
        </p:nvCxnSpPr>
        <p:spPr>
          <a:xfrm flipH="1">
            <a:off x="1608716" y="2894436"/>
            <a:ext cx="12649" cy="61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テキスト ボックス 304"/>
          <p:cNvSpPr txBox="1"/>
          <p:nvPr/>
        </p:nvSpPr>
        <p:spPr>
          <a:xfrm rot="3092791">
            <a:off x="5577821" y="4176178"/>
            <a:ext cx="657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 err="1" smtClean="0"/>
              <a:t>WebSocket</a:t>
            </a:r>
            <a:endParaRPr kumimoji="1" lang="ja-JP" altLang="en-US" sz="800" dirty="0"/>
          </a:p>
        </p:txBody>
      </p:sp>
      <p:sp>
        <p:nvSpPr>
          <p:cNvPr id="306" name="テキスト ボックス 305"/>
          <p:cNvSpPr txBox="1"/>
          <p:nvPr/>
        </p:nvSpPr>
        <p:spPr>
          <a:xfrm rot="5400000">
            <a:off x="1970173" y="3189647"/>
            <a:ext cx="657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 err="1" smtClean="0"/>
              <a:t>WebSocket</a:t>
            </a:r>
            <a:endParaRPr kumimoji="1" lang="ja-JP" altLang="en-US" sz="800" dirty="0"/>
          </a:p>
        </p:txBody>
      </p:sp>
      <p:sp>
        <p:nvSpPr>
          <p:cNvPr id="313" name="楕円 312"/>
          <p:cNvSpPr/>
          <p:nvPr/>
        </p:nvSpPr>
        <p:spPr bwMode="gray">
          <a:xfrm>
            <a:off x="4282403" y="5060599"/>
            <a:ext cx="728161" cy="397909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sensor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(KETI)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14" name="直線コネクタ 313"/>
          <p:cNvCxnSpPr>
            <a:stCxn id="76" idx="4"/>
            <a:endCxn id="313" idx="0"/>
          </p:cNvCxnSpPr>
          <p:nvPr/>
        </p:nvCxnSpPr>
        <p:spPr>
          <a:xfrm>
            <a:off x="3448095" y="1528709"/>
            <a:ext cx="1198389" cy="3531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テキスト ボックス 316"/>
          <p:cNvSpPr txBox="1"/>
          <p:nvPr/>
        </p:nvSpPr>
        <p:spPr>
          <a:xfrm rot="4134358">
            <a:off x="4163858" y="4186259"/>
            <a:ext cx="6896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 smtClean="0"/>
              <a:t>Long Polling</a:t>
            </a:r>
            <a:endParaRPr kumimoji="1" lang="ja-JP" altLang="en-US" sz="800" dirty="0"/>
          </a:p>
        </p:txBody>
      </p:sp>
      <p:cxnSp>
        <p:nvCxnSpPr>
          <p:cNvPr id="322" name="直線コネクタ 321"/>
          <p:cNvCxnSpPr>
            <a:stCxn id="131" idx="1"/>
            <a:endCxn id="4" idx="5"/>
          </p:cNvCxnSpPr>
          <p:nvPr/>
        </p:nvCxnSpPr>
        <p:spPr>
          <a:xfrm flipH="1" flipV="1">
            <a:off x="2456573" y="2967252"/>
            <a:ext cx="4107812" cy="7062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テキスト ボックス 322"/>
          <p:cNvSpPr txBox="1"/>
          <p:nvPr/>
        </p:nvSpPr>
        <p:spPr>
          <a:xfrm rot="616796">
            <a:off x="5484934" y="3367888"/>
            <a:ext cx="982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 err="1" smtClean="0"/>
              <a:t>WebSocket</a:t>
            </a:r>
            <a:r>
              <a:rPr kumimoji="1" lang="en-US" altLang="ja-JP" sz="800" dirty="0" smtClean="0"/>
              <a:t> (trying)</a:t>
            </a:r>
            <a:endParaRPr kumimoji="1" lang="ja-JP" altLang="en-US" sz="800" dirty="0"/>
          </a:p>
        </p:txBody>
      </p:sp>
      <p:cxnSp>
        <p:nvCxnSpPr>
          <p:cNvPr id="325" name="直線コネクタ 324"/>
          <p:cNvCxnSpPr>
            <a:stCxn id="5" idx="4"/>
            <a:endCxn id="14" idx="0"/>
          </p:cNvCxnSpPr>
          <p:nvPr/>
        </p:nvCxnSpPr>
        <p:spPr>
          <a:xfrm flipH="1">
            <a:off x="1332674" y="4224615"/>
            <a:ext cx="844899" cy="866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楕円 330"/>
          <p:cNvSpPr/>
          <p:nvPr/>
        </p:nvSpPr>
        <p:spPr bwMode="gray">
          <a:xfrm>
            <a:off x="2369613" y="4053601"/>
            <a:ext cx="728161" cy="392315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WoT-EtherCAT</a:t>
            </a:r>
            <a:endParaRPr lang="en-US" altLang="ja-JP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bridge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Fujitsu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6" name="テキスト ボックス 365"/>
          <p:cNvSpPr txBox="1"/>
          <p:nvPr/>
        </p:nvSpPr>
        <p:spPr>
          <a:xfrm>
            <a:off x="7494409" y="602010"/>
            <a:ext cx="1570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2/7/2018 rev.1</a:t>
            </a:r>
            <a:endParaRPr kumimoji="1" lang="ja-JP" altLang="en-US" dirty="0"/>
          </a:p>
        </p:txBody>
      </p:sp>
      <p:sp>
        <p:nvSpPr>
          <p:cNvPr id="368" name="スライド番号プレースホルダー 3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2" name="角丸四角形 1"/>
          <p:cNvSpPr/>
          <p:nvPr/>
        </p:nvSpPr>
        <p:spPr>
          <a:xfrm>
            <a:off x="3950208" y="5632940"/>
            <a:ext cx="3373464" cy="9672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3552660" y="6602083"/>
            <a:ext cx="40110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000" dirty="0" smtClean="0"/>
              <a:t>These simulated devices are generated by TDs for this </a:t>
            </a:r>
            <a:r>
              <a:rPr kumimoji="1" lang="en-US" altLang="ja-JP" sz="1000" dirty="0" err="1" smtClean="0"/>
              <a:t>Plugfest</a:t>
            </a:r>
            <a:r>
              <a:rPr kumimoji="1" lang="en-US" altLang="ja-JP" sz="1000" dirty="0" smtClean="0"/>
              <a:t> on </a:t>
            </a:r>
            <a:r>
              <a:rPr kumimoji="1" lang="en-US" altLang="ja-JP" sz="1000" dirty="0" err="1" smtClean="0"/>
              <a:t>Github</a:t>
            </a:r>
            <a:r>
              <a:rPr kumimoji="1" lang="en-US" altLang="ja-JP" sz="1000" dirty="0"/>
              <a:t>.</a:t>
            </a:r>
            <a:endParaRPr kumimoji="1" lang="ja-JP" altLang="en-US" sz="1000" dirty="0"/>
          </a:p>
        </p:txBody>
      </p:sp>
      <p:cxnSp>
        <p:nvCxnSpPr>
          <p:cNvPr id="90" name="直線コネクタ 89"/>
          <p:cNvCxnSpPr>
            <a:stCxn id="13" idx="4"/>
            <a:endCxn id="218" idx="0"/>
          </p:cNvCxnSpPr>
          <p:nvPr/>
        </p:nvCxnSpPr>
        <p:spPr>
          <a:xfrm>
            <a:off x="2182448" y="1528710"/>
            <a:ext cx="1673970" cy="3526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13" idx="4"/>
            <a:endCxn id="217" idx="0"/>
          </p:cNvCxnSpPr>
          <p:nvPr/>
        </p:nvCxnSpPr>
        <p:spPr>
          <a:xfrm>
            <a:off x="2182448" y="1528710"/>
            <a:ext cx="862008" cy="35184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>
            <a:stCxn id="13" idx="4"/>
            <a:endCxn id="127" idx="0"/>
          </p:cNvCxnSpPr>
          <p:nvPr/>
        </p:nvCxnSpPr>
        <p:spPr>
          <a:xfrm>
            <a:off x="2182448" y="1528710"/>
            <a:ext cx="3317521" cy="35392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楕円 98"/>
          <p:cNvSpPr/>
          <p:nvPr/>
        </p:nvSpPr>
        <p:spPr bwMode="gray">
          <a:xfrm>
            <a:off x="8699792" y="5067977"/>
            <a:ext cx="728161" cy="372986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Nabaztag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(Siemens)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0" name="直線コネクタ 99"/>
          <p:cNvCxnSpPr>
            <a:stCxn id="13" idx="4"/>
            <a:endCxn id="99" idx="0"/>
          </p:cNvCxnSpPr>
          <p:nvPr/>
        </p:nvCxnSpPr>
        <p:spPr>
          <a:xfrm>
            <a:off x="2182448" y="1528710"/>
            <a:ext cx="6881425" cy="35392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13" idx="4"/>
            <a:endCxn id="182" idx="0"/>
          </p:cNvCxnSpPr>
          <p:nvPr/>
        </p:nvCxnSpPr>
        <p:spPr>
          <a:xfrm>
            <a:off x="2182448" y="1528710"/>
            <a:ext cx="5988114" cy="35739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楕円 95"/>
          <p:cNvSpPr/>
          <p:nvPr/>
        </p:nvSpPr>
        <p:spPr bwMode="gray">
          <a:xfrm>
            <a:off x="9581312" y="5067977"/>
            <a:ext cx="728161" cy="372986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Web Camera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Intel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7" name="直線コネクタ 96"/>
          <p:cNvCxnSpPr>
            <a:stCxn id="13" idx="4"/>
            <a:endCxn id="96" idx="0"/>
          </p:cNvCxnSpPr>
          <p:nvPr/>
        </p:nvCxnSpPr>
        <p:spPr>
          <a:xfrm>
            <a:off x="2182448" y="1528710"/>
            <a:ext cx="7762945" cy="35392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3950208" y="5265298"/>
            <a:ext cx="4021034" cy="6441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吹き出し 11"/>
          <p:cNvSpPr/>
          <p:nvPr/>
        </p:nvSpPr>
        <p:spPr>
          <a:xfrm>
            <a:off x="3547864" y="5757775"/>
            <a:ext cx="1912092" cy="896946"/>
          </a:xfrm>
          <a:prstGeom prst="wedgeRectCallout">
            <a:avLst>
              <a:gd name="adj1" fmla="val -28490"/>
              <a:gd name="adj2" fmla="val -8442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Motion sensor (Intel) is one of OCF </a:t>
            </a:r>
            <a:r>
              <a:rPr kumimoji="1" lang="en-US" altLang="ja-JP" dirty="0" err="1" smtClean="0"/>
              <a:t>devs</a:t>
            </a:r>
            <a:r>
              <a:rPr kumimoji="1" lang="en-US" altLang="ja-JP" dirty="0" smtClean="0"/>
              <a:t>?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674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499</TotalTime>
  <Words>259</Words>
  <Application>Microsoft Office PowerPoint</Application>
  <PresentationFormat>画面に合わせる (4:3)</PresentationFormat>
  <Paragraphs>99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Meiryo UI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Matsukura, Ryuichi/松倉 隆一</dc:creator>
  <cp:lastModifiedBy>東村邦彦 / TOUMURA，KUNIHIKO</cp:lastModifiedBy>
  <cp:revision>43</cp:revision>
  <dcterms:created xsi:type="dcterms:W3CDTF">2018-03-24T14:41:58Z</dcterms:created>
  <dcterms:modified xsi:type="dcterms:W3CDTF">2018-07-02T06:13:04Z</dcterms:modified>
</cp:coreProperties>
</file>